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94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134.xml" ContentType="application/vnd.openxmlformats-officedocument.presentationml.tags+xml"/>
  <Override PartName="/ppt/notesSlides/notesSlide9.xml" ContentType="application/vnd.openxmlformats-officedocument.presentationml.notesSlide+xml"/>
  <Override PartName="/ppt/tags/tag135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6"/>
  </p:notesMasterIdLst>
  <p:sldIdLst>
    <p:sldId id="256" r:id="rId3"/>
    <p:sldId id="554" r:id="rId4"/>
    <p:sldId id="544" r:id="rId5"/>
    <p:sldId id="547" r:id="rId6"/>
    <p:sldId id="561" r:id="rId7"/>
    <p:sldId id="548" r:id="rId8"/>
    <p:sldId id="549" r:id="rId9"/>
    <p:sldId id="552" r:id="rId10"/>
    <p:sldId id="264" r:id="rId11"/>
    <p:sldId id="267" r:id="rId12"/>
    <p:sldId id="277" r:id="rId13"/>
    <p:sldId id="268" r:id="rId14"/>
    <p:sldId id="269" r:id="rId15"/>
    <p:sldId id="557" r:id="rId16"/>
    <p:sldId id="558" r:id="rId17"/>
    <p:sldId id="559" r:id="rId18"/>
    <p:sldId id="270" r:id="rId19"/>
    <p:sldId id="271" r:id="rId20"/>
    <p:sldId id="272" r:id="rId21"/>
    <p:sldId id="274" r:id="rId22"/>
    <p:sldId id="560" r:id="rId23"/>
    <p:sldId id="555" r:id="rId24"/>
    <p:sldId id="553" r:id="rId25"/>
  </p:sldIdLst>
  <p:sldSz cx="9144000" cy="5143500" type="screen16x9"/>
  <p:notesSz cx="6858000" cy="9144000"/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505"/>
    <a:srgbClr val="BE0606"/>
    <a:srgbClr val="5C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A8ACF3-2F28-4F11-A56C-1CBBE52DC491}">
  <a:tblStyle styleId="{7DA8ACF3-2F28-4F11-A56C-1CBBE52DC49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EF0"/>
          </a:solidFill>
        </a:fill>
      </a:tcStyle>
    </a:wholeTbl>
    <a:band1H>
      <a:tcTxStyle b="off" i="off"/>
      <a:tcStyle>
        <a:tcBdr/>
        <a:fill>
          <a:solidFill>
            <a:srgbClr val="D0DB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BE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1118" autoAdjust="0"/>
  </p:normalViewPr>
  <p:slideViewPr>
    <p:cSldViewPr snapToGrid="0">
      <p:cViewPr varScale="1">
        <p:scale>
          <a:sx n="112" d="100"/>
          <a:sy n="112" d="100"/>
        </p:scale>
        <p:origin x="114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922465208747515E-2"/>
          <c:y val="2.7600849256900213E-2"/>
          <c:w val="0.97415506958250497"/>
          <c:h val="0.944798301486199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592356687898089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654-8C40-B154-499D55B8E98B}"/>
                </c:ext>
              </c:extLst>
            </c:dLbl>
            <c:dLbl>
              <c:idx val="1"/>
              <c:layout>
                <c:manualLayout>
                  <c:x val="0"/>
                  <c:y val="-2.123142250530785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654-8C40-B154-499D55B8E9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975057.33</c:v>
                </c:pt>
                <c:pt idx="1">
                  <c:v>1532025.8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54-8C40-B154-499D55B8E98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592356687898089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654-8C40-B154-499D55B8E98B}"/>
                </c:ext>
              </c:extLst>
            </c:dLbl>
            <c:dLbl>
              <c:idx val="1"/>
              <c:layout>
                <c:manualLayout>
                  <c:x val="0"/>
                  <c:y val="-1.592356687898089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654-8C40-B154-499D55B8E9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543038.02999999991</c:v>
                </c:pt>
                <c:pt idx="1">
                  <c:v>804946.77000000025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54-8C40-B154-499D55B8E98B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592356687898089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654-8C40-B154-499D55B8E98B}"/>
                </c:ext>
              </c:extLst>
            </c:dLbl>
            <c:dLbl>
              <c:idx val="1"/>
              <c:layout>
                <c:manualLayout>
                  <c:x val="0"/>
                  <c:y val="-2.123142250530785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654-8C40-B154-499D55B8E9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430116.62999999989</c:v>
                </c:pt>
                <c:pt idx="1">
                  <c:v>598965.62999999989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54-8C40-B154-499D55B8E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8696623"/>
        <c:axId val="1"/>
      </c:barChart>
      <c:catAx>
        <c:axId val="5786966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935938.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869662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09156311314584E-2"/>
          <c:y val="5.9293044469783354E-2"/>
          <c:w val="0.93198168737737086"/>
          <c:h val="0.881413911060433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E692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1F65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C6B-422F-B3D2-D88CFD9F4442}"/>
              </c:ext>
            </c:extLst>
          </c:dPt>
          <c:dLbls>
            <c:dLbl>
              <c:idx val="0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C6B-422F-B3D2-D88CFD9F4442}"/>
                </c:ext>
              </c:extLst>
            </c:dLbl>
            <c:dLbl>
              <c:idx val="1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C6B-422F-B3D2-D88CFD9F4442}"/>
                </c:ext>
              </c:extLst>
            </c:dLbl>
            <c:dLbl>
              <c:idx val="2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C6B-422F-B3D2-D88CFD9F4442}"/>
                </c:ext>
              </c:extLst>
            </c:dLbl>
            <c:dLbl>
              <c:idx val="3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C6B-422F-B3D2-D88CFD9F44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44</c:v>
                </c:pt>
                <c:pt idx="1">
                  <c:v>50</c:v>
                </c:pt>
                <c:pt idx="2">
                  <c:v>54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B-422F-B3D2-D88CFD9F4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71486704"/>
        <c:axId val="1"/>
      </c:barChart>
      <c:catAx>
        <c:axId val="20714867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486704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MSM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80% of BA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418118.51963345916</c:v>
                </c:pt>
                <c:pt idx="1">
                  <c:v>411854.50864263705</c:v>
                </c:pt>
                <c:pt idx="2">
                  <c:v>381006.45410227147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D-4021-9F09-6709CA22B7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90% of BA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0">
                  <c:v>52264.814954182395</c:v>
                </c:pt>
                <c:pt idx="1">
                  <c:v>51481.813580329632</c:v>
                </c:pt>
                <c:pt idx="2">
                  <c:v>47625.806762783934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D-4021-9F09-6709CA22B7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100% of BA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_(* #,##0_);_(* \(#,##0\);_(* "-"??_);_(@_)</c:formatCode>
                <c:ptCount val="3"/>
                <c:pt idx="0">
                  <c:v>52264.814954182395</c:v>
                </c:pt>
                <c:pt idx="1">
                  <c:v>51481.813580329632</c:v>
                </c:pt>
                <c:pt idx="2">
                  <c:v>47625.806762783934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D-4021-9F09-6709CA22B7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Incentive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_(* #,##0_);_(* \(#,##0\);_(* "-"??_);_(@_)</c:formatCode>
                <c:ptCount val="3"/>
                <c:pt idx="0">
                  <c:v>52264.814954182395</c:v>
                </c:pt>
                <c:pt idx="1">
                  <c:v>51481.813580329632</c:v>
                </c:pt>
                <c:pt idx="2">
                  <c:v>47625.806762783934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9D-4021-9F09-6709CA22B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848601728"/>
        <c:axId val="1838564432"/>
      </c:barChart>
      <c:catAx>
        <c:axId val="184860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564432"/>
        <c:crosses val="autoZero"/>
        <c:auto val="1"/>
        <c:lblAlgn val="ctr"/>
        <c:lblOffset val="100"/>
        <c:noMultiLvlLbl val="0"/>
      </c:catAx>
      <c:valAx>
        <c:axId val="18385644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601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TGW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80% of BA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4880.3871200000003</c:v>
                </c:pt>
                <c:pt idx="1">
                  <c:v>4880.3871200000003</c:v>
                </c:pt>
                <c:pt idx="2">
                  <c:v>4880.3871200000003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D-4021-9F09-6709CA22B7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90% of BA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0">
                  <c:v>610.04839000000004</c:v>
                </c:pt>
                <c:pt idx="1">
                  <c:v>610.04839000000004</c:v>
                </c:pt>
                <c:pt idx="2">
                  <c:v>610.04839000000004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D-4021-9F09-6709CA22B7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100% of BA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_(* #,##0_);_(* \(#,##0\);_(* "-"??_);_(@_)</c:formatCode>
                <c:ptCount val="3"/>
                <c:pt idx="0">
                  <c:v>610.04839000000004</c:v>
                </c:pt>
                <c:pt idx="1">
                  <c:v>610.04839000000004</c:v>
                </c:pt>
                <c:pt idx="2">
                  <c:v>610.04839000000004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D-4021-9F09-6709CA22B7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Incentive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_(* #,##0_);_(* \(#,##0\);_(* "-"??_);_(@_)</c:formatCode>
                <c:ptCount val="3"/>
                <c:pt idx="0">
                  <c:v>610.04839000000004</c:v>
                </c:pt>
                <c:pt idx="1">
                  <c:v>610.04839000000004</c:v>
                </c:pt>
                <c:pt idx="2">
                  <c:v>610.04839000000004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9D-4021-9F09-6709CA22B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848601728"/>
        <c:axId val="1838564432"/>
      </c:barChart>
      <c:catAx>
        <c:axId val="184860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564432"/>
        <c:crosses val="autoZero"/>
        <c:auto val="1"/>
        <c:lblAlgn val="ctr"/>
        <c:lblOffset val="100"/>
        <c:noMultiLvlLbl val="0"/>
      </c:catAx>
      <c:valAx>
        <c:axId val="18385644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601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FSW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80% of BA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212312.19211962039</c:v>
                </c:pt>
                <c:pt idx="1">
                  <c:v>203187.40429191888</c:v>
                </c:pt>
                <c:pt idx="2">
                  <c:v>228457.82192418986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D-4021-9F09-6709CA22B7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90% of BA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0">
                  <c:v>26539.024014952549</c:v>
                </c:pt>
                <c:pt idx="1">
                  <c:v>25398.42553648986</c:v>
                </c:pt>
                <c:pt idx="2">
                  <c:v>28557.227740523733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D-4021-9F09-6709CA22B7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100% of BA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_(* #,##0_);_(* \(#,##0\);_(* "-"??_);_(@_)</c:formatCode>
                <c:ptCount val="3"/>
                <c:pt idx="0">
                  <c:v>26539.024014952549</c:v>
                </c:pt>
                <c:pt idx="1">
                  <c:v>25398.42553648986</c:v>
                </c:pt>
                <c:pt idx="2">
                  <c:v>28557.227740523733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D-4021-9F09-6709CA22B7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Incentive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_(* #,##0_);_(* \(#,##0\);_(* "-"??_);_(@_)</c:formatCode>
                <c:ptCount val="3"/>
                <c:pt idx="0">
                  <c:v>26539.024014952549</c:v>
                </c:pt>
                <c:pt idx="1">
                  <c:v>25398.42553648986</c:v>
                </c:pt>
                <c:pt idx="2">
                  <c:v>28557.227740523733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9D-4021-9F09-6709CA22B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848601728"/>
        <c:axId val="1838564432"/>
      </c:barChart>
      <c:catAx>
        <c:axId val="184860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564432"/>
        <c:crosses val="autoZero"/>
        <c:auto val="1"/>
        <c:lblAlgn val="ctr"/>
        <c:lblOffset val="100"/>
        <c:noMultiLvlLbl val="0"/>
      </c:catAx>
      <c:valAx>
        <c:axId val="18385644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601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09156311314584E-2"/>
          <c:y val="5.9293044469783354E-2"/>
          <c:w val="0.93198168737737086"/>
          <c:h val="0.881413911060433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1F65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4BD-4481-820E-C3301E2376AF}"/>
              </c:ext>
            </c:extLst>
          </c:dPt>
          <c:dLbls>
            <c:dLbl>
              <c:idx val="0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4BD-4481-820E-C3301E2376AF}"/>
                </c:ext>
              </c:extLst>
            </c:dLbl>
            <c:dLbl>
              <c:idx val="1"/>
              <c:layout>
                <c:manualLayout>
                  <c:x val="0"/>
                  <c:y val="-4.561003420752565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4BD-4481-820E-C3301E2376AF}"/>
                </c:ext>
              </c:extLst>
            </c:dLbl>
            <c:dLbl>
              <c:idx val="2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4BD-4481-820E-C3301E2376AF}"/>
                </c:ext>
              </c:extLst>
            </c:dLbl>
            <c:dLbl>
              <c:idx val="3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4BD-4481-820E-C3301E2376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61</c:v>
                </c:pt>
                <c:pt idx="1">
                  <c:v>63</c:v>
                </c:pt>
                <c:pt idx="2">
                  <c:v>67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BD-4481-820E-C3301E237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2154224"/>
        <c:axId val="1"/>
      </c:barChart>
      <c:catAx>
        <c:axId val="842154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154224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6928104575161E-2"/>
          <c:y val="5.9293044469783354E-2"/>
          <c:w val="0.93202614379084969"/>
          <c:h val="0.881413911060433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1F65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AA7-4183-AFFF-6EC622BA77B3}"/>
              </c:ext>
            </c:extLst>
          </c:dPt>
          <c:dLbls>
            <c:dLbl>
              <c:idx val="0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AA7-4183-AFFF-6EC622BA77B3}"/>
                </c:ext>
              </c:extLst>
            </c:dLbl>
            <c:dLbl>
              <c:idx val="1"/>
              <c:layout>
                <c:manualLayout>
                  <c:x val="0"/>
                  <c:y val="-4.561003420752565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AA7-4183-AFFF-6EC622BA77B3}"/>
                </c:ext>
              </c:extLst>
            </c:dLbl>
            <c:dLbl>
              <c:idx val="2"/>
              <c:layout>
                <c:manualLayout>
                  <c:x val="0"/>
                  <c:y val="-3.420752565564424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AA7-4183-AFFF-6EC622BA77B3}"/>
                </c:ext>
              </c:extLst>
            </c:dLbl>
            <c:dLbl>
              <c:idx val="3"/>
              <c:layout>
                <c:manualLayout>
                  <c:x val="0"/>
                  <c:y val="-4.561003420752565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AA7-4183-AFFF-6EC622BA77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52</c:v>
                </c:pt>
                <c:pt idx="1">
                  <c:v>56.999999999999993</c:v>
                </c:pt>
                <c:pt idx="2">
                  <c:v>60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7-4183-AFFF-6EC622BA7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43768848"/>
        <c:axId val="1"/>
      </c:barChart>
      <c:catAx>
        <c:axId val="21437688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768848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09156311314584E-2"/>
          <c:y val="4.9713193116634802E-2"/>
          <c:w val="0.93198168737737086"/>
          <c:h val="0.90057361376673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7608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1F65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55A-4DFE-A1FB-3F1312D8A5F9}"/>
              </c:ext>
            </c:extLst>
          </c:dPt>
          <c:dLbls>
            <c:dLbl>
              <c:idx val="1"/>
              <c:layout>
                <c:manualLayout>
                  <c:x val="0"/>
                  <c:y val="-2.868068833652007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55A-4DFE-A1FB-3F1312D8A5F9}"/>
                </c:ext>
              </c:extLst>
            </c:dLbl>
            <c:dLbl>
              <c:idx val="2"/>
              <c:layout>
                <c:manualLayout>
                  <c:x val="0"/>
                  <c:y val="-2.868068833652007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55A-4DFE-A1FB-3F1312D8A5F9}"/>
                </c:ext>
              </c:extLst>
            </c:dLbl>
            <c:dLbl>
              <c:idx val="3"/>
              <c:layout>
                <c:manualLayout>
                  <c:x val="0"/>
                  <c:y val="-2.868068833652007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55A-4DFE-A1FB-3F1312D8A5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7.0000000000000009</c:v>
                </c:pt>
                <c:pt idx="1">
                  <c:v>15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5A-4DFE-A1FB-3F1312D8A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136159"/>
        <c:axId val="1"/>
      </c:barChart>
      <c:catAx>
        <c:axId val="131361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6159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09156311314584E-2"/>
          <c:y val="4.9713193116634802E-2"/>
          <c:w val="0.93198168737737086"/>
          <c:h val="0.90057361376673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7608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1F65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4AB-459C-A161-6EB39578FCC4}"/>
              </c:ext>
            </c:extLst>
          </c:dPt>
          <c:dLbls>
            <c:dLbl>
              <c:idx val="0"/>
              <c:layout>
                <c:manualLayout>
                  <c:x val="0"/>
                  <c:y val="-2.868068833652007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4AB-459C-A161-6EB39578FCC4}"/>
                </c:ext>
              </c:extLst>
            </c:dLbl>
            <c:dLbl>
              <c:idx val="1"/>
              <c:layout>
                <c:manualLayout>
                  <c:x val="0"/>
                  <c:y val="-2.868068833652007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4AB-459C-A161-6EB39578FCC4}"/>
                </c:ext>
              </c:extLst>
            </c:dLbl>
            <c:dLbl>
              <c:idx val="2"/>
              <c:layout>
                <c:manualLayout>
                  <c:x val="0"/>
                  <c:y val="-2.868068833652007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4AB-459C-A161-6EB39578FCC4}"/>
                </c:ext>
              </c:extLst>
            </c:dLbl>
            <c:dLbl>
              <c:idx val="3"/>
              <c:layout>
                <c:manualLayout>
                  <c:x val="0"/>
                  <c:y val="-2.868068833652007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4AB-459C-A161-6EB39578FC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10</c:v>
                </c:pt>
                <c:pt idx="1">
                  <c:v>14.000000000000002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B-459C-A161-6EB39578F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3989648"/>
        <c:axId val="1"/>
      </c:barChart>
      <c:catAx>
        <c:axId val="163989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89648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09156311314584E-2"/>
          <c:y val="5.9293044469783354E-2"/>
          <c:w val="0.93198168737737086"/>
          <c:h val="0.881413911060433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E692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1F65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2F2-4677-A233-CEC184F63063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47</c:v>
                </c:pt>
                <c:pt idx="1">
                  <c:v>55.000000000000007</c:v>
                </c:pt>
                <c:pt idx="2">
                  <c:v>60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F2-4677-A233-CEC184F63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81480432"/>
        <c:axId val="1"/>
      </c:barChart>
      <c:catAx>
        <c:axId val="2081480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480432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Total Grant</cx:pt>
          <cx:pt idx="1">HIV</cx:pt>
          <cx:pt idx="2">PfR</cx:pt>
          <cx:pt idx="3">Base allocation</cx:pt>
        </cx:lvl>
      </cx:strDim>
      <cx:numDim type="val">
        <cx:f>Sheet1!$B$2:$B$5</cx:f>
        <cx:lvl ptCount="4" formatCode="#,##0">
          <cx:pt idx="0">14094</cx:pt>
          <cx:pt idx="1">2936</cx:pt>
          <cx:pt idx="2">2278</cx:pt>
          <cx:pt idx="3">1924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baseline="0" dirty="0">
                <a:solidFill>
                  <a:srgbClr val="338BB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2024-2026 Global Fund Budget, Mongolia (in $ ‘000)</a:t>
            </a:r>
            <a:endParaRPr lang="en-US" dirty="0">
              <a:effectLst/>
            </a:endParaRPr>
          </a:p>
        </cx:rich>
      </cx:tx>
    </cx:title>
    <cx:plotArea>
      <cx:plotAreaRegion>
        <cx:series layoutId="funnel" uniqueId="{71257562-D18A-40BF-A39D-70D50133C736}">
          <cx:tx>
            <cx:txData>
              <cx:f>Sheet1!$B$1</cx:f>
              <cx:v>Series1</cx:v>
            </cx:txData>
          </cx:tx>
          <cx:dataPt idx="0">
            <cx:spPr>
              <a:solidFill>
                <a:srgbClr val="ACD3E8">
                  <a:lumMod val="75000"/>
                </a:srgbClr>
              </a:solidFill>
            </cx:spPr>
          </cx:dataPt>
          <cx:dataPt idx="2">
            <cx:spPr>
              <a:solidFill>
                <a:srgbClr val="5C8E26"/>
              </a:solidFill>
            </cx:spPr>
          </cx:dataPt>
          <cx:dataPt idx="3">
            <cx:spPr>
              <a:solidFill>
                <a:srgbClr val="92D050"/>
              </a:solidFill>
            </cx:spPr>
          </cx:dataPt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F9E1D-7EDE-4D0D-9E11-3CE7CBA55FEA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E75904-5092-4A1B-9DF5-089D084290C5}">
      <dgm:prSet phldrT="[Text]"/>
      <dgm:spPr/>
      <dgm:t>
        <a:bodyPr/>
        <a:lstStyle/>
        <a:p>
          <a:r>
            <a:rPr lang="en-US" b="1" dirty="0"/>
            <a:t>Oct 9 (M)</a:t>
          </a:r>
        </a:p>
      </dgm:t>
    </dgm:pt>
    <dgm:pt modelId="{EA3D6000-55D7-4FC3-A53D-A0A9BD85691C}" type="parTrans" cxnId="{07A00363-55D9-458D-82D6-D7EE9ADB213A}">
      <dgm:prSet/>
      <dgm:spPr/>
      <dgm:t>
        <a:bodyPr/>
        <a:lstStyle/>
        <a:p>
          <a:endParaRPr lang="en-US"/>
        </a:p>
      </dgm:t>
    </dgm:pt>
    <dgm:pt modelId="{E86794F3-14E7-42C3-AB86-816E47A3F82B}" type="sibTrans" cxnId="{07A00363-55D9-458D-82D6-D7EE9ADB213A}">
      <dgm:prSet/>
      <dgm:spPr/>
      <dgm:t>
        <a:bodyPr/>
        <a:lstStyle/>
        <a:p>
          <a:endParaRPr lang="en-US"/>
        </a:p>
      </dgm:t>
    </dgm:pt>
    <dgm:pt modelId="{1B7D52BC-DF0C-4BEB-A7E2-D7EC00839705}">
      <dgm:prSet phldrT="[Text]"/>
      <dgm:spPr/>
      <dgm:t>
        <a:bodyPr/>
        <a:lstStyle/>
        <a:p>
          <a:r>
            <a:rPr lang="en-US" dirty="0"/>
            <a:t>Technical meetings</a:t>
          </a:r>
        </a:p>
      </dgm:t>
    </dgm:pt>
    <dgm:pt modelId="{6984DCC2-FF55-4592-94F6-CBD12E44B30D}" type="parTrans" cxnId="{C3728DAB-B81C-47F9-A8BA-7534B93B3D6E}">
      <dgm:prSet/>
      <dgm:spPr/>
      <dgm:t>
        <a:bodyPr/>
        <a:lstStyle/>
        <a:p>
          <a:endParaRPr lang="en-US"/>
        </a:p>
      </dgm:t>
    </dgm:pt>
    <dgm:pt modelId="{6CD0D1D7-A561-4D26-A9C5-DBA33EB15A86}" type="sibTrans" cxnId="{C3728DAB-B81C-47F9-A8BA-7534B93B3D6E}">
      <dgm:prSet/>
      <dgm:spPr/>
      <dgm:t>
        <a:bodyPr/>
        <a:lstStyle/>
        <a:p>
          <a:endParaRPr lang="en-US"/>
        </a:p>
      </dgm:t>
    </dgm:pt>
    <dgm:pt modelId="{D149CF89-057B-40AD-8A60-4794D4B3E7F3}">
      <dgm:prSet phldrT="[Text]"/>
      <dgm:spPr/>
      <dgm:t>
        <a:bodyPr/>
        <a:lstStyle/>
        <a:p>
          <a:r>
            <a:rPr lang="en-US" dirty="0"/>
            <a:t>Perfect Ladies field visit</a:t>
          </a:r>
        </a:p>
      </dgm:t>
    </dgm:pt>
    <dgm:pt modelId="{B264F9AC-62C9-44E6-8C16-13DA84E1C4C5}" type="parTrans" cxnId="{3472DD60-34A7-4544-A2AC-058EFD9697B4}">
      <dgm:prSet/>
      <dgm:spPr/>
      <dgm:t>
        <a:bodyPr/>
        <a:lstStyle/>
        <a:p>
          <a:endParaRPr lang="en-US"/>
        </a:p>
      </dgm:t>
    </dgm:pt>
    <dgm:pt modelId="{25B684E3-F030-4292-8B41-3740894A481D}" type="sibTrans" cxnId="{3472DD60-34A7-4544-A2AC-058EFD9697B4}">
      <dgm:prSet/>
      <dgm:spPr/>
      <dgm:t>
        <a:bodyPr/>
        <a:lstStyle/>
        <a:p>
          <a:endParaRPr lang="en-US"/>
        </a:p>
      </dgm:t>
    </dgm:pt>
    <dgm:pt modelId="{61E715A2-DC54-4645-B1E1-4B79AE5015F0}">
      <dgm:prSet phldrT="[Text]"/>
      <dgm:spPr/>
      <dgm:t>
        <a:bodyPr/>
        <a:lstStyle/>
        <a:p>
          <a:r>
            <a:rPr lang="en-US" b="1" dirty="0"/>
            <a:t>Oct 10 (T)</a:t>
          </a:r>
        </a:p>
      </dgm:t>
    </dgm:pt>
    <dgm:pt modelId="{196D0A46-FF70-4C0C-8DC7-2D698F80A8D1}" type="parTrans" cxnId="{7AE0566D-1178-4A9C-9B64-0ED33CE67CB1}">
      <dgm:prSet/>
      <dgm:spPr/>
      <dgm:t>
        <a:bodyPr/>
        <a:lstStyle/>
        <a:p>
          <a:endParaRPr lang="en-US"/>
        </a:p>
      </dgm:t>
    </dgm:pt>
    <dgm:pt modelId="{9457B6C7-1A85-4F9A-A3C3-EA04859DFD09}" type="sibTrans" cxnId="{7AE0566D-1178-4A9C-9B64-0ED33CE67CB1}">
      <dgm:prSet/>
      <dgm:spPr/>
      <dgm:t>
        <a:bodyPr/>
        <a:lstStyle/>
        <a:p>
          <a:endParaRPr lang="en-US"/>
        </a:p>
      </dgm:t>
    </dgm:pt>
    <dgm:pt modelId="{D51DC7FF-A9E9-4F2B-B99C-80AFE66D87CD}">
      <dgm:prSet phldrT="[Text]"/>
      <dgm:spPr/>
      <dgm:t>
        <a:bodyPr/>
        <a:lstStyle/>
        <a:p>
          <a:r>
            <a:rPr lang="en-US" dirty="0"/>
            <a:t>Technical /courtesy meetings</a:t>
          </a:r>
        </a:p>
      </dgm:t>
    </dgm:pt>
    <dgm:pt modelId="{D29B85AE-839C-4A69-9226-68B16C136E24}" type="parTrans" cxnId="{BE6A7B4D-FF86-4078-AB28-38ACCB5D98BD}">
      <dgm:prSet/>
      <dgm:spPr/>
      <dgm:t>
        <a:bodyPr/>
        <a:lstStyle/>
        <a:p>
          <a:endParaRPr lang="en-US"/>
        </a:p>
      </dgm:t>
    </dgm:pt>
    <dgm:pt modelId="{786ED95E-894F-413D-B085-F8809163A20B}" type="sibTrans" cxnId="{BE6A7B4D-FF86-4078-AB28-38ACCB5D98BD}">
      <dgm:prSet/>
      <dgm:spPr/>
      <dgm:t>
        <a:bodyPr/>
        <a:lstStyle/>
        <a:p>
          <a:endParaRPr lang="en-US"/>
        </a:p>
      </dgm:t>
    </dgm:pt>
    <dgm:pt modelId="{643A29EA-C654-4789-8B16-958925E605AA}">
      <dgm:prSet phldrT="[Text]"/>
      <dgm:spPr/>
      <dgm:t>
        <a:bodyPr/>
        <a:lstStyle/>
        <a:p>
          <a:r>
            <a:rPr lang="en-US" b="1" dirty="0"/>
            <a:t>Oct 11 (W)</a:t>
          </a:r>
        </a:p>
      </dgm:t>
    </dgm:pt>
    <dgm:pt modelId="{388F3286-E352-42E2-8601-237758756B99}" type="parTrans" cxnId="{13EFEC25-EB3F-4097-8D88-451B0600AD76}">
      <dgm:prSet/>
      <dgm:spPr/>
      <dgm:t>
        <a:bodyPr/>
        <a:lstStyle/>
        <a:p>
          <a:endParaRPr lang="en-US"/>
        </a:p>
      </dgm:t>
    </dgm:pt>
    <dgm:pt modelId="{6D39464D-C799-4A95-A1C2-60C7E4E35754}" type="sibTrans" cxnId="{13EFEC25-EB3F-4097-8D88-451B0600AD76}">
      <dgm:prSet/>
      <dgm:spPr/>
      <dgm:t>
        <a:bodyPr/>
        <a:lstStyle/>
        <a:p>
          <a:endParaRPr lang="en-US"/>
        </a:p>
      </dgm:t>
    </dgm:pt>
    <dgm:pt modelId="{AC5F3DB3-BAAA-44F7-9485-1FB7E2DE4A18}">
      <dgm:prSet phldrT="[Text]"/>
      <dgm:spPr/>
      <dgm:t>
        <a:bodyPr/>
        <a:lstStyle/>
        <a:p>
          <a:r>
            <a:rPr lang="en-US" dirty="0"/>
            <a:t>Technical /courtesy meetings</a:t>
          </a:r>
        </a:p>
      </dgm:t>
    </dgm:pt>
    <dgm:pt modelId="{30B96C7E-1ED5-4B15-A2D7-3A381CB1D971}" type="parTrans" cxnId="{6EFFE16D-FEA6-4302-9E36-491E996141E1}">
      <dgm:prSet/>
      <dgm:spPr/>
      <dgm:t>
        <a:bodyPr/>
        <a:lstStyle/>
        <a:p>
          <a:endParaRPr lang="en-US"/>
        </a:p>
      </dgm:t>
    </dgm:pt>
    <dgm:pt modelId="{684798AB-7200-458E-B75F-FFE52BBE7BF4}" type="sibTrans" cxnId="{6EFFE16D-FEA6-4302-9E36-491E996141E1}">
      <dgm:prSet/>
      <dgm:spPr/>
      <dgm:t>
        <a:bodyPr/>
        <a:lstStyle/>
        <a:p>
          <a:endParaRPr lang="en-US"/>
        </a:p>
      </dgm:t>
    </dgm:pt>
    <dgm:pt modelId="{7F829DB6-A043-41DA-96EE-9BCF3F45087F}">
      <dgm:prSet phldrT="[Text]"/>
      <dgm:spPr/>
      <dgm:t>
        <a:bodyPr/>
        <a:lstStyle/>
        <a:p>
          <a:r>
            <a:rPr lang="en-US" b="1" dirty="0"/>
            <a:t>Oct 13 (F)</a:t>
          </a:r>
        </a:p>
      </dgm:t>
    </dgm:pt>
    <dgm:pt modelId="{CFD435AB-14C6-4894-A012-08987F6D6D5F}" type="parTrans" cxnId="{24EA210B-3B6A-4938-9955-28A75F31FBD1}">
      <dgm:prSet/>
      <dgm:spPr/>
      <dgm:t>
        <a:bodyPr/>
        <a:lstStyle/>
        <a:p>
          <a:endParaRPr lang="en-US"/>
        </a:p>
      </dgm:t>
    </dgm:pt>
    <dgm:pt modelId="{CFF55637-E989-4001-9F8D-858C0A2A6F49}" type="sibTrans" cxnId="{24EA210B-3B6A-4938-9955-28A75F31FBD1}">
      <dgm:prSet/>
      <dgm:spPr/>
      <dgm:t>
        <a:bodyPr/>
        <a:lstStyle/>
        <a:p>
          <a:endParaRPr lang="en-US"/>
        </a:p>
      </dgm:t>
    </dgm:pt>
    <dgm:pt modelId="{5005A779-EC26-4009-865F-86F95360F3BC}">
      <dgm:prSet phldrT="[Text]"/>
      <dgm:spPr/>
      <dgm:t>
        <a:bodyPr/>
        <a:lstStyle/>
        <a:p>
          <a:r>
            <a:rPr lang="en-US" b="1" dirty="0"/>
            <a:t>Oct 12 (Th)</a:t>
          </a:r>
        </a:p>
      </dgm:t>
    </dgm:pt>
    <dgm:pt modelId="{D3402A77-EC67-4353-A417-AF5A663D4D9B}" type="parTrans" cxnId="{E39952DB-82ED-4CBF-B806-F24F4AEDBA05}">
      <dgm:prSet/>
      <dgm:spPr/>
      <dgm:t>
        <a:bodyPr/>
        <a:lstStyle/>
        <a:p>
          <a:endParaRPr lang="en-US"/>
        </a:p>
      </dgm:t>
    </dgm:pt>
    <dgm:pt modelId="{C1DD6BA0-252C-4325-B860-E275963D2789}" type="sibTrans" cxnId="{E39952DB-82ED-4CBF-B806-F24F4AEDBA05}">
      <dgm:prSet/>
      <dgm:spPr/>
      <dgm:t>
        <a:bodyPr/>
        <a:lstStyle/>
        <a:p>
          <a:endParaRPr lang="en-US"/>
        </a:p>
      </dgm:t>
    </dgm:pt>
    <dgm:pt modelId="{C0C8609C-E156-428A-847A-84AC02064813}">
      <dgm:prSet phldrT="[Text]"/>
      <dgm:spPr/>
      <dgm:t>
        <a:bodyPr/>
        <a:lstStyle/>
        <a:p>
          <a:r>
            <a:rPr lang="en-US" dirty="0"/>
            <a:t>Plenary</a:t>
          </a:r>
        </a:p>
      </dgm:t>
    </dgm:pt>
    <dgm:pt modelId="{5557FDE8-D1BD-4FAD-B117-410EEA860B9D}" type="parTrans" cxnId="{75A68C22-D0D0-4D04-B9F4-714E60CE529D}">
      <dgm:prSet/>
      <dgm:spPr/>
      <dgm:t>
        <a:bodyPr/>
        <a:lstStyle/>
        <a:p>
          <a:endParaRPr lang="en-US"/>
        </a:p>
      </dgm:t>
    </dgm:pt>
    <dgm:pt modelId="{B85F41FF-62AB-432A-BEC2-705A856D29FE}" type="sibTrans" cxnId="{75A68C22-D0D0-4D04-B9F4-714E60CE529D}">
      <dgm:prSet/>
      <dgm:spPr/>
      <dgm:t>
        <a:bodyPr/>
        <a:lstStyle/>
        <a:p>
          <a:endParaRPr lang="en-US"/>
        </a:p>
      </dgm:t>
    </dgm:pt>
    <dgm:pt modelId="{F028CBD8-B53C-44F4-9929-FC757CE791E5}">
      <dgm:prSet phldrT="[Text]"/>
      <dgm:spPr/>
      <dgm:t>
        <a:bodyPr/>
        <a:lstStyle/>
        <a:p>
          <a:r>
            <a:rPr lang="en-US" dirty="0"/>
            <a:t>Closing meeting</a:t>
          </a:r>
        </a:p>
      </dgm:t>
    </dgm:pt>
    <dgm:pt modelId="{B811A9AC-8786-492E-A441-DF7E4A4CF868}" type="parTrans" cxnId="{45B23C43-1E0D-44A2-AA54-6EAE799D2FD7}">
      <dgm:prSet/>
      <dgm:spPr/>
      <dgm:t>
        <a:bodyPr/>
        <a:lstStyle/>
        <a:p>
          <a:endParaRPr lang="en-US"/>
        </a:p>
      </dgm:t>
    </dgm:pt>
    <dgm:pt modelId="{FFBD07FB-FC05-42EF-9A68-69A42EA6A105}" type="sibTrans" cxnId="{45B23C43-1E0D-44A2-AA54-6EAE799D2FD7}">
      <dgm:prSet/>
      <dgm:spPr/>
      <dgm:t>
        <a:bodyPr/>
        <a:lstStyle/>
        <a:p>
          <a:endParaRPr lang="en-US"/>
        </a:p>
      </dgm:t>
    </dgm:pt>
    <dgm:pt modelId="{F2FC0D63-809E-4510-BDE6-E8D79C994264}">
      <dgm:prSet phldrT="[Text]"/>
      <dgm:spPr/>
      <dgm:t>
        <a:bodyPr/>
        <a:lstStyle/>
        <a:p>
          <a:r>
            <a:rPr lang="en-US" dirty="0"/>
            <a:t>Follow-up meetings</a:t>
          </a:r>
        </a:p>
      </dgm:t>
    </dgm:pt>
    <dgm:pt modelId="{CC35E691-37EE-4481-AA3C-F20EED4A5845}" type="parTrans" cxnId="{A296631D-E52F-4848-B5FE-EF5D32ADFFE4}">
      <dgm:prSet/>
      <dgm:spPr/>
      <dgm:t>
        <a:bodyPr/>
        <a:lstStyle/>
        <a:p>
          <a:endParaRPr lang="en-US"/>
        </a:p>
      </dgm:t>
    </dgm:pt>
    <dgm:pt modelId="{69851A17-229B-479C-82CF-362A3D06CF5F}" type="sibTrans" cxnId="{A296631D-E52F-4848-B5FE-EF5D32ADFFE4}">
      <dgm:prSet/>
      <dgm:spPr/>
      <dgm:t>
        <a:bodyPr/>
        <a:lstStyle/>
        <a:p>
          <a:endParaRPr lang="en-US"/>
        </a:p>
      </dgm:t>
    </dgm:pt>
    <dgm:pt modelId="{B59E7ADD-40EF-4922-BB0B-6CCC1E594427}">
      <dgm:prSet phldrT="[Text]"/>
      <dgm:spPr/>
      <dgm:t>
        <a:bodyPr/>
        <a:lstStyle/>
        <a:p>
          <a:r>
            <a:rPr lang="en-US" dirty="0"/>
            <a:t>Youth for Health field visit</a:t>
          </a:r>
        </a:p>
      </dgm:t>
    </dgm:pt>
    <dgm:pt modelId="{F4C38E40-F3DB-4FE8-99C0-DFD402677914}" type="parTrans" cxnId="{0CB189AC-72D2-401E-B823-63DE9C973CDD}">
      <dgm:prSet/>
      <dgm:spPr/>
    </dgm:pt>
    <dgm:pt modelId="{322A73A5-9A4F-4930-BC22-362FDA3E39AA}" type="sibTrans" cxnId="{0CB189AC-72D2-401E-B823-63DE9C973CDD}">
      <dgm:prSet/>
      <dgm:spPr/>
    </dgm:pt>
    <dgm:pt modelId="{27C6A266-F076-4AC6-B5F3-2DEF991CE6B2}" type="pres">
      <dgm:prSet presAssocID="{22FF9E1D-7EDE-4D0D-9E11-3CE7CBA55FEA}" presName="Name0" presStyleCnt="0">
        <dgm:presLayoutVars>
          <dgm:dir/>
          <dgm:animLvl val="lvl"/>
          <dgm:resizeHandles val="exact"/>
        </dgm:presLayoutVars>
      </dgm:prSet>
      <dgm:spPr/>
    </dgm:pt>
    <dgm:pt modelId="{5D273276-31D2-446F-8593-3B4D0AEE1898}" type="pres">
      <dgm:prSet presAssocID="{E8E75904-5092-4A1B-9DF5-089D084290C5}" presName="composite" presStyleCnt="0"/>
      <dgm:spPr/>
    </dgm:pt>
    <dgm:pt modelId="{E9EB9ADB-1CB8-4F76-A60D-0349353B20E0}" type="pres">
      <dgm:prSet presAssocID="{E8E75904-5092-4A1B-9DF5-089D084290C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AD0B79D-4525-4D95-AFFA-7A417D8616B6}" type="pres">
      <dgm:prSet presAssocID="{E8E75904-5092-4A1B-9DF5-089D084290C5}" presName="desTx" presStyleLbl="alignAccFollowNode1" presStyleIdx="0" presStyleCnt="5">
        <dgm:presLayoutVars>
          <dgm:bulletEnabled val="1"/>
        </dgm:presLayoutVars>
      </dgm:prSet>
      <dgm:spPr/>
    </dgm:pt>
    <dgm:pt modelId="{B5EE1328-3D92-4FE8-B08B-9B6D4E1BE199}" type="pres">
      <dgm:prSet presAssocID="{E86794F3-14E7-42C3-AB86-816E47A3F82B}" presName="space" presStyleCnt="0"/>
      <dgm:spPr/>
    </dgm:pt>
    <dgm:pt modelId="{C7B5F1A3-CD26-48D5-AD70-7012064BBDFE}" type="pres">
      <dgm:prSet presAssocID="{61E715A2-DC54-4645-B1E1-4B79AE5015F0}" presName="composite" presStyleCnt="0"/>
      <dgm:spPr/>
    </dgm:pt>
    <dgm:pt modelId="{DC5F4ACC-DDA4-4CFA-BC5F-65F4AA6780E7}" type="pres">
      <dgm:prSet presAssocID="{61E715A2-DC54-4645-B1E1-4B79AE5015F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39285B1-55D1-4D69-8915-F51C29151DAF}" type="pres">
      <dgm:prSet presAssocID="{61E715A2-DC54-4645-B1E1-4B79AE5015F0}" presName="desTx" presStyleLbl="alignAccFollowNode1" presStyleIdx="1" presStyleCnt="5">
        <dgm:presLayoutVars>
          <dgm:bulletEnabled val="1"/>
        </dgm:presLayoutVars>
      </dgm:prSet>
      <dgm:spPr/>
    </dgm:pt>
    <dgm:pt modelId="{E464F39A-871B-460F-BFB1-D87DDAF271DF}" type="pres">
      <dgm:prSet presAssocID="{9457B6C7-1A85-4F9A-A3C3-EA04859DFD09}" presName="space" presStyleCnt="0"/>
      <dgm:spPr/>
    </dgm:pt>
    <dgm:pt modelId="{10DAFAD6-DAAD-44E8-8237-20BAC367DD24}" type="pres">
      <dgm:prSet presAssocID="{643A29EA-C654-4789-8B16-958925E605AA}" presName="composite" presStyleCnt="0"/>
      <dgm:spPr/>
    </dgm:pt>
    <dgm:pt modelId="{2BC5E700-2866-4472-AB21-F9AAAE246B13}" type="pres">
      <dgm:prSet presAssocID="{643A29EA-C654-4789-8B16-958925E605A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38C6276-A578-4616-A141-4CC777F2A91E}" type="pres">
      <dgm:prSet presAssocID="{643A29EA-C654-4789-8B16-958925E605AA}" presName="desTx" presStyleLbl="alignAccFollowNode1" presStyleIdx="2" presStyleCnt="5">
        <dgm:presLayoutVars>
          <dgm:bulletEnabled val="1"/>
        </dgm:presLayoutVars>
      </dgm:prSet>
      <dgm:spPr/>
    </dgm:pt>
    <dgm:pt modelId="{997D510D-7E79-4279-B74D-00DA94A1259D}" type="pres">
      <dgm:prSet presAssocID="{6D39464D-C799-4A95-A1C2-60C7E4E35754}" presName="space" presStyleCnt="0"/>
      <dgm:spPr/>
    </dgm:pt>
    <dgm:pt modelId="{75FB9A83-91CB-4F3D-80BC-A3EDCE60CAD2}" type="pres">
      <dgm:prSet presAssocID="{5005A779-EC26-4009-865F-86F95360F3BC}" presName="composite" presStyleCnt="0"/>
      <dgm:spPr/>
    </dgm:pt>
    <dgm:pt modelId="{843C00B3-6F2F-48CA-B36E-E9041B524A21}" type="pres">
      <dgm:prSet presAssocID="{5005A779-EC26-4009-865F-86F95360F3B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B67E417-CFB8-4C63-AF24-C760B6FAA0DE}" type="pres">
      <dgm:prSet presAssocID="{5005A779-EC26-4009-865F-86F95360F3BC}" presName="desTx" presStyleLbl="alignAccFollowNode1" presStyleIdx="3" presStyleCnt="5">
        <dgm:presLayoutVars>
          <dgm:bulletEnabled val="1"/>
        </dgm:presLayoutVars>
      </dgm:prSet>
      <dgm:spPr/>
    </dgm:pt>
    <dgm:pt modelId="{A1A89445-B820-4202-B485-C1D543BA5BA8}" type="pres">
      <dgm:prSet presAssocID="{C1DD6BA0-252C-4325-B860-E275963D2789}" presName="space" presStyleCnt="0"/>
      <dgm:spPr/>
    </dgm:pt>
    <dgm:pt modelId="{574A56A1-C5E3-4176-BA65-C36FFF1ED4D4}" type="pres">
      <dgm:prSet presAssocID="{7F829DB6-A043-41DA-96EE-9BCF3F45087F}" presName="composite" presStyleCnt="0"/>
      <dgm:spPr/>
    </dgm:pt>
    <dgm:pt modelId="{08A0286A-FF20-42A0-AF22-B01E0999BFBC}" type="pres">
      <dgm:prSet presAssocID="{7F829DB6-A043-41DA-96EE-9BCF3F45087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4ED5551-C21E-44EE-AFB5-1D62A9E9D592}" type="pres">
      <dgm:prSet presAssocID="{7F829DB6-A043-41DA-96EE-9BCF3F45087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33C680A-16A0-4165-A416-197EAFE72838}" type="presOf" srcId="{643A29EA-C654-4789-8B16-958925E605AA}" destId="{2BC5E700-2866-4472-AB21-F9AAAE246B13}" srcOrd="0" destOrd="0" presId="urn:microsoft.com/office/officeart/2005/8/layout/hList1"/>
    <dgm:cxn modelId="{24EA210B-3B6A-4938-9955-28A75F31FBD1}" srcId="{22FF9E1D-7EDE-4D0D-9E11-3CE7CBA55FEA}" destId="{7F829DB6-A043-41DA-96EE-9BCF3F45087F}" srcOrd="4" destOrd="0" parTransId="{CFD435AB-14C6-4894-A012-08987F6D6D5F}" sibTransId="{CFF55637-E989-4001-9F8D-858C0A2A6F49}"/>
    <dgm:cxn modelId="{A296631D-E52F-4848-B5FE-EF5D32ADFFE4}" srcId="{7F829DB6-A043-41DA-96EE-9BCF3F45087F}" destId="{F2FC0D63-809E-4510-BDE6-E8D79C994264}" srcOrd="0" destOrd="0" parTransId="{CC35E691-37EE-4481-AA3C-F20EED4A5845}" sibTransId="{69851A17-229B-479C-82CF-362A3D06CF5F}"/>
    <dgm:cxn modelId="{75A68C22-D0D0-4D04-B9F4-714E60CE529D}" srcId="{5005A779-EC26-4009-865F-86F95360F3BC}" destId="{C0C8609C-E156-428A-847A-84AC02064813}" srcOrd="0" destOrd="0" parTransId="{5557FDE8-D1BD-4FAD-B117-410EEA860B9D}" sibTransId="{B85F41FF-62AB-432A-BEC2-705A856D29FE}"/>
    <dgm:cxn modelId="{13EFEC25-EB3F-4097-8D88-451B0600AD76}" srcId="{22FF9E1D-7EDE-4D0D-9E11-3CE7CBA55FEA}" destId="{643A29EA-C654-4789-8B16-958925E605AA}" srcOrd="2" destOrd="0" parTransId="{388F3286-E352-42E2-8601-237758756B99}" sibTransId="{6D39464D-C799-4A95-A1C2-60C7E4E35754}"/>
    <dgm:cxn modelId="{96A80226-1469-48E2-8737-993A0714465E}" type="presOf" srcId="{7F829DB6-A043-41DA-96EE-9BCF3F45087F}" destId="{08A0286A-FF20-42A0-AF22-B01E0999BFBC}" srcOrd="0" destOrd="0" presId="urn:microsoft.com/office/officeart/2005/8/layout/hList1"/>
    <dgm:cxn modelId="{0DAADF3A-D94F-4C49-8D9E-DF9640F8ED10}" type="presOf" srcId="{E8E75904-5092-4A1B-9DF5-089D084290C5}" destId="{E9EB9ADB-1CB8-4F76-A60D-0349353B20E0}" srcOrd="0" destOrd="0" presId="urn:microsoft.com/office/officeart/2005/8/layout/hList1"/>
    <dgm:cxn modelId="{3472DD60-34A7-4544-A2AC-058EFD9697B4}" srcId="{E8E75904-5092-4A1B-9DF5-089D084290C5}" destId="{D149CF89-057B-40AD-8A60-4794D4B3E7F3}" srcOrd="1" destOrd="0" parTransId="{B264F9AC-62C9-44E6-8C16-13DA84E1C4C5}" sibTransId="{25B684E3-F030-4292-8B41-3740894A481D}"/>
    <dgm:cxn modelId="{07A00363-55D9-458D-82D6-D7EE9ADB213A}" srcId="{22FF9E1D-7EDE-4D0D-9E11-3CE7CBA55FEA}" destId="{E8E75904-5092-4A1B-9DF5-089D084290C5}" srcOrd="0" destOrd="0" parTransId="{EA3D6000-55D7-4FC3-A53D-A0A9BD85691C}" sibTransId="{E86794F3-14E7-42C3-AB86-816E47A3F82B}"/>
    <dgm:cxn modelId="{45B23C43-1E0D-44A2-AA54-6EAE799D2FD7}" srcId="{5005A779-EC26-4009-865F-86F95360F3BC}" destId="{F028CBD8-B53C-44F4-9929-FC757CE791E5}" srcOrd="1" destOrd="0" parTransId="{B811A9AC-8786-492E-A441-DF7E4A4CF868}" sibTransId="{FFBD07FB-FC05-42EF-9A68-69A42EA6A105}"/>
    <dgm:cxn modelId="{7AE0566D-1178-4A9C-9B64-0ED33CE67CB1}" srcId="{22FF9E1D-7EDE-4D0D-9E11-3CE7CBA55FEA}" destId="{61E715A2-DC54-4645-B1E1-4B79AE5015F0}" srcOrd="1" destOrd="0" parTransId="{196D0A46-FF70-4C0C-8DC7-2D698F80A8D1}" sibTransId="{9457B6C7-1A85-4F9A-A3C3-EA04859DFD09}"/>
    <dgm:cxn modelId="{BE6A7B4D-FF86-4078-AB28-38ACCB5D98BD}" srcId="{61E715A2-DC54-4645-B1E1-4B79AE5015F0}" destId="{D51DC7FF-A9E9-4F2B-B99C-80AFE66D87CD}" srcOrd="0" destOrd="0" parTransId="{D29B85AE-839C-4A69-9226-68B16C136E24}" sibTransId="{786ED95E-894F-413D-B085-F8809163A20B}"/>
    <dgm:cxn modelId="{6EFFE16D-FEA6-4302-9E36-491E996141E1}" srcId="{643A29EA-C654-4789-8B16-958925E605AA}" destId="{AC5F3DB3-BAAA-44F7-9485-1FB7E2DE4A18}" srcOrd="0" destOrd="0" parTransId="{30B96C7E-1ED5-4B15-A2D7-3A381CB1D971}" sibTransId="{684798AB-7200-458E-B75F-FFE52BBE7BF4}"/>
    <dgm:cxn modelId="{86980B80-8321-4299-A979-2F8B5EEEE4D4}" type="presOf" srcId="{D149CF89-057B-40AD-8A60-4794D4B3E7F3}" destId="{5AD0B79D-4525-4D95-AFFA-7A417D8616B6}" srcOrd="0" destOrd="1" presId="urn:microsoft.com/office/officeart/2005/8/layout/hList1"/>
    <dgm:cxn modelId="{24B87E92-911F-41B9-8F1C-3B10ECABBF86}" type="presOf" srcId="{5005A779-EC26-4009-865F-86F95360F3BC}" destId="{843C00B3-6F2F-48CA-B36E-E9041B524A21}" srcOrd="0" destOrd="0" presId="urn:microsoft.com/office/officeart/2005/8/layout/hList1"/>
    <dgm:cxn modelId="{833D7B94-0760-470B-9A31-332B6899620D}" type="presOf" srcId="{F2FC0D63-809E-4510-BDE6-E8D79C994264}" destId="{24ED5551-C21E-44EE-AFB5-1D62A9E9D592}" srcOrd="0" destOrd="0" presId="urn:microsoft.com/office/officeart/2005/8/layout/hList1"/>
    <dgm:cxn modelId="{1AEF2B9A-8377-4E05-8411-804BBF9E7FAA}" type="presOf" srcId="{C0C8609C-E156-428A-847A-84AC02064813}" destId="{BB67E417-CFB8-4C63-AF24-C760B6FAA0DE}" srcOrd="0" destOrd="0" presId="urn:microsoft.com/office/officeart/2005/8/layout/hList1"/>
    <dgm:cxn modelId="{DB15ADA1-91C5-4DD1-8D2A-D2CD362C9B2E}" type="presOf" srcId="{B59E7ADD-40EF-4922-BB0B-6CCC1E594427}" destId="{338C6276-A578-4616-A141-4CC777F2A91E}" srcOrd="0" destOrd="1" presId="urn:microsoft.com/office/officeart/2005/8/layout/hList1"/>
    <dgm:cxn modelId="{C3728DAB-B81C-47F9-A8BA-7534B93B3D6E}" srcId="{E8E75904-5092-4A1B-9DF5-089D084290C5}" destId="{1B7D52BC-DF0C-4BEB-A7E2-D7EC00839705}" srcOrd="0" destOrd="0" parTransId="{6984DCC2-FF55-4592-94F6-CBD12E44B30D}" sibTransId="{6CD0D1D7-A561-4D26-A9C5-DBA33EB15A86}"/>
    <dgm:cxn modelId="{0CB189AC-72D2-401E-B823-63DE9C973CDD}" srcId="{643A29EA-C654-4789-8B16-958925E605AA}" destId="{B59E7ADD-40EF-4922-BB0B-6CCC1E594427}" srcOrd="1" destOrd="0" parTransId="{F4C38E40-F3DB-4FE8-99C0-DFD402677914}" sibTransId="{322A73A5-9A4F-4930-BC22-362FDA3E39AA}"/>
    <dgm:cxn modelId="{B1C384B1-2E88-4BC5-AE07-E055EE02C376}" type="presOf" srcId="{AC5F3DB3-BAAA-44F7-9485-1FB7E2DE4A18}" destId="{338C6276-A578-4616-A141-4CC777F2A91E}" srcOrd="0" destOrd="0" presId="urn:microsoft.com/office/officeart/2005/8/layout/hList1"/>
    <dgm:cxn modelId="{3132BBB2-F2D6-4F6A-AA22-1829AC467C62}" type="presOf" srcId="{1B7D52BC-DF0C-4BEB-A7E2-D7EC00839705}" destId="{5AD0B79D-4525-4D95-AFFA-7A417D8616B6}" srcOrd="0" destOrd="0" presId="urn:microsoft.com/office/officeart/2005/8/layout/hList1"/>
    <dgm:cxn modelId="{005A67BB-D56F-448E-AB40-49B5C1480AC4}" type="presOf" srcId="{F028CBD8-B53C-44F4-9929-FC757CE791E5}" destId="{BB67E417-CFB8-4C63-AF24-C760B6FAA0DE}" srcOrd="0" destOrd="1" presId="urn:microsoft.com/office/officeart/2005/8/layout/hList1"/>
    <dgm:cxn modelId="{7B99F3C7-517F-4C0C-AEF5-0EE92423F831}" type="presOf" srcId="{D51DC7FF-A9E9-4F2B-B99C-80AFE66D87CD}" destId="{439285B1-55D1-4D69-8915-F51C29151DAF}" srcOrd="0" destOrd="0" presId="urn:microsoft.com/office/officeart/2005/8/layout/hList1"/>
    <dgm:cxn modelId="{35EC1ACB-3263-4BEC-95BD-BC31D8CB1953}" type="presOf" srcId="{61E715A2-DC54-4645-B1E1-4B79AE5015F0}" destId="{DC5F4ACC-DDA4-4CFA-BC5F-65F4AA6780E7}" srcOrd="0" destOrd="0" presId="urn:microsoft.com/office/officeart/2005/8/layout/hList1"/>
    <dgm:cxn modelId="{E39952DB-82ED-4CBF-B806-F24F4AEDBA05}" srcId="{22FF9E1D-7EDE-4D0D-9E11-3CE7CBA55FEA}" destId="{5005A779-EC26-4009-865F-86F95360F3BC}" srcOrd="3" destOrd="0" parTransId="{D3402A77-EC67-4353-A417-AF5A663D4D9B}" sibTransId="{C1DD6BA0-252C-4325-B860-E275963D2789}"/>
    <dgm:cxn modelId="{18BE42DD-99E1-4B7F-81EA-401B4B936AA2}" type="presOf" srcId="{22FF9E1D-7EDE-4D0D-9E11-3CE7CBA55FEA}" destId="{27C6A266-F076-4AC6-B5F3-2DEF991CE6B2}" srcOrd="0" destOrd="0" presId="urn:microsoft.com/office/officeart/2005/8/layout/hList1"/>
    <dgm:cxn modelId="{C6B80656-6EEE-46D5-B548-916724C72C34}" type="presParOf" srcId="{27C6A266-F076-4AC6-B5F3-2DEF991CE6B2}" destId="{5D273276-31D2-446F-8593-3B4D0AEE1898}" srcOrd="0" destOrd="0" presId="urn:microsoft.com/office/officeart/2005/8/layout/hList1"/>
    <dgm:cxn modelId="{5F7918BB-FE5D-4155-84F8-2D55B43F6FF8}" type="presParOf" srcId="{5D273276-31D2-446F-8593-3B4D0AEE1898}" destId="{E9EB9ADB-1CB8-4F76-A60D-0349353B20E0}" srcOrd="0" destOrd="0" presId="urn:microsoft.com/office/officeart/2005/8/layout/hList1"/>
    <dgm:cxn modelId="{790B4B38-453B-4A17-9292-48EE59CC11BF}" type="presParOf" srcId="{5D273276-31D2-446F-8593-3B4D0AEE1898}" destId="{5AD0B79D-4525-4D95-AFFA-7A417D8616B6}" srcOrd="1" destOrd="0" presId="urn:microsoft.com/office/officeart/2005/8/layout/hList1"/>
    <dgm:cxn modelId="{B4DFD70D-10FD-42C4-B699-0E4C6AC3DC81}" type="presParOf" srcId="{27C6A266-F076-4AC6-B5F3-2DEF991CE6B2}" destId="{B5EE1328-3D92-4FE8-B08B-9B6D4E1BE199}" srcOrd="1" destOrd="0" presId="urn:microsoft.com/office/officeart/2005/8/layout/hList1"/>
    <dgm:cxn modelId="{C7577409-29F9-4564-B8B8-CBC9B70D222E}" type="presParOf" srcId="{27C6A266-F076-4AC6-B5F3-2DEF991CE6B2}" destId="{C7B5F1A3-CD26-48D5-AD70-7012064BBDFE}" srcOrd="2" destOrd="0" presId="urn:microsoft.com/office/officeart/2005/8/layout/hList1"/>
    <dgm:cxn modelId="{77EA493F-07C8-437B-A6F0-BE80E4491CB8}" type="presParOf" srcId="{C7B5F1A3-CD26-48D5-AD70-7012064BBDFE}" destId="{DC5F4ACC-DDA4-4CFA-BC5F-65F4AA6780E7}" srcOrd="0" destOrd="0" presId="urn:microsoft.com/office/officeart/2005/8/layout/hList1"/>
    <dgm:cxn modelId="{DC55E80C-5F9E-435A-B2FC-07073645FC94}" type="presParOf" srcId="{C7B5F1A3-CD26-48D5-AD70-7012064BBDFE}" destId="{439285B1-55D1-4D69-8915-F51C29151DAF}" srcOrd="1" destOrd="0" presId="urn:microsoft.com/office/officeart/2005/8/layout/hList1"/>
    <dgm:cxn modelId="{D30F498A-54E6-44D6-B374-9C17EAC3140F}" type="presParOf" srcId="{27C6A266-F076-4AC6-B5F3-2DEF991CE6B2}" destId="{E464F39A-871B-460F-BFB1-D87DDAF271DF}" srcOrd="3" destOrd="0" presId="urn:microsoft.com/office/officeart/2005/8/layout/hList1"/>
    <dgm:cxn modelId="{4CE5EA6C-7B59-4375-9726-F3AC5738C0EE}" type="presParOf" srcId="{27C6A266-F076-4AC6-B5F3-2DEF991CE6B2}" destId="{10DAFAD6-DAAD-44E8-8237-20BAC367DD24}" srcOrd="4" destOrd="0" presId="urn:microsoft.com/office/officeart/2005/8/layout/hList1"/>
    <dgm:cxn modelId="{FEEE6B59-7650-43E1-AC54-19634313E16D}" type="presParOf" srcId="{10DAFAD6-DAAD-44E8-8237-20BAC367DD24}" destId="{2BC5E700-2866-4472-AB21-F9AAAE246B13}" srcOrd="0" destOrd="0" presId="urn:microsoft.com/office/officeart/2005/8/layout/hList1"/>
    <dgm:cxn modelId="{3FDB5FA4-26EE-4166-9838-691A439C7DD1}" type="presParOf" srcId="{10DAFAD6-DAAD-44E8-8237-20BAC367DD24}" destId="{338C6276-A578-4616-A141-4CC777F2A91E}" srcOrd="1" destOrd="0" presId="urn:microsoft.com/office/officeart/2005/8/layout/hList1"/>
    <dgm:cxn modelId="{D99183F7-4187-4200-8C10-360A90DEB1F2}" type="presParOf" srcId="{27C6A266-F076-4AC6-B5F3-2DEF991CE6B2}" destId="{997D510D-7E79-4279-B74D-00DA94A1259D}" srcOrd="5" destOrd="0" presId="urn:microsoft.com/office/officeart/2005/8/layout/hList1"/>
    <dgm:cxn modelId="{408679D8-391D-4711-9322-6E6D528584B6}" type="presParOf" srcId="{27C6A266-F076-4AC6-B5F3-2DEF991CE6B2}" destId="{75FB9A83-91CB-4F3D-80BC-A3EDCE60CAD2}" srcOrd="6" destOrd="0" presId="urn:microsoft.com/office/officeart/2005/8/layout/hList1"/>
    <dgm:cxn modelId="{E1A16163-AC4C-4C40-A4F1-5A47D3BC1556}" type="presParOf" srcId="{75FB9A83-91CB-4F3D-80BC-A3EDCE60CAD2}" destId="{843C00B3-6F2F-48CA-B36E-E9041B524A21}" srcOrd="0" destOrd="0" presId="urn:microsoft.com/office/officeart/2005/8/layout/hList1"/>
    <dgm:cxn modelId="{8373859D-D8C7-48AA-A76A-619F57973D23}" type="presParOf" srcId="{75FB9A83-91CB-4F3D-80BC-A3EDCE60CAD2}" destId="{BB67E417-CFB8-4C63-AF24-C760B6FAA0DE}" srcOrd="1" destOrd="0" presId="urn:microsoft.com/office/officeart/2005/8/layout/hList1"/>
    <dgm:cxn modelId="{DA48A548-4E1A-45A2-B164-AC79FDBF0AEA}" type="presParOf" srcId="{27C6A266-F076-4AC6-B5F3-2DEF991CE6B2}" destId="{A1A89445-B820-4202-B485-C1D543BA5BA8}" srcOrd="7" destOrd="0" presId="urn:microsoft.com/office/officeart/2005/8/layout/hList1"/>
    <dgm:cxn modelId="{DE91910F-E3D2-4606-9265-B7F80DB98460}" type="presParOf" srcId="{27C6A266-F076-4AC6-B5F3-2DEF991CE6B2}" destId="{574A56A1-C5E3-4176-BA65-C36FFF1ED4D4}" srcOrd="8" destOrd="0" presId="urn:microsoft.com/office/officeart/2005/8/layout/hList1"/>
    <dgm:cxn modelId="{AF1A9F1E-E763-44BD-9030-10077E7D9B04}" type="presParOf" srcId="{574A56A1-C5E3-4176-BA65-C36FFF1ED4D4}" destId="{08A0286A-FF20-42A0-AF22-B01E0999BFBC}" srcOrd="0" destOrd="0" presId="urn:microsoft.com/office/officeart/2005/8/layout/hList1"/>
    <dgm:cxn modelId="{467F5313-2B26-4737-BD03-89658DB65B4C}" type="presParOf" srcId="{574A56A1-C5E3-4176-BA65-C36FFF1ED4D4}" destId="{24ED5551-C21E-44EE-AFB5-1D62A9E9D5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9ADB-1CB8-4F76-A60D-0349353B20E0}">
      <dsp:nvSpPr>
        <dsp:cNvPr id="0" name=""/>
        <dsp:cNvSpPr/>
      </dsp:nvSpPr>
      <dsp:spPr>
        <a:xfrm>
          <a:off x="3589" y="977853"/>
          <a:ext cx="1375994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Oct 9 (M)</a:t>
          </a:r>
        </a:p>
      </dsp:txBody>
      <dsp:txXfrm>
        <a:off x="3589" y="977853"/>
        <a:ext cx="1375994" cy="489600"/>
      </dsp:txXfrm>
    </dsp:sp>
    <dsp:sp modelId="{5AD0B79D-4525-4D95-AFFA-7A417D8616B6}">
      <dsp:nvSpPr>
        <dsp:cNvPr id="0" name=""/>
        <dsp:cNvSpPr/>
      </dsp:nvSpPr>
      <dsp:spPr>
        <a:xfrm>
          <a:off x="3589" y="1467453"/>
          <a:ext cx="1375994" cy="16186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Technical meetings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Perfect Ladies field visit</a:t>
          </a:r>
        </a:p>
      </dsp:txBody>
      <dsp:txXfrm>
        <a:off x="3589" y="1467453"/>
        <a:ext cx="1375994" cy="1618692"/>
      </dsp:txXfrm>
    </dsp:sp>
    <dsp:sp modelId="{DC5F4ACC-DDA4-4CFA-BC5F-65F4AA6780E7}">
      <dsp:nvSpPr>
        <dsp:cNvPr id="0" name=""/>
        <dsp:cNvSpPr/>
      </dsp:nvSpPr>
      <dsp:spPr>
        <a:xfrm>
          <a:off x="1572222" y="977853"/>
          <a:ext cx="1375994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Oct 10 (T)</a:t>
          </a:r>
        </a:p>
      </dsp:txBody>
      <dsp:txXfrm>
        <a:off x="1572222" y="977853"/>
        <a:ext cx="1375994" cy="489600"/>
      </dsp:txXfrm>
    </dsp:sp>
    <dsp:sp modelId="{439285B1-55D1-4D69-8915-F51C29151DAF}">
      <dsp:nvSpPr>
        <dsp:cNvPr id="0" name=""/>
        <dsp:cNvSpPr/>
      </dsp:nvSpPr>
      <dsp:spPr>
        <a:xfrm>
          <a:off x="1572222" y="1467453"/>
          <a:ext cx="1375994" cy="16186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Technical /courtesy meetings</a:t>
          </a:r>
        </a:p>
      </dsp:txBody>
      <dsp:txXfrm>
        <a:off x="1572222" y="1467453"/>
        <a:ext cx="1375994" cy="1618692"/>
      </dsp:txXfrm>
    </dsp:sp>
    <dsp:sp modelId="{2BC5E700-2866-4472-AB21-F9AAAE246B13}">
      <dsp:nvSpPr>
        <dsp:cNvPr id="0" name=""/>
        <dsp:cNvSpPr/>
      </dsp:nvSpPr>
      <dsp:spPr>
        <a:xfrm>
          <a:off x="3140855" y="977853"/>
          <a:ext cx="1375994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Oct 11 (W)</a:t>
          </a:r>
        </a:p>
      </dsp:txBody>
      <dsp:txXfrm>
        <a:off x="3140855" y="977853"/>
        <a:ext cx="1375994" cy="489600"/>
      </dsp:txXfrm>
    </dsp:sp>
    <dsp:sp modelId="{338C6276-A578-4616-A141-4CC777F2A91E}">
      <dsp:nvSpPr>
        <dsp:cNvPr id="0" name=""/>
        <dsp:cNvSpPr/>
      </dsp:nvSpPr>
      <dsp:spPr>
        <a:xfrm>
          <a:off x="3140855" y="1467453"/>
          <a:ext cx="1375994" cy="16186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Technical /courtesy meetings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Youth for Health field visit</a:t>
          </a:r>
        </a:p>
      </dsp:txBody>
      <dsp:txXfrm>
        <a:off x="3140855" y="1467453"/>
        <a:ext cx="1375994" cy="1618692"/>
      </dsp:txXfrm>
    </dsp:sp>
    <dsp:sp modelId="{843C00B3-6F2F-48CA-B36E-E9041B524A21}">
      <dsp:nvSpPr>
        <dsp:cNvPr id="0" name=""/>
        <dsp:cNvSpPr/>
      </dsp:nvSpPr>
      <dsp:spPr>
        <a:xfrm>
          <a:off x="4709489" y="977853"/>
          <a:ext cx="1375994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Oct 12 (Th)</a:t>
          </a:r>
        </a:p>
      </dsp:txBody>
      <dsp:txXfrm>
        <a:off x="4709489" y="977853"/>
        <a:ext cx="1375994" cy="489600"/>
      </dsp:txXfrm>
    </dsp:sp>
    <dsp:sp modelId="{BB67E417-CFB8-4C63-AF24-C760B6FAA0DE}">
      <dsp:nvSpPr>
        <dsp:cNvPr id="0" name=""/>
        <dsp:cNvSpPr/>
      </dsp:nvSpPr>
      <dsp:spPr>
        <a:xfrm>
          <a:off x="4709489" y="1467453"/>
          <a:ext cx="1375994" cy="16186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Plenary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Closing meeting</a:t>
          </a:r>
        </a:p>
      </dsp:txBody>
      <dsp:txXfrm>
        <a:off x="4709489" y="1467453"/>
        <a:ext cx="1375994" cy="1618692"/>
      </dsp:txXfrm>
    </dsp:sp>
    <dsp:sp modelId="{08A0286A-FF20-42A0-AF22-B01E0999BFBC}">
      <dsp:nvSpPr>
        <dsp:cNvPr id="0" name=""/>
        <dsp:cNvSpPr/>
      </dsp:nvSpPr>
      <dsp:spPr>
        <a:xfrm>
          <a:off x="6278122" y="977853"/>
          <a:ext cx="1375994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Oct 13 (F)</a:t>
          </a:r>
        </a:p>
      </dsp:txBody>
      <dsp:txXfrm>
        <a:off x="6278122" y="977853"/>
        <a:ext cx="1375994" cy="489600"/>
      </dsp:txXfrm>
    </dsp:sp>
    <dsp:sp modelId="{24ED5551-C21E-44EE-AFB5-1D62A9E9D592}">
      <dsp:nvSpPr>
        <dsp:cNvPr id="0" name=""/>
        <dsp:cNvSpPr/>
      </dsp:nvSpPr>
      <dsp:spPr>
        <a:xfrm>
          <a:off x="6278122" y="1467453"/>
          <a:ext cx="1375994" cy="16186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Follow-up meetings</a:t>
          </a:r>
        </a:p>
      </dsp:txBody>
      <dsp:txXfrm>
        <a:off x="6278122" y="1467453"/>
        <a:ext cx="1375994" cy="161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ee8ca887f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g27ee8ca887f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98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61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6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02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ee8ca887f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ee8ca887f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75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HIV total is sum of allocations for the following sub-recipients: SR7 MSM, TG, PLHIV program</a:t>
            </a:r>
          </a:p>
          <a:p>
            <a:pPr marL="158750" indent="0">
              <a:buNone/>
            </a:pPr>
            <a:r>
              <a:rPr lang="en-US" dirty="0"/>
              <a:t>SR8 FSW program</a:t>
            </a:r>
          </a:p>
          <a:p>
            <a:pPr marL="158750" indent="0">
              <a:buNone/>
            </a:pPr>
            <a:r>
              <a:rPr lang="en-US" dirty="0"/>
              <a:t>SR1.2 NCCD, HIV/STI department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 err="1"/>
              <a:t>PfR</a:t>
            </a:r>
            <a:r>
              <a:rPr lang="en-US" dirty="0"/>
              <a:t> is total under the cost grouping: 13.0 Payment for results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 file: MNG_C_MOH_DetailedBudget_Consolidated_27 June 2023_V7.8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Base allocation is from Mongolia </a:t>
            </a:r>
            <a:r>
              <a:rPr lang="en-US" dirty="0" err="1"/>
              <a:t>PfR</a:t>
            </a:r>
            <a:r>
              <a:rPr lang="en-US" dirty="0"/>
              <a:t> briefer</a:t>
            </a:r>
          </a:p>
        </p:txBody>
      </p:sp>
    </p:spTree>
    <p:extLst>
      <p:ext uri="{BB962C8B-B14F-4D97-AF65-F5344CB8AC3E}">
        <p14:creationId xmlns:p14="http://schemas.microsoft.com/office/powerpoint/2010/main" val="95309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HIV GC6 vs GC7 Excel</a:t>
            </a:r>
          </a:p>
        </p:txBody>
      </p:sp>
    </p:spTree>
    <p:extLst>
      <p:ext uri="{BB962C8B-B14F-4D97-AF65-F5344CB8AC3E}">
        <p14:creationId xmlns:p14="http://schemas.microsoft.com/office/powerpoint/2010/main" val="238036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7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CSO GC6 Absorption Excel</a:t>
            </a:r>
          </a:p>
        </p:txBody>
      </p:sp>
    </p:spTree>
    <p:extLst>
      <p:ext uri="{BB962C8B-B14F-4D97-AF65-F5344CB8AC3E}">
        <p14:creationId xmlns:p14="http://schemas.microsoft.com/office/powerpoint/2010/main" val="236941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A picture containing outdoor, cloudy, clouds, da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804"/>
            <a:ext cx="9143998" cy="5139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42950" y="1639062"/>
            <a:ext cx="77724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 descr="pharos_fullLogo_white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374" y="255280"/>
            <a:ext cx="2446773" cy="7291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623888" y="2372868"/>
            <a:ext cx="7886700" cy="1069200"/>
          </a:xfrm>
          <a:prstGeom prst="rect">
            <a:avLst/>
          </a:prstGeom>
          <a:solidFill>
            <a:srgbClr val="A2B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3888" y="2372868"/>
            <a:ext cx="78867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2"/>
              </a:buClr>
              <a:buSzPts val="2000"/>
              <a:buNone/>
              <a:defRPr sz="2000">
                <a:solidFill>
                  <a:srgbClr val="888D9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2"/>
              </a:buClr>
              <a:buSzPts val="1800"/>
              <a:buNone/>
              <a:defRPr sz="1800">
                <a:solidFill>
                  <a:srgbClr val="888D9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2"/>
              </a:buClr>
              <a:buSzPts val="1600"/>
              <a:buNone/>
              <a:defRPr sz="1600">
                <a:solidFill>
                  <a:srgbClr val="888D9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2"/>
              </a:buClr>
              <a:buSzPts val="1600"/>
              <a:buNone/>
              <a:defRPr sz="1600">
                <a:solidFill>
                  <a:srgbClr val="888D9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2"/>
              </a:buClr>
              <a:buSzPts val="1600"/>
              <a:buNone/>
              <a:defRPr sz="1600">
                <a:solidFill>
                  <a:srgbClr val="888D9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2"/>
              </a:buClr>
              <a:buSzPts val="1600"/>
              <a:buNone/>
              <a:defRPr sz="1600">
                <a:solidFill>
                  <a:srgbClr val="888D92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2"/>
              </a:buClr>
              <a:buSzPts val="1600"/>
              <a:buNone/>
              <a:defRPr sz="1600">
                <a:solidFill>
                  <a:srgbClr val="888D92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2"/>
              </a:buClr>
              <a:buSzPts val="1600"/>
              <a:buNone/>
              <a:defRPr sz="1600">
                <a:solidFill>
                  <a:srgbClr val="888D9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2A2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 descr="pharos_logo_blue-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317" y="4695578"/>
            <a:ext cx="859354" cy="21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A picture containing outdoor, cloudy, clouds, da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804"/>
            <a:ext cx="9143999" cy="513989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ctrTitle"/>
          </p:nvPr>
        </p:nvSpPr>
        <p:spPr>
          <a:xfrm>
            <a:off x="742950" y="1639062"/>
            <a:ext cx="77724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9" descr="pharos_fullLogo_white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374" y="255280"/>
            <a:ext cx="2446773" cy="7291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CAC5ED8-64ED-A737-65E5-3663A6A61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77716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175" imgH="175" progId="TCLayout.ActiveDocument.1">
                  <p:embed/>
                </p:oleObj>
              </mc:Choice>
              <mc:Fallback>
                <p:oleObj name="think-cell Slide" r:id="rId8" imgW="175" imgH="17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 descr="pharos_logo_blue-2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1317" y="4695578"/>
            <a:ext cx="859354" cy="2177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ED1B00C-9998-EA6D-480B-220685843E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3115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175" imgH="175" progId="TCLayout.ActiveDocument.1">
                  <p:embed/>
                </p:oleObj>
              </mc:Choice>
              <mc:Fallback>
                <p:oleObj name="think-cell Slide" r:id="rId6" imgW="175" imgH="17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8" descr="pharos_logo_blue-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1317" y="4695578"/>
            <a:ext cx="859354" cy="2177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6" Type="http://schemas.microsoft.com/office/2014/relationships/chartEx" Target="../charts/chartEx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76.xml"/><Relationship Id="rId21" Type="http://schemas.openxmlformats.org/officeDocument/2006/relationships/chart" Target="../charts/chart1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image" Target="../media/image17.emf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oleObject" Target="../embeddings/oleObject12.bin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5" Type="http://schemas.openxmlformats.org/officeDocument/2006/relationships/chart" Target="../charts/char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5" Type="http://schemas.openxmlformats.org/officeDocument/2006/relationships/chart" Target="../charts/chart3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5" Type="http://schemas.openxmlformats.org/officeDocument/2006/relationships/chart" Target="../charts/chart4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6" Type="http://schemas.openxmlformats.org/officeDocument/2006/relationships/chart" Target="../charts/chart6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chart" Target="../charts/chart5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chart" Target="../charts/chart8.xml"/><Relationship Id="rId2" Type="http://schemas.openxmlformats.org/officeDocument/2006/relationships/tags" Target="../tags/tag108.xml"/><Relationship Id="rId16" Type="http://schemas.openxmlformats.org/officeDocument/2006/relationships/chart" Target="../charts/chart7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image" Target="../media/image1.emf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oleObject" Target="../embeddings/oleObject21.bin"/><Relationship Id="rId3" Type="http://schemas.openxmlformats.org/officeDocument/2006/relationships/tags" Target="../tags/tag121.xml"/><Relationship Id="rId21" Type="http://schemas.openxmlformats.org/officeDocument/2006/relationships/chart" Target="../charts/chart10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120.xml"/><Relationship Id="rId16" Type="http://schemas.openxmlformats.org/officeDocument/2006/relationships/slideLayout" Target="../slideLayouts/slideLayout2.xml"/><Relationship Id="rId20" Type="http://schemas.openxmlformats.org/officeDocument/2006/relationships/chart" Target="../charts/chart9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10" Type="http://schemas.openxmlformats.org/officeDocument/2006/relationships/tags" Target="../tags/tag128.xml"/><Relationship Id="rId19" Type="http://schemas.openxmlformats.org/officeDocument/2006/relationships/image" Target="../media/image1.emf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6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3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tags" Target="../tags/tag49.xml"/><Relationship Id="rId47" Type="http://schemas.openxmlformats.org/officeDocument/2006/relationships/tags" Target="../tags/tag54.xml"/><Relationship Id="rId50" Type="http://schemas.openxmlformats.org/officeDocument/2006/relationships/tags" Target="../tags/tag57.xml"/><Relationship Id="rId55" Type="http://schemas.openxmlformats.org/officeDocument/2006/relationships/tags" Target="../tags/tag62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9" Type="http://schemas.openxmlformats.org/officeDocument/2006/relationships/tags" Target="../tags/tag36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45" Type="http://schemas.openxmlformats.org/officeDocument/2006/relationships/tags" Target="../tags/tag52.xml"/><Relationship Id="rId53" Type="http://schemas.openxmlformats.org/officeDocument/2006/relationships/tags" Target="../tags/tag60.xml"/><Relationship Id="rId58" Type="http://schemas.openxmlformats.org/officeDocument/2006/relationships/tags" Target="../tags/tag65.xml"/><Relationship Id="rId5" Type="http://schemas.openxmlformats.org/officeDocument/2006/relationships/tags" Target="../tags/tag12.xml"/><Relationship Id="rId61" Type="http://schemas.openxmlformats.org/officeDocument/2006/relationships/tags" Target="../tags/tag68.xml"/><Relationship Id="rId19" Type="http://schemas.openxmlformats.org/officeDocument/2006/relationships/tags" Target="../tags/tag2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tags" Target="../tags/tag50.xml"/><Relationship Id="rId48" Type="http://schemas.openxmlformats.org/officeDocument/2006/relationships/tags" Target="../tags/tag55.xml"/><Relationship Id="rId56" Type="http://schemas.openxmlformats.org/officeDocument/2006/relationships/tags" Target="../tags/tag63.xml"/><Relationship Id="rId64" Type="http://schemas.openxmlformats.org/officeDocument/2006/relationships/oleObject" Target="../embeddings/oleObject7.bin"/><Relationship Id="rId8" Type="http://schemas.openxmlformats.org/officeDocument/2006/relationships/tags" Target="../tags/tag15.xml"/><Relationship Id="rId51" Type="http://schemas.openxmlformats.org/officeDocument/2006/relationships/tags" Target="../tags/tag58.xml"/><Relationship Id="rId3" Type="http://schemas.openxmlformats.org/officeDocument/2006/relationships/tags" Target="../tags/tag10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tags" Target="../tags/tag53.xml"/><Relationship Id="rId59" Type="http://schemas.openxmlformats.org/officeDocument/2006/relationships/tags" Target="../tags/tag66.xml"/><Relationship Id="rId20" Type="http://schemas.openxmlformats.org/officeDocument/2006/relationships/tags" Target="../tags/tag27.xml"/><Relationship Id="rId41" Type="http://schemas.openxmlformats.org/officeDocument/2006/relationships/tags" Target="../tags/tag48.xml"/><Relationship Id="rId54" Type="http://schemas.openxmlformats.org/officeDocument/2006/relationships/tags" Target="../tags/tag61.xml"/><Relationship Id="rId62" Type="http://schemas.openxmlformats.org/officeDocument/2006/relationships/tags" Target="../tags/tag6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49" Type="http://schemas.openxmlformats.org/officeDocument/2006/relationships/tags" Target="../tags/tag56.xml"/><Relationship Id="rId57" Type="http://schemas.openxmlformats.org/officeDocument/2006/relationships/tags" Target="../tags/tag64.xml"/><Relationship Id="rId10" Type="http://schemas.openxmlformats.org/officeDocument/2006/relationships/tags" Target="../tags/tag17.xml"/><Relationship Id="rId31" Type="http://schemas.openxmlformats.org/officeDocument/2006/relationships/tags" Target="../tags/tag38.xml"/><Relationship Id="rId44" Type="http://schemas.openxmlformats.org/officeDocument/2006/relationships/tags" Target="../tags/tag51.xml"/><Relationship Id="rId52" Type="http://schemas.openxmlformats.org/officeDocument/2006/relationships/tags" Target="../tags/tag59.xml"/><Relationship Id="rId60" Type="http://schemas.openxmlformats.org/officeDocument/2006/relationships/tags" Target="../tags/tag67.xml"/><Relationship Id="rId65" Type="http://schemas.openxmlformats.org/officeDocument/2006/relationships/image" Target="../media/image5.emf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9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diagramData" Target="../diagrams/data1.xml"/><Relationship Id="rId5" Type="http://schemas.openxmlformats.org/officeDocument/2006/relationships/image" Target="../media/image16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9.bin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B7BC8D0-0566-0A4F-1A4C-3B56F29367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637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33" imgH="233" progId="TCLayout.ActiveDocument.1">
                  <p:embed/>
                </p:oleObj>
              </mc:Choice>
              <mc:Fallback>
                <p:oleObj name="think-cell Slide" r:id="rId4" imgW="233" imgH="2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742950" y="1274006"/>
            <a:ext cx="77724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AFAFA"/>
                </a:solidFill>
              </a:rPr>
              <a:t>Payment-for-Results</a:t>
            </a:r>
            <a:endParaRPr sz="4000" dirty="0">
              <a:solidFill>
                <a:srgbClr val="FAFAFA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dirty="0">
                <a:solidFill>
                  <a:srgbClr val="FAFAFA"/>
                </a:solidFill>
              </a:rPr>
              <a:t>Global Fund Mongolia Grant</a:t>
            </a:r>
            <a:endParaRPr sz="4000" b="0" dirty="0">
              <a:solidFill>
                <a:srgbClr val="FAFAFA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AFAFA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1800" b="0" dirty="0">
                <a:solidFill>
                  <a:srgbClr val="FAFAFA"/>
                </a:solidFill>
              </a:rPr>
              <a:t>O</a:t>
            </a:r>
            <a:r>
              <a:rPr lang="en-US" sz="1800" b="0" dirty="0">
                <a:solidFill>
                  <a:srgbClr val="FAFAFA"/>
                </a:solidFill>
              </a:rPr>
              <a:t>c</a:t>
            </a:r>
            <a:r>
              <a:rPr lang="en" sz="1800" b="0" dirty="0">
                <a:solidFill>
                  <a:srgbClr val="FAFAFA"/>
                </a:solidFill>
              </a:rPr>
              <a:t>tober 2023</a:t>
            </a:r>
            <a:endParaRPr sz="4000"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2498651" y="330672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40242" y="4465674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360967" y="467832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987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75" imgH="175" progId="TCLayout.ActiveDocument.1">
                  <p:embed/>
                </p:oleObj>
              </mc:Choice>
              <mc:Fallback>
                <p:oleObj name="think-cell Slide" r:id="rId4" imgW="175" imgH="17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99715"/>
          </a:xfrm>
        </p:spPr>
        <p:txBody>
          <a:bodyPr vert="horz">
            <a:normAutofit/>
          </a:bodyPr>
          <a:lstStyle/>
          <a:p>
            <a:r>
              <a:rPr lang="en" sz="2800" dirty="0"/>
              <a:t>PfR for Mongolia’s Global Fund HIV Grant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1BD7B-A644-BB30-BD0C-744BFA39B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5" y="940299"/>
            <a:ext cx="7886700" cy="89971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A </a:t>
            </a:r>
            <a:r>
              <a:rPr lang="en-US" sz="2000" dirty="0" err="1"/>
              <a:t>PfR</a:t>
            </a:r>
            <a:r>
              <a:rPr lang="en-US" sz="2000" dirty="0"/>
              <a:t> funding modality will be used for interventions implemented by CSOs for </a:t>
            </a:r>
            <a:r>
              <a:rPr lang="en-US" sz="2000" b="1" dirty="0"/>
              <a:t>MSM, TG, and FSW</a:t>
            </a:r>
            <a:r>
              <a:rPr lang="en-US" sz="20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A14F9-C508-21E8-1E70-808EFCE0E466}"/>
              </a:ext>
            </a:extLst>
          </p:cNvPr>
          <p:cNvSpPr txBox="1"/>
          <p:nvPr/>
        </p:nvSpPr>
        <p:spPr>
          <a:xfrm>
            <a:off x="1002191" y="2174706"/>
            <a:ext cx="258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$14.1 M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Total Grant for 2024-2026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ED2CF7-2EC2-431D-3EA7-2F1E2E84F7EA}"/>
              </a:ext>
            </a:extLst>
          </p:cNvPr>
          <p:cNvSpPr txBox="1"/>
          <p:nvPr/>
        </p:nvSpPr>
        <p:spPr>
          <a:xfrm>
            <a:off x="851584" y="3753343"/>
            <a:ext cx="288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</a:rPr>
              <a:t>$1.9 M</a:t>
            </a:r>
          </a:p>
          <a:p>
            <a:pPr algn="ctr"/>
            <a:r>
              <a:rPr lang="en-US" b="1" dirty="0" err="1">
                <a:solidFill>
                  <a:srgbClr val="00B050"/>
                </a:solidFill>
              </a:rPr>
              <a:t>PfR</a:t>
            </a:r>
            <a:r>
              <a:rPr lang="en-US" b="1" dirty="0">
                <a:solidFill>
                  <a:srgbClr val="00B050"/>
                </a:solidFill>
              </a:rPr>
              <a:t> modality base allocation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93" name="Chart 292">
                <a:extLst>
                  <a:ext uri="{FF2B5EF4-FFF2-40B4-BE49-F238E27FC236}">
                    <a16:creationId xmlns:a16="http://schemas.microsoft.com/office/drawing/2014/main" id="{6274C8B4-B72E-C57C-89E4-4B4BF07959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7388504"/>
                  </p:ext>
                </p:extLst>
              </p:nvPr>
            </p:nvGraphicFramePr>
            <p:xfrm>
              <a:off x="4270786" y="1686945"/>
              <a:ext cx="4561242" cy="30786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93" name="Chart 292">
                <a:extLst>
                  <a:ext uri="{FF2B5EF4-FFF2-40B4-BE49-F238E27FC236}">
                    <a16:creationId xmlns:a16="http://schemas.microsoft.com/office/drawing/2014/main" id="{6274C8B4-B72E-C57C-89E4-4B4BF07959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0786" y="1686945"/>
                <a:ext cx="4561242" cy="3078693"/>
              </a:xfrm>
              <a:prstGeom prst="rect">
                <a:avLst/>
              </a:prstGeom>
            </p:spPr>
          </p:pic>
        </mc:Fallback>
      </mc:AlternateContent>
      <p:sp>
        <p:nvSpPr>
          <p:cNvPr id="294" name="TextBox 293">
            <a:extLst>
              <a:ext uri="{FF2B5EF4-FFF2-40B4-BE49-F238E27FC236}">
                <a16:creationId xmlns:a16="http://schemas.microsoft.com/office/drawing/2014/main" id="{CE3C17BE-A68E-1B76-D919-BE8E256C66BE}"/>
              </a:ext>
            </a:extLst>
          </p:cNvPr>
          <p:cNvSpPr txBox="1"/>
          <p:nvPr/>
        </p:nvSpPr>
        <p:spPr>
          <a:xfrm>
            <a:off x="7540695" y="4242289"/>
            <a:ext cx="80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14%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6DFCD662-8E69-56DF-91A3-E202B0BB4134}"/>
              </a:ext>
            </a:extLst>
          </p:cNvPr>
          <p:cNvSpPr txBox="1"/>
          <p:nvPr/>
        </p:nvSpPr>
        <p:spPr>
          <a:xfrm>
            <a:off x="7493194" y="3677819"/>
            <a:ext cx="617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16%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F4FA51D0-1BE1-36DB-9C5B-20325E045699}"/>
              </a:ext>
            </a:extLst>
          </p:cNvPr>
          <p:cNvSpPr txBox="1"/>
          <p:nvPr/>
        </p:nvSpPr>
        <p:spPr>
          <a:xfrm>
            <a:off x="7493194" y="3011364"/>
            <a:ext cx="757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192498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DFA6CAF2-0DBF-25CE-38A2-FDF8562312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2246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7772400" imgH="10058400" progId="TCLayout.ActiveDocument.1">
                  <p:embed/>
                </p:oleObj>
              </mc:Choice>
              <mc:Fallback>
                <p:oleObj name="think-cell Slide" r:id="rId1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D7031E8B-2F66-9657-6749-05BDB5C6CC3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976236"/>
              </p:ext>
            </p:extLst>
          </p:nvPr>
        </p:nvGraphicFramePr>
        <p:xfrm>
          <a:off x="1477963" y="1724025"/>
          <a:ext cx="638810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5073DB-DEA2-4577-DB75-426F78359B85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3114675" y="1398589"/>
            <a:ext cx="0" cy="11033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AE20F9-FC03-864B-68FC-F1B2020F355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114675" y="1398588"/>
            <a:ext cx="31115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101C1B-590B-F9FD-5E30-DA8B99D0986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226175" y="13985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ED44273-26E7-F299-2335-5AC449C0CA5B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2695575" y="2540000"/>
            <a:ext cx="838200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A30C4FD-6CFD-4B39-90E2-BD788A3FCDF8}" type="datetime'''''1'''''',''94''8'''''''''''',''2''''''1''''''''2'''">
              <a:rPr lang="en-US" altLang="en-US" kern="1200" smtClean="0">
                <a:solidFill>
                  <a:schemeClr val="tx1"/>
                </a:solidFill>
              </a:rPr>
              <a:pPr/>
              <a:t>1,948,212</a:t>
            </a:fld>
            <a:endParaRPr lang="en-US" kern="12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830B28-1248-AA46-98E8-48CCD7D224EB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5807075" y="1589088"/>
            <a:ext cx="838200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5200884-55E9-4B23-AEC0-CBC61BFE60D2}" type="datetime'''2'',''''''''9''3''''''''''5'''',9''3''''''''''''8'">
              <a:rPr lang="en-US" altLang="en-US" kern="1200" smtClean="0">
                <a:solidFill>
                  <a:schemeClr val="tx1"/>
                </a:solidFill>
              </a:rPr>
              <a:pPr/>
              <a:t>2,935,938</a:t>
            </a:fld>
            <a:endParaRPr lang="en-US" kern="120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1141C4-566C-C72D-DF8F-D8B93A783F0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2925763" y="4691063"/>
            <a:ext cx="377825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kern="1200" dirty="0">
                <a:solidFill>
                  <a:schemeClr val="tx1"/>
                </a:solidFill>
                <a:effectLst/>
              </a:rPr>
              <a:t>GC6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1D3B56-B8A4-3ED0-3822-C337C31CB9A7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037263" y="4691063"/>
            <a:ext cx="377825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kern="1200" dirty="0">
                <a:solidFill>
                  <a:schemeClr val="tx1"/>
                </a:solidFill>
                <a:effectLst/>
              </a:rPr>
              <a:t>GC7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714039-FA9D-FF45-ED64-5529412AF7B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4346575" y="1247775"/>
            <a:ext cx="649288" cy="30162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42845C4-083F-4538-A83C-9C04B4C8B093}" type="datetime'''''''''+''''''''''''''''5''''''''1''''''''''''''%'''''''">
              <a:rPr lang="en-US" altLang="en-US" b="1" kern="1200" smtClean="0">
                <a:solidFill>
                  <a:schemeClr val="tx1"/>
                </a:solidFill>
                <a:effectLst/>
              </a:rPr>
              <a:pPr/>
              <a:t>+51%</a:t>
            </a:fld>
            <a:endParaRPr lang="en-US" b="1" kern="12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431A8E-9CE4-A427-2F17-1060056E6BB5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84225" y="1666875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2BC349-A25C-E098-B7A6-6BE482D4DDB7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84225" y="1930400"/>
            <a:ext cx="250825" cy="187325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2B433A-8BC7-B322-3F2D-93F6607C305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784225" y="2193925"/>
            <a:ext cx="250825" cy="18732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B4E4B5-531F-F649-DFF8-01709A8C04C5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085850" y="1662113"/>
            <a:ext cx="909638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23B9950-6860-4850-B98C-C00D427B106A}" type="datetime'''''''''''N''''''C''''''C''''''''D'''''''''', H''''''IV'''''''">
              <a:rPr lang="en-US" altLang="en-US" kern="1200" smtClean="0">
                <a:solidFill>
                  <a:schemeClr val="tx1"/>
                </a:solidFill>
              </a:rPr>
              <a:pPr/>
              <a:t>NCCD, HIV</a:t>
            </a:fld>
            <a:endParaRPr lang="en-US" kern="12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62244-C807-64A9-5389-177C27C9E1E6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085850" y="1925638"/>
            <a:ext cx="1133475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F6E5951-98D7-4441-BE6D-56079B134875}" type="datetime'P''e''r''f''''''''''''''''''''''e''c''''t L''''adi''e''s'''">
              <a:rPr lang="en-US" altLang="en-US" kern="1200" smtClean="0">
                <a:solidFill>
                  <a:schemeClr val="tx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Perfect Ladies</a:t>
            </a:fld>
            <a:endParaRPr lang="en-US" kern="12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2EDFFF-143E-5553-12E1-397BC46E751E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1085850" y="2189163"/>
            <a:ext cx="1265238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9265BE2-009A-46F7-9F12-30588E8A15FE}" type="datetime'''''''Y''''''''''ou''''''''t''''h'''' fo''r ''Hea''''l''th'''">
              <a:rPr lang="en-US" altLang="en-US" kern="1200" smtClean="0">
                <a:solidFill>
                  <a:schemeClr val="tx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Youth for Health</a:t>
            </a:fld>
            <a:endParaRPr lang="en-US" kern="1200">
              <a:solidFill>
                <a:schemeClr val="tx1"/>
              </a:solidFill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7347D40-D214-C985-823B-7C11F752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99715"/>
          </a:xfrm>
        </p:spPr>
        <p:txBody>
          <a:bodyPr vert="horz">
            <a:normAutofit/>
          </a:bodyPr>
          <a:lstStyle/>
          <a:p>
            <a:r>
              <a:rPr lang="en" sz="2800" dirty="0"/>
              <a:t>Change in HIV Funding From GC6 to GC7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341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75" imgH="175" progId="TCLayout.ActiveDocument.1">
                  <p:embed/>
                </p:oleObj>
              </mc:Choice>
              <mc:Fallback>
                <p:oleObj name="think-cell Slide" r:id="rId3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92" y="37815"/>
            <a:ext cx="8859276" cy="898487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n" sz="2800" dirty="0"/>
              <a:t>HIV Grant PfR Disbursement Structure </a:t>
            </a:r>
            <a:br>
              <a:rPr lang="en" sz="2800" dirty="0"/>
            </a:br>
            <a:r>
              <a:rPr lang="mn-MN" sz="2800" dirty="0"/>
              <a:t>ХДХВ Грантын </a:t>
            </a:r>
            <a:r>
              <a:rPr lang="en" sz="2800" dirty="0"/>
              <a:t>PfR</a:t>
            </a:r>
            <a:r>
              <a:rPr lang="mn-MN" sz="2800" dirty="0"/>
              <a:t> санхүүжилтын зохион байгуулалт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CA0A4A-4750-F7EC-E5E6-3D2AF8EDA25A}"/>
              </a:ext>
            </a:extLst>
          </p:cNvPr>
          <p:cNvSpPr txBox="1"/>
          <p:nvPr/>
        </p:nvSpPr>
        <p:spPr>
          <a:xfrm>
            <a:off x="-65059" y="1562614"/>
            <a:ext cx="225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B0078-287E-4E18-0FDA-A765822BB5EE}"/>
              </a:ext>
            </a:extLst>
          </p:cNvPr>
          <p:cNvSpPr txBox="1"/>
          <p:nvPr/>
        </p:nvSpPr>
        <p:spPr>
          <a:xfrm>
            <a:off x="0" y="2653661"/>
            <a:ext cx="21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EB02E-AA14-31B7-ABE6-9DF3DED01B70}"/>
              </a:ext>
            </a:extLst>
          </p:cNvPr>
          <p:cNvSpPr txBox="1"/>
          <p:nvPr/>
        </p:nvSpPr>
        <p:spPr>
          <a:xfrm>
            <a:off x="1834963" y="1469740"/>
            <a:ext cx="698119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80%</a:t>
            </a:r>
            <a:r>
              <a:rPr lang="en-US" sz="1800" dirty="0">
                <a:solidFill>
                  <a:schemeClr val="tx1"/>
                </a:solidFill>
              </a:rPr>
              <a:t> of base allocation at the start of the year. </a:t>
            </a:r>
            <a:r>
              <a:rPr lang="mn-MN" dirty="0">
                <a:solidFill>
                  <a:schemeClr val="tx1"/>
                </a:solidFill>
              </a:rPr>
              <a:t>Оны эхэнд санхүүжилтын 80 хувийг олгоно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Requirement: </a:t>
            </a:r>
            <a:r>
              <a:rPr lang="en-US" sz="1600" b="1" dirty="0">
                <a:solidFill>
                  <a:schemeClr val="tx1"/>
                </a:solidFill>
              </a:rPr>
              <a:t>Sign grant </a:t>
            </a:r>
            <a:r>
              <a:rPr lang="en-US" sz="1600" dirty="0">
                <a:solidFill>
                  <a:schemeClr val="tx1"/>
                </a:solidFill>
              </a:rPr>
              <a:t>and</a:t>
            </a:r>
            <a:r>
              <a:rPr lang="en-US" sz="1600" b="1" dirty="0">
                <a:solidFill>
                  <a:schemeClr val="tx1"/>
                </a:solidFill>
              </a:rPr>
              <a:t> upgrade</a:t>
            </a:r>
            <a:r>
              <a:rPr lang="en-US" sz="1600" dirty="0">
                <a:solidFill>
                  <a:schemeClr val="tx1"/>
                </a:solidFill>
              </a:rPr>
              <a:t> to Key Populations electronic reporting system.</a:t>
            </a:r>
            <a:r>
              <a:rPr lang="mn-MN" sz="1600" dirty="0">
                <a:solidFill>
                  <a:schemeClr val="tx1"/>
                </a:solidFill>
              </a:rPr>
              <a:t> </a:t>
            </a:r>
            <a:r>
              <a:rPr lang="mn-MN" dirty="0">
                <a:solidFill>
                  <a:schemeClr val="tx1"/>
                </a:solidFill>
              </a:rPr>
              <a:t>Шаардлага: Грантад гарын үсэг зурах ба Зорилтот хүн амын мэдээллийн системийг шинэчилнэ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2CC43-3097-73FA-6423-1AD6FF36090C}"/>
              </a:ext>
            </a:extLst>
          </p:cNvPr>
          <p:cNvSpPr txBox="1"/>
          <p:nvPr/>
        </p:nvSpPr>
        <p:spPr>
          <a:xfrm>
            <a:off x="1834963" y="2691215"/>
            <a:ext cx="6690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Upon verification of PUDR for the year</a:t>
            </a:r>
            <a:r>
              <a:rPr lang="mn-MN" sz="1800" dirty="0">
                <a:solidFill>
                  <a:schemeClr val="tx1"/>
                </a:solidFill>
              </a:rPr>
              <a:t> - 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C2B85-0B16-82DD-BBA5-F5C35D31B270}"/>
              </a:ext>
            </a:extLst>
          </p:cNvPr>
          <p:cNvSpPr txBox="1"/>
          <p:nvPr/>
        </p:nvSpPr>
        <p:spPr>
          <a:xfrm>
            <a:off x="1107061" y="3205030"/>
            <a:ext cx="7875741" cy="584775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When </a:t>
            </a:r>
            <a:r>
              <a:rPr lang="en-US" sz="1600" b="1" dirty="0">
                <a:solidFill>
                  <a:schemeClr val="tx2"/>
                </a:solidFill>
              </a:rPr>
              <a:t>81-90% of targets (averaged) </a:t>
            </a:r>
            <a:r>
              <a:rPr lang="en-US" sz="1600" dirty="0">
                <a:solidFill>
                  <a:schemeClr val="tx2"/>
                </a:solidFill>
              </a:rPr>
              <a:t>are achieved at the end of the year, the remaining </a:t>
            </a:r>
            <a:r>
              <a:rPr lang="en-US" sz="1600" b="1" dirty="0">
                <a:solidFill>
                  <a:schemeClr val="tx2"/>
                </a:solidFill>
              </a:rPr>
              <a:t>10% </a:t>
            </a:r>
            <a:r>
              <a:rPr lang="en-US" sz="1600" dirty="0">
                <a:solidFill>
                  <a:schemeClr val="tx2"/>
                </a:solidFill>
              </a:rPr>
              <a:t>of base allocation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is disbursed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70FCC-92D6-F68D-A05A-C98DF0BF7316}"/>
              </a:ext>
            </a:extLst>
          </p:cNvPr>
          <p:cNvSpPr txBox="1"/>
          <p:nvPr/>
        </p:nvSpPr>
        <p:spPr>
          <a:xfrm>
            <a:off x="-65059" y="933232"/>
            <a:ext cx="225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Disbursement </a:t>
            </a:r>
          </a:p>
          <a:p>
            <a:pPr algn="ctr"/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per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99480-A42A-34A1-391D-690C16953B2F}"/>
              </a:ext>
            </a:extLst>
          </p:cNvPr>
          <p:cNvSpPr txBox="1"/>
          <p:nvPr/>
        </p:nvSpPr>
        <p:spPr>
          <a:xfrm>
            <a:off x="3686422" y="916824"/>
            <a:ext cx="225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EB368-9C3F-AE29-A184-E60A2A1C069C}"/>
              </a:ext>
            </a:extLst>
          </p:cNvPr>
          <p:cNvSpPr txBox="1"/>
          <p:nvPr/>
        </p:nvSpPr>
        <p:spPr>
          <a:xfrm>
            <a:off x="1107060" y="3971842"/>
            <a:ext cx="78757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When </a:t>
            </a:r>
            <a:r>
              <a:rPr lang="en-US" sz="1600" b="1" dirty="0">
                <a:solidFill>
                  <a:schemeClr val="tx2"/>
                </a:solidFill>
              </a:rPr>
              <a:t>91-100% of targets (averaged) </a:t>
            </a:r>
            <a:r>
              <a:rPr lang="en-US" sz="1600" dirty="0">
                <a:solidFill>
                  <a:schemeClr val="tx2"/>
                </a:solidFill>
              </a:rPr>
              <a:t>are achieved at the end of the year, the remaining </a:t>
            </a:r>
            <a:r>
              <a:rPr lang="en-US" sz="1600" b="1" dirty="0">
                <a:solidFill>
                  <a:schemeClr val="tx2"/>
                </a:solidFill>
              </a:rPr>
              <a:t>20% </a:t>
            </a:r>
            <a:r>
              <a:rPr lang="en-US" sz="1600" dirty="0">
                <a:solidFill>
                  <a:schemeClr val="tx2"/>
                </a:solidFill>
              </a:rPr>
              <a:t>of base allocation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is disbursed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1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75" imgH="175" progId="TCLayout.ActiveDocument.1">
                  <p:embed/>
                </p:oleObj>
              </mc:Choice>
              <mc:Fallback>
                <p:oleObj name="think-cell Slide" r:id="rId3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2187"/>
          </a:xfrm>
        </p:spPr>
        <p:txBody>
          <a:bodyPr vert="horz">
            <a:normAutofit/>
          </a:bodyPr>
          <a:lstStyle/>
          <a:p>
            <a:r>
              <a:rPr lang="en" sz="2800" dirty="0"/>
              <a:t>HIV Grant PfR Disbursement Structure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1E3DA8-D20B-7D77-F684-56673D288627}"/>
              </a:ext>
            </a:extLst>
          </p:cNvPr>
          <p:cNvSpPr txBox="1"/>
          <p:nvPr/>
        </p:nvSpPr>
        <p:spPr>
          <a:xfrm>
            <a:off x="840995" y="1904924"/>
            <a:ext cx="3681726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SR </a:t>
            </a:r>
            <a:r>
              <a:rPr lang="en-US" sz="1600" dirty="0">
                <a:solidFill>
                  <a:schemeClr val="tx2"/>
                </a:solidFill>
              </a:rPr>
              <a:t>receives </a:t>
            </a:r>
            <a:r>
              <a:rPr lang="en-US" sz="1600" b="1" dirty="0">
                <a:solidFill>
                  <a:schemeClr val="tx2"/>
                </a:solidFill>
              </a:rPr>
              <a:t>10%</a:t>
            </a:r>
            <a:r>
              <a:rPr lang="en-US" sz="1600" dirty="0">
                <a:solidFill>
                  <a:schemeClr val="tx2"/>
                </a:solidFill>
              </a:rPr>
              <a:t> of total </a:t>
            </a:r>
            <a:r>
              <a:rPr lang="en-US" sz="1600" dirty="0" err="1">
                <a:solidFill>
                  <a:schemeClr val="tx2"/>
                </a:solidFill>
              </a:rPr>
              <a:t>PfR</a:t>
            </a:r>
            <a:r>
              <a:rPr lang="en-US" sz="1600" dirty="0">
                <a:solidFill>
                  <a:schemeClr val="tx2"/>
                </a:solidFill>
              </a:rPr>
              <a:t> budget</a:t>
            </a:r>
            <a:endParaRPr lang="mn-MN" sz="1600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2B35A9-B6E0-56F2-8C26-2DAC39904A87}"/>
              </a:ext>
            </a:extLst>
          </p:cNvPr>
          <p:cNvSpPr txBox="1"/>
          <p:nvPr/>
        </p:nvSpPr>
        <p:spPr>
          <a:xfrm>
            <a:off x="628649" y="1014245"/>
            <a:ext cx="80047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If </a:t>
            </a:r>
            <a:r>
              <a:rPr lang="en-US" sz="1800" b="1" dirty="0">
                <a:solidFill>
                  <a:schemeClr val="tx1"/>
                </a:solidFill>
              </a:rPr>
              <a:t>&gt;100% </a:t>
            </a:r>
            <a:r>
              <a:rPr lang="en-US" sz="1800" dirty="0">
                <a:solidFill>
                  <a:schemeClr val="tx1"/>
                </a:solidFill>
              </a:rPr>
              <a:t>of the target is achieved, 100% of the base allocation plus the following incentives will be provided:</a:t>
            </a:r>
            <a:r>
              <a:rPr lang="mn-MN" sz="1800" dirty="0">
                <a:solidFill>
                  <a:schemeClr val="tx1"/>
                </a:solidFill>
              </a:rPr>
              <a:t> </a:t>
            </a:r>
            <a:r>
              <a:rPr lang="mn-MN" dirty="0">
                <a:solidFill>
                  <a:schemeClr val="tx1"/>
                </a:solidFill>
              </a:rPr>
              <a:t>Хэрвээ зорилтоо </a:t>
            </a:r>
            <a:r>
              <a:rPr lang="en-US" b="1" dirty="0">
                <a:solidFill>
                  <a:schemeClr val="tx1"/>
                </a:solidFill>
              </a:rPr>
              <a:t>&gt;100% </a:t>
            </a:r>
            <a:r>
              <a:rPr lang="mn-MN" dirty="0">
                <a:solidFill>
                  <a:schemeClr val="tx1"/>
                </a:solidFill>
              </a:rPr>
              <a:t>хангасан бол санхүүжилтээ 100% авах ба нэмэлт урамшуулалтай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96492D-DEDF-14EB-77C0-A8823C452478}"/>
              </a:ext>
            </a:extLst>
          </p:cNvPr>
          <p:cNvSpPr txBox="1"/>
          <p:nvPr/>
        </p:nvSpPr>
        <p:spPr>
          <a:xfrm>
            <a:off x="4878421" y="1885781"/>
            <a:ext cx="3816591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PR </a:t>
            </a:r>
            <a:r>
              <a:rPr lang="en-US" sz="1600" dirty="0">
                <a:solidFill>
                  <a:schemeClr val="tx2"/>
                </a:solidFill>
              </a:rPr>
              <a:t>receives</a:t>
            </a:r>
            <a:r>
              <a:rPr lang="en-US" sz="1600" b="1" dirty="0">
                <a:solidFill>
                  <a:schemeClr val="tx2"/>
                </a:solidFill>
              </a:rPr>
              <a:t> 8.5%</a:t>
            </a:r>
            <a:r>
              <a:rPr lang="en-US" sz="1600" dirty="0">
                <a:solidFill>
                  <a:schemeClr val="tx2"/>
                </a:solidFill>
              </a:rPr>
              <a:t> of total </a:t>
            </a:r>
            <a:r>
              <a:rPr lang="en-US" sz="1600" dirty="0" err="1">
                <a:solidFill>
                  <a:schemeClr val="tx2"/>
                </a:solidFill>
              </a:rPr>
              <a:t>PfR</a:t>
            </a:r>
            <a:r>
              <a:rPr lang="en-US" sz="1600" dirty="0">
                <a:solidFill>
                  <a:schemeClr val="tx2"/>
                </a:solidFill>
              </a:rPr>
              <a:t>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19FC9-769B-497A-6A50-D96126EDF1E7}"/>
              </a:ext>
            </a:extLst>
          </p:cNvPr>
          <p:cNvSpPr txBox="1"/>
          <p:nvPr/>
        </p:nvSpPr>
        <p:spPr>
          <a:xfrm>
            <a:off x="454462" y="3328658"/>
            <a:ext cx="2975968" cy="769441"/>
          </a:xfrm>
          <a:prstGeom prst="rect">
            <a:avLst/>
          </a:prstGeom>
          <a:solidFill>
            <a:srgbClr val="9105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Catch-up</a:t>
            </a:r>
            <a:r>
              <a:rPr lang="en-US" sz="1600" dirty="0">
                <a:solidFill>
                  <a:schemeClr val="tx2"/>
                </a:solidFill>
              </a:rPr>
              <a:t> in the following period</a:t>
            </a:r>
            <a:r>
              <a:rPr lang="mn-MN" sz="1600" dirty="0">
                <a:solidFill>
                  <a:schemeClr val="tx2"/>
                </a:solidFill>
              </a:rPr>
              <a:t> </a:t>
            </a:r>
            <a:r>
              <a:rPr lang="mn-MN" sz="1200" dirty="0">
                <a:solidFill>
                  <a:schemeClr val="tx2"/>
                </a:solidFill>
              </a:rPr>
              <a:t>– Өгөгдсөн хугацаанд зорилтдоо хүрэх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7E022-8848-8D0E-72E9-D2BB641040F0}"/>
              </a:ext>
            </a:extLst>
          </p:cNvPr>
          <p:cNvSpPr txBox="1"/>
          <p:nvPr/>
        </p:nvSpPr>
        <p:spPr>
          <a:xfrm>
            <a:off x="628650" y="2557610"/>
            <a:ext cx="800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If achievements are below 80% of target, the following may be done:</a:t>
            </a:r>
            <a:r>
              <a:rPr lang="mn-MN" sz="1800" dirty="0">
                <a:solidFill>
                  <a:schemeClr val="tx1"/>
                </a:solidFill>
              </a:rPr>
              <a:t> </a:t>
            </a:r>
            <a:r>
              <a:rPr lang="mn-MN" dirty="0">
                <a:solidFill>
                  <a:schemeClr val="tx1"/>
                </a:solidFill>
              </a:rPr>
              <a:t>Хэрвээ зорилтын гүйцэтгэл </a:t>
            </a:r>
            <a:r>
              <a:rPr lang="en-US" dirty="0">
                <a:solidFill>
                  <a:schemeClr val="tx1"/>
                </a:solidFill>
              </a:rPr>
              <a:t>80%</a:t>
            </a:r>
            <a:r>
              <a:rPr lang="mn-MN" dirty="0">
                <a:solidFill>
                  <a:schemeClr val="tx1"/>
                </a:solidFill>
              </a:rPr>
              <a:t>-с бага бол: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C13A2-D81C-6D5A-AEC6-7C0930B12828}"/>
              </a:ext>
            </a:extLst>
          </p:cNvPr>
          <p:cNvSpPr txBox="1"/>
          <p:nvPr/>
        </p:nvSpPr>
        <p:spPr>
          <a:xfrm>
            <a:off x="3705216" y="3328658"/>
            <a:ext cx="2598174" cy="954107"/>
          </a:xfrm>
          <a:prstGeom prst="rect">
            <a:avLst/>
          </a:prstGeom>
          <a:solidFill>
            <a:srgbClr val="9105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Return </a:t>
            </a:r>
            <a:r>
              <a:rPr lang="en-US" sz="1600" dirty="0">
                <a:solidFill>
                  <a:schemeClr val="tx2"/>
                </a:solidFill>
              </a:rPr>
              <a:t>portion of disbursed funds</a:t>
            </a:r>
            <a:endParaRPr lang="mn-MN" sz="1600" dirty="0">
              <a:solidFill>
                <a:schemeClr val="tx2"/>
              </a:solidFill>
            </a:endParaRPr>
          </a:p>
          <a:p>
            <a:r>
              <a:rPr lang="mn-MN" sz="1200" dirty="0">
                <a:solidFill>
                  <a:schemeClr val="tx2"/>
                </a:solidFill>
              </a:rPr>
              <a:t>Санхүүжилтын тодорхой хувийг буцаах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995847-7816-0869-6D25-AB1ED67CC35C}"/>
              </a:ext>
            </a:extLst>
          </p:cNvPr>
          <p:cNvSpPr txBox="1"/>
          <p:nvPr/>
        </p:nvSpPr>
        <p:spPr>
          <a:xfrm>
            <a:off x="6503731" y="3324956"/>
            <a:ext cx="2598174" cy="954107"/>
          </a:xfrm>
          <a:prstGeom prst="rect">
            <a:avLst/>
          </a:prstGeom>
          <a:solidFill>
            <a:srgbClr val="9105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Reinvestment plan </a:t>
            </a:r>
            <a:r>
              <a:rPr lang="en-US" sz="1600" dirty="0">
                <a:solidFill>
                  <a:schemeClr val="tx2"/>
                </a:solidFill>
              </a:rPr>
              <a:t>to strengthen program</a:t>
            </a:r>
            <a:r>
              <a:rPr lang="mn-MN" sz="1600" dirty="0">
                <a:solidFill>
                  <a:schemeClr val="tx2"/>
                </a:solidFill>
              </a:rPr>
              <a:t> – </a:t>
            </a:r>
            <a:r>
              <a:rPr lang="mn-MN" sz="1200" dirty="0">
                <a:solidFill>
                  <a:schemeClr val="tx2"/>
                </a:solidFill>
              </a:rPr>
              <a:t>хөтөлбөрийг сайжруулах дахин хөрөнгө оруулах төлөвлөгөө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75" imgH="175" progId="TCLayout.ActiveDocument.1">
                  <p:embed/>
                </p:oleObj>
              </mc:Choice>
              <mc:Fallback>
                <p:oleObj name="think-cell Slide" r:id="rId3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2187"/>
          </a:xfrm>
        </p:spPr>
        <p:txBody>
          <a:bodyPr vert="horz">
            <a:normAutofit/>
          </a:bodyPr>
          <a:lstStyle/>
          <a:p>
            <a:r>
              <a:rPr lang="en" sz="2800" dirty="0"/>
              <a:t>HIV Grant PfR Disbursement Structure</a:t>
            </a:r>
            <a:endParaRPr lang="en-US" sz="2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8F18FD-650D-EBE1-76F5-04F7783C3E19}"/>
              </a:ext>
            </a:extLst>
          </p:cNvPr>
          <p:cNvGraphicFramePr/>
          <p:nvPr/>
        </p:nvGraphicFramePr>
        <p:xfrm>
          <a:off x="1648287" y="8998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923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75" imgH="175" progId="TCLayout.ActiveDocument.1">
                  <p:embed/>
                </p:oleObj>
              </mc:Choice>
              <mc:Fallback>
                <p:oleObj name="think-cell Slide" r:id="rId3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2187"/>
          </a:xfrm>
        </p:spPr>
        <p:txBody>
          <a:bodyPr vert="horz">
            <a:normAutofit/>
          </a:bodyPr>
          <a:lstStyle/>
          <a:p>
            <a:r>
              <a:rPr lang="en" sz="2800" dirty="0"/>
              <a:t>HIV Grant PfR Disbursement Structure</a:t>
            </a:r>
            <a:endParaRPr lang="en-US" sz="2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8F18FD-650D-EBE1-76F5-04F7783C3E19}"/>
              </a:ext>
            </a:extLst>
          </p:cNvPr>
          <p:cNvGraphicFramePr/>
          <p:nvPr/>
        </p:nvGraphicFramePr>
        <p:xfrm>
          <a:off x="1648287" y="8998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984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75" imgH="175" progId="TCLayout.ActiveDocument.1">
                  <p:embed/>
                </p:oleObj>
              </mc:Choice>
              <mc:Fallback>
                <p:oleObj name="think-cell Slide" r:id="rId3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2187"/>
          </a:xfrm>
        </p:spPr>
        <p:txBody>
          <a:bodyPr vert="horz">
            <a:normAutofit/>
          </a:bodyPr>
          <a:lstStyle/>
          <a:p>
            <a:r>
              <a:rPr lang="en" sz="2800" dirty="0"/>
              <a:t>HIV Grant PfR Disbursement Structure</a:t>
            </a:r>
            <a:endParaRPr lang="en-US" sz="2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8F18FD-650D-EBE1-76F5-04F7783C3E19}"/>
              </a:ext>
            </a:extLst>
          </p:cNvPr>
          <p:cNvGraphicFramePr/>
          <p:nvPr/>
        </p:nvGraphicFramePr>
        <p:xfrm>
          <a:off x="1648287" y="8998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486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75" imgH="175" progId="TCLayout.ActiveDocument.1">
                  <p:embed/>
                </p:oleObj>
              </mc:Choice>
              <mc:Fallback>
                <p:oleObj name="think-cell Slide" r:id="rId3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" sz="2800" dirty="0"/>
              <a:t>Indicators linked to PfR disbursements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52F80-0B72-B57B-348B-028AA86BEEE4}"/>
              </a:ext>
            </a:extLst>
          </p:cNvPr>
          <p:cNvSpPr txBox="1"/>
          <p:nvPr/>
        </p:nvSpPr>
        <p:spPr>
          <a:xfrm>
            <a:off x="1999509" y="1520764"/>
            <a:ext cx="2630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KP-1a: Percentage of men who have sex with men reached with HIV prevention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A2B869-44AE-507C-0F84-65F3178862EA}"/>
              </a:ext>
            </a:extLst>
          </p:cNvPr>
          <p:cNvSpPr txBox="1"/>
          <p:nvPr/>
        </p:nvSpPr>
        <p:spPr>
          <a:xfrm>
            <a:off x="1999509" y="3857154"/>
            <a:ext cx="24997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KP-1c: Percentage of sex workers reached with HIV prevention programs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F04CE-7EF4-56C6-A31B-77EB2B16C15B}"/>
              </a:ext>
            </a:extLst>
          </p:cNvPr>
          <p:cNvSpPr txBox="1"/>
          <p:nvPr/>
        </p:nvSpPr>
        <p:spPr>
          <a:xfrm>
            <a:off x="1999509" y="2730622"/>
            <a:ext cx="2755075" cy="73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KP-1b: Percentage of transgender people reached with HIV prevention programs.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34DF0D-B87C-5F11-3A4F-E89ED42CA282}"/>
              </a:ext>
            </a:extLst>
          </p:cNvPr>
          <p:cNvSpPr txBox="1"/>
          <p:nvPr/>
        </p:nvSpPr>
        <p:spPr>
          <a:xfrm>
            <a:off x="5202876" y="2697016"/>
            <a:ext cx="34141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HTS-3b: Percentage of TG that have received an HIV test during the reporting period in KP-specific programs and know their results.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676D7B-B7FA-29E6-C843-8918FB6E7C80}"/>
              </a:ext>
            </a:extLst>
          </p:cNvPr>
          <p:cNvSpPr txBox="1"/>
          <p:nvPr/>
        </p:nvSpPr>
        <p:spPr>
          <a:xfrm>
            <a:off x="5183579" y="1520763"/>
            <a:ext cx="2849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HTS-3a: Percentage of MSM that have received an HIV test during the reporting period in KP-specific programs and know their results.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EE9BB9-E990-9FC7-2494-487A72A318EA}"/>
              </a:ext>
            </a:extLst>
          </p:cNvPr>
          <p:cNvSpPr txBox="1"/>
          <p:nvPr/>
        </p:nvSpPr>
        <p:spPr>
          <a:xfrm>
            <a:off x="5202876" y="3810861"/>
            <a:ext cx="31528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HTS-3c: Percentage of sex workers that have received an HIV test during the reporting period in KP-specific programs and know their results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4480B-6E17-82AD-9BF4-9B155AD3ABD7}"/>
              </a:ext>
            </a:extLst>
          </p:cNvPr>
          <p:cNvSpPr txBox="1"/>
          <p:nvPr/>
        </p:nvSpPr>
        <p:spPr>
          <a:xfrm>
            <a:off x="1490849" y="1009785"/>
            <a:ext cx="326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Prevention indicators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18698C-5C3B-92B4-2EE0-583D42E7E75B}"/>
              </a:ext>
            </a:extLst>
          </p:cNvPr>
          <p:cNvSpPr txBox="1"/>
          <p:nvPr/>
        </p:nvSpPr>
        <p:spPr>
          <a:xfrm>
            <a:off x="4995453" y="1009785"/>
            <a:ext cx="263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HIV testing indicators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A43CCA-9E58-82A0-7A29-EB8B658738CC}"/>
              </a:ext>
            </a:extLst>
          </p:cNvPr>
          <p:cNvSpPr txBox="1"/>
          <p:nvPr/>
        </p:nvSpPr>
        <p:spPr>
          <a:xfrm>
            <a:off x="374568" y="1788326"/>
            <a:ext cx="13419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MSM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9452F-7CFB-78A5-5E37-D35A1365DDBC}"/>
              </a:ext>
            </a:extLst>
          </p:cNvPr>
          <p:cNvSpPr txBox="1"/>
          <p:nvPr/>
        </p:nvSpPr>
        <p:spPr>
          <a:xfrm>
            <a:off x="374568" y="3955310"/>
            <a:ext cx="13419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FSW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D8404A-CF2A-3085-C91D-26B68CE45370}"/>
              </a:ext>
            </a:extLst>
          </p:cNvPr>
          <p:cNvSpPr txBox="1"/>
          <p:nvPr/>
        </p:nvSpPr>
        <p:spPr>
          <a:xfrm>
            <a:off x="374568" y="2915287"/>
            <a:ext cx="13419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36371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175" imgH="175" progId="TCLayout.ActiveDocument.1">
                  <p:embed/>
                </p:oleObj>
              </mc:Choice>
              <mc:Fallback>
                <p:oleObj name="think-cell Slide" r:id="rId13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0"/>
            <a:ext cx="7886700" cy="993775"/>
          </a:xfrm>
        </p:spPr>
        <p:txBody>
          <a:bodyPr vert="horz">
            <a:normAutofit/>
          </a:bodyPr>
          <a:lstStyle/>
          <a:p>
            <a:r>
              <a:rPr lang="en" sz="2800" dirty="0"/>
              <a:t>Program Targets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52F80-0B72-B57B-348B-028AA86BEEE4}"/>
              </a:ext>
            </a:extLst>
          </p:cNvPr>
          <p:cNvSpPr txBox="1"/>
          <p:nvPr/>
        </p:nvSpPr>
        <p:spPr>
          <a:xfrm>
            <a:off x="2011363" y="1674813"/>
            <a:ext cx="3263900" cy="738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KP-1a: Percentage of men who have sex with men reached with HIV prevention programs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676D7B-B7FA-29E6-C843-8918FB6E7C80}"/>
              </a:ext>
            </a:extLst>
          </p:cNvPr>
          <p:cNvSpPr txBox="1"/>
          <p:nvPr/>
        </p:nvSpPr>
        <p:spPr>
          <a:xfrm>
            <a:off x="5195889" y="1716088"/>
            <a:ext cx="3744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HTS-3a: Percentage of MSM that have received an HIV test during the reporting period in KP-specific programs and know their results.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4480B-6E17-82AD-9BF4-9B155AD3ABD7}"/>
              </a:ext>
            </a:extLst>
          </p:cNvPr>
          <p:cNvSpPr txBox="1"/>
          <p:nvPr/>
        </p:nvSpPr>
        <p:spPr>
          <a:xfrm>
            <a:off x="1501774" y="1393825"/>
            <a:ext cx="3263900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Prevention indicators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18698C-5C3B-92B4-2EE0-583D42E7E75B}"/>
              </a:ext>
            </a:extLst>
          </p:cNvPr>
          <p:cNvSpPr txBox="1"/>
          <p:nvPr/>
        </p:nvSpPr>
        <p:spPr>
          <a:xfrm>
            <a:off x="5006975" y="1393825"/>
            <a:ext cx="2630488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HIV testing indicators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A43CCA-9E58-82A0-7A29-EB8B658738CC}"/>
              </a:ext>
            </a:extLst>
          </p:cNvPr>
          <p:cNvSpPr txBox="1"/>
          <p:nvPr/>
        </p:nvSpPr>
        <p:spPr>
          <a:xfrm>
            <a:off x="385763" y="1984375"/>
            <a:ext cx="1343025" cy="368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MSM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B107533-F30B-589B-F304-07390E665D11}"/>
              </a:ext>
            </a:extLst>
          </p:cNvPr>
          <p:cNvGraphicFramePr>
            <a:graphicFrameLocks noGrp="1"/>
          </p:cNvGraphicFramePr>
          <p:nvPr/>
        </p:nvGraphicFramePr>
        <p:xfrm>
          <a:off x="1978028" y="2486025"/>
          <a:ext cx="2466972" cy="369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743">
                  <a:extLst>
                    <a:ext uri="{9D8B030D-6E8A-4147-A177-3AD203B41FA5}">
                      <a16:colId xmlns:a16="http://schemas.microsoft.com/office/drawing/2014/main" val="485393951"/>
                    </a:ext>
                  </a:extLst>
                </a:gridCol>
                <a:gridCol w="616743">
                  <a:extLst>
                    <a:ext uri="{9D8B030D-6E8A-4147-A177-3AD203B41FA5}">
                      <a16:colId xmlns:a16="http://schemas.microsoft.com/office/drawing/2014/main" val="3251138169"/>
                    </a:ext>
                  </a:extLst>
                </a:gridCol>
                <a:gridCol w="616743">
                  <a:extLst>
                    <a:ext uri="{9D8B030D-6E8A-4147-A177-3AD203B41FA5}">
                      <a16:colId xmlns:a16="http://schemas.microsoft.com/office/drawing/2014/main" val="4252645288"/>
                    </a:ext>
                  </a:extLst>
                </a:gridCol>
                <a:gridCol w="616743">
                  <a:extLst>
                    <a:ext uri="{9D8B030D-6E8A-4147-A177-3AD203B41FA5}">
                      <a16:colId xmlns:a16="http://schemas.microsoft.com/office/drawing/2014/main" val="3979726766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r>
                        <a:rPr lang="en-US" dirty="0"/>
                        <a:t>7481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779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01E482-BE77-C100-9D09-606A4BE5CB47}"/>
              </a:ext>
            </a:extLst>
          </p:cNvPr>
          <p:cNvSpPr txBox="1"/>
          <p:nvPr/>
        </p:nvSpPr>
        <p:spPr>
          <a:xfrm>
            <a:off x="1320799" y="4668837"/>
            <a:ext cx="6889750" cy="43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*2022 accomplishments and 2024-2026 targets from Grant Confirmation Letter, rounded off</a:t>
            </a:r>
          </a:p>
          <a:p>
            <a:r>
              <a:rPr lang="en-US" sz="1100" dirty="0"/>
              <a:t>Population size from 2022 Population size estimation for MSM and FSW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7D841-66E2-B608-0CF7-BE56D23F2784}"/>
              </a:ext>
            </a:extLst>
          </p:cNvPr>
          <p:cNvSpPr txBox="1"/>
          <p:nvPr/>
        </p:nvSpPr>
        <p:spPr>
          <a:xfrm>
            <a:off x="803274" y="771525"/>
            <a:ext cx="7486650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61719"/>
                </a:solidFill>
                <a:latin typeface="+mn-lt"/>
              </a:rPr>
              <a:t>Disbursement of the </a:t>
            </a:r>
            <a:r>
              <a:rPr lang="en-US" sz="1600" b="1" dirty="0">
                <a:solidFill>
                  <a:srgbClr val="161719"/>
                </a:solidFill>
                <a:latin typeface="+mn-lt"/>
              </a:rPr>
              <a:t>remaining 20% of the base allocation </a:t>
            </a:r>
            <a:r>
              <a:rPr lang="en-US" sz="1600" dirty="0">
                <a:solidFill>
                  <a:srgbClr val="161719"/>
                </a:solidFill>
                <a:latin typeface="+mn-lt"/>
              </a:rPr>
              <a:t>and </a:t>
            </a:r>
            <a:r>
              <a:rPr lang="en-US" sz="1600" b="1" dirty="0">
                <a:solidFill>
                  <a:srgbClr val="161719"/>
                </a:solidFill>
                <a:latin typeface="+mn-lt"/>
              </a:rPr>
              <a:t>additional incentives </a:t>
            </a:r>
            <a:r>
              <a:rPr lang="en-US" sz="1600" dirty="0">
                <a:solidFill>
                  <a:srgbClr val="161719"/>
                </a:solidFill>
                <a:latin typeface="+mn-lt"/>
              </a:rPr>
              <a:t>will be based on the achievement of the</a:t>
            </a:r>
            <a:r>
              <a:rPr lang="en-US" sz="1600" b="0" i="0" dirty="0">
                <a:solidFill>
                  <a:srgbClr val="161719"/>
                </a:solidFill>
                <a:effectLst/>
                <a:latin typeface="+mn-lt"/>
              </a:rPr>
              <a:t> following targets:</a:t>
            </a:r>
            <a:endParaRPr lang="en-US" sz="12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9A156E-6A02-0C7F-C9F4-7E9B0AE78FAC}"/>
              </a:ext>
            </a:extLst>
          </p:cNvPr>
          <p:cNvSpPr txBox="1"/>
          <p:nvPr/>
        </p:nvSpPr>
        <p:spPr>
          <a:xfrm>
            <a:off x="873124" y="3515529"/>
            <a:ext cx="121920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Targets (%)*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D4B16-D821-715B-2C3E-739EF799FDC5}"/>
              </a:ext>
            </a:extLst>
          </p:cNvPr>
          <p:cNvSpPr txBox="1"/>
          <p:nvPr/>
        </p:nvSpPr>
        <p:spPr>
          <a:xfrm>
            <a:off x="603250" y="2482851"/>
            <a:ext cx="96837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size</a:t>
            </a:r>
          </a:p>
        </p:txBody>
      </p:sp>
      <p:graphicFrame>
        <p:nvGraphicFramePr>
          <p:cNvPr id="306" name="Chart 305">
            <a:extLst>
              <a:ext uri="{FF2B5EF4-FFF2-40B4-BE49-F238E27FC236}">
                <a16:creationId xmlns:a16="http://schemas.microsoft.com/office/drawing/2014/main" id="{47F97D7E-FED4-1355-3622-C4A74E52B4D0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017713" y="2949575"/>
          <a:ext cx="2427287" cy="13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1" name="Google Shape;7;p1">
            <a:extLst>
              <a:ext uri="{FF2B5EF4-FFF2-40B4-BE49-F238E27FC236}">
                <a16:creationId xmlns:a16="http://schemas.microsoft.com/office/drawing/2014/main" id="{2E8A4A32-E942-FBC6-F2F7-7217309EB596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179638" y="43180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5C81646-BB48-49A5-A169-77B29FCADC05}" type="datetime'2''''''''''''''''''''0''''''''''''2''''''''''2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2022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Google Shape;7;p1">
            <a:extLst>
              <a:ext uri="{FF2B5EF4-FFF2-40B4-BE49-F238E27FC236}">
                <a16:creationId xmlns:a16="http://schemas.microsoft.com/office/drawing/2014/main" id="{AB4477AF-FB20-4DF5-11AD-DAB561B36204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744788" y="43180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07A6FA5-EA2F-467B-B662-E3B302057556}" type="datetime'''''''2''''0''''2''''4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2024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" name="Google Shape;7;p1">
            <a:extLst>
              <a:ext uri="{FF2B5EF4-FFF2-40B4-BE49-F238E27FC236}">
                <a16:creationId xmlns:a16="http://schemas.microsoft.com/office/drawing/2014/main" id="{10BD800C-B489-EFF9-9597-1D8A0F15B914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311525" y="43180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D45F125-F54A-47E2-B1B6-B32BB92EDEE6}" type="datetime'''''''''''''''''2''0''''''''''''''2''''5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2025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Google Shape;7;p1">
            <a:extLst>
              <a:ext uri="{FF2B5EF4-FFF2-40B4-BE49-F238E27FC236}">
                <a16:creationId xmlns:a16="http://schemas.microsoft.com/office/drawing/2014/main" id="{9C7BAD03-7B68-D0DE-2F6D-E09310409140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876675" y="43180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F6DE1CE-F616-4123-B7EF-F86F46CFE780}" type="datetime'''20''''''2''''''5''''''''''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2025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2" name="Chart 311">
            <a:extLst>
              <a:ext uri="{FF2B5EF4-FFF2-40B4-BE49-F238E27FC236}">
                <a16:creationId xmlns:a16="http://schemas.microsoft.com/office/drawing/2014/main" id="{0E8A2EA9-5EF3-34AB-9F1D-60B97A23A7F2}"/>
              </a:ext>
            </a:extLst>
          </p:cNvPr>
          <p:cNvGraphicFramePr/>
          <p:nvPr>
            <p:custDataLst>
              <p:tags r:id="rId7"/>
            </p:custDataLst>
          </p:nvPr>
        </p:nvGraphicFramePr>
        <p:xfrm>
          <a:off x="5567363" y="2973388"/>
          <a:ext cx="2428875" cy="139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23" name="Google Shape;7;p1">
            <a:extLst>
              <a:ext uri="{FF2B5EF4-FFF2-40B4-BE49-F238E27FC236}">
                <a16:creationId xmlns:a16="http://schemas.microsoft.com/office/drawing/2014/main" id="{921E0892-4FB0-78D2-98BB-7F8D4D5D8952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29288" y="43418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962340C-E938-409A-88F3-81182D15F83A}" type="datetime'''2''''''''''''''0''''''2''''''''2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2022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4" name="Google Shape;7;p1">
            <a:extLst>
              <a:ext uri="{FF2B5EF4-FFF2-40B4-BE49-F238E27FC236}">
                <a16:creationId xmlns:a16="http://schemas.microsoft.com/office/drawing/2014/main" id="{E48FCDB6-6518-B986-4AB2-0EAF69184099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296025" y="43418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F024E0A-A560-4863-A3A9-C8ED4636A689}" type="datetime'''2''''0''''''''''''''2''''4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2024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" name="Google Shape;7;p1">
            <a:extLst>
              <a:ext uri="{FF2B5EF4-FFF2-40B4-BE49-F238E27FC236}">
                <a16:creationId xmlns:a16="http://schemas.microsoft.com/office/drawing/2014/main" id="{C80FF34C-0EFE-B73E-676B-74813A2D0F5C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861175" y="43418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1412D9A-3B80-4202-9EA9-DD297EAFB58F}" type="datetime'2''''''''''''''''''0''''''2''''''''''''''''''5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2025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6" name="Google Shape;7;p1">
            <a:extLst>
              <a:ext uri="{FF2B5EF4-FFF2-40B4-BE49-F238E27FC236}">
                <a16:creationId xmlns:a16="http://schemas.microsoft.com/office/drawing/2014/main" id="{C1F92747-015D-E4E1-D673-70D133B426ED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427913" y="43418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B8A98D9-CF56-4719-916D-8CC093873536}" type="datetime'''''''2''''''''''''0''''''''''''''''''''''''''2''''''6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2026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92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175" imgH="175" progId="TCLayout.ActiveDocument.1">
                  <p:embed/>
                </p:oleObj>
              </mc:Choice>
              <mc:Fallback>
                <p:oleObj name="think-cell Slide" r:id="rId14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7028"/>
          </a:xfrm>
        </p:spPr>
        <p:txBody>
          <a:bodyPr vert="horz">
            <a:normAutofit/>
          </a:bodyPr>
          <a:lstStyle/>
          <a:p>
            <a:r>
              <a:rPr lang="en" sz="2800" dirty="0"/>
              <a:t>P</a:t>
            </a:r>
            <a:r>
              <a:rPr lang="en-US" sz="2800" dirty="0"/>
              <a:t>r</a:t>
            </a:r>
            <a:r>
              <a:rPr lang="en" sz="2800" dirty="0"/>
              <a:t>ogram Targets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34DF0D-B87C-5F11-3A4F-E89ED42CA282}"/>
              </a:ext>
            </a:extLst>
          </p:cNvPr>
          <p:cNvSpPr txBox="1"/>
          <p:nvPr/>
        </p:nvSpPr>
        <p:spPr>
          <a:xfrm>
            <a:off x="5202876" y="1330325"/>
            <a:ext cx="3414154" cy="95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HTS-3b: Percentage of TG that have received an HIV test during the reporting period in KP-specific programs and know their results.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4480B-6E17-82AD-9BF4-9B155AD3ABD7}"/>
              </a:ext>
            </a:extLst>
          </p:cNvPr>
          <p:cNvSpPr txBox="1"/>
          <p:nvPr/>
        </p:nvSpPr>
        <p:spPr>
          <a:xfrm>
            <a:off x="1490849" y="869950"/>
            <a:ext cx="3263735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Prevention indicators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18698C-5C3B-92B4-2EE0-583D42E7E75B}"/>
              </a:ext>
            </a:extLst>
          </p:cNvPr>
          <p:cNvSpPr txBox="1"/>
          <p:nvPr/>
        </p:nvSpPr>
        <p:spPr>
          <a:xfrm>
            <a:off x="4995453" y="869950"/>
            <a:ext cx="2630384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HIV testing indicators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C3F98-D9EB-0246-56D8-6BD1EDB951D4}"/>
              </a:ext>
            </a:extLst>
          </p:cNvPr>
          <p:cNvSpPr txBox="1"/>
          <p:nvPr/>
        </p:nvSpPr>
        <p:spPr>
          <a:xfrm>
            <a:off x="1963883" y="1387475"/>
            <a:ext cx="2755075" cy="738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KP-1b: Percentage of transgender people reached with HIV prevention programs.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C8135-9955-E661-6056-9BE1EE3E223C}"/>
              </a:ext>
            </a:extLst>
          </p:cNvPr>
          <p:cNvSpPr txBox="1"/>
          <p:nvPr/>
        </p:nvSpPr>
        <p:spPr>
          <a:xfrm>
            <a:off x="338942" y="1617663"/>
            <a:ext cx="1341912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TG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A9BE0685-5CB6-9459-9E0A-E60C2E7563DE}"/>
              </a:ext>
            </a:extLst>
          </p:cNvPr>
          <p:cNvGraphicFramePr>
            <a:graphicFrameLocks noGrp="1"/>
          </p:cNvGraphicFramePr>
          <p:nvPr/>
        </p:nvGraphicFramePr>
        <p:xfrm>
          <a:off x="2116137" y="2217738"/>
          <a:ext cx="2252664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605">
                  <a:extLst>
                    <a:ext uri="{9D8B030D-6E8A-4147-A177-3AD203B41FA5}">
                      <a16:colId xmlns:a16="http://schemas.microsoft.com/office/drawing/2014/main" val="2463699538"/>
                    </a:ext>
                  </a:extLst>
                </a:gridCol>
                <a:gridCol w="519117">
                  <a:extLst>
                    <a:ext uri="{9D8B030D-6E8A-4147-A177-3AD203B41FA5}">
                      <a16:colId xmlns:a16="http://schemas.microsoft.com/office/drawing/2014/main" val="3251138169"/>
                    </a:ext>
                  </a:extLst>
                </a:gridCol>
                <a:gridCol w="565971">
                  <a:extLst>
                    <a:ext uri="{9D8B030D-6E8A-4147-A177-3AD203B41FA5}">
                      <a16:colId xmlns:a16="http://schemas.microsoft.com/office/drawing/2014/main" val="4252645288"/>
                    </a:ext>
                  </a:extLst>
                </a:gridCol>
                <a:gridCol w="565971">
                  <a:extLst>
                    <a:ext uri="{9D8B030D-6E8A-4147-A177-3AD203B41FA5}">
                      <a16:colId xmlns:a16="http://schemas.microsoft.com/office/drawing/2014/main" val="3979726766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719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C01894D-7B86-BBA1-B104-E4168400CB5F}"/>
              </a:ext>
            </a:extLst>
          </p:cNvPr>
          <p:cNvSpPr txBox="1"/>
          <p:nvPr/>
        </p:nvSpPr>
        <p:spPr>
          <a:xfrm>
            <a:off x="1347726" y="4602162"/>
            <a:ext cx="68691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*2022 accomplishments and 2024-2026 targets from Grant Confirmation Letter, rounded off</a:t>
            </a:r>
          </a:p>
          <a:p>
            <a:r>
              <a:rPr lang="en-US" sz="1100" dirty="0"/>
              <a:t>Baseline population size from 2021 TWG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006D6-F86E-C6A0-9EF9-ECDBCA276843}"/>
              </a:ext>
            </a:extLst>
          </p:cNvPr>
          <p:cNvSpPr txBox="1"/>
          <p:nvPr/>
        </p:nvSpPr>
        <p:spPr>
          <a:xfrm>
            <a:off x="842869" y="3297371"/>
            <a:ext cx="121920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Targets (%)*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4C008-4AAE-B1DE-85A4-A44B62323758}"/>
              </a:ext>
            </a:extLst>
          </p:cNvPr>
          <p:cNvSpPr txBox="1"/>
          <p:nvPr/>
        </p:nvSpPr>
        <p:spPr>
          <a:xfrm>
            <a:off x="871538" y="2249488"/>
            <a:ext cx="968209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size</a:t>
            </a:r>
          </a:p>
        </p:txBody>
      </p:sp>
      <p:graphicFrame>
        <p:nvGraphicFramePr>
          <p:cNvPr id="129" name="Chart 128">
            <a:extLst>
              <a:ext uri="{FF2B5EF4-FFF2-40B4-BE49-F238E27FC236}">
                <a16:creationId xmlns:a16="http://schemas.microsoft.com/office/drawing/2014/main" id="{3DAE21F0-D0E7-087F-BF9D-DA766DC3B2B5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954213" y="2613025"/>
          <a:ext cx="2427287" cy="166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" name="Google Shape;7;p1">
            <a:extLst>
              <a:ext uri="{FF2B5EF4-FFF2-40B4-BE49-F238E27FC236}">
                <a16:creationId xmlns:a16="http://schemas.microsoft.com/office/drawing/2014/main" id="{58084A37-6871-73C4-53D6-ADC2AD8A5FA2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116138" y="42941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CE14E61-1292-4835-AA53-714C1297DA6D}" type="datetime'''2''''''''''0''2''''''''''''''2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2022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Google Shape;7;p1">
            <a:extLst>
              <a:ext uri="{FF2B5EF4-FFF2-40B4-BE49-F238E27FC236}">
                <a16:creationId xmlns:a16="http://schemas.microsoft.com/office/drawing/2014/main" id="{99ED5A28-A7CC-6BB7-D4C9-0DC41CF3DCCF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681288" y="42941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9ACA9D9-3640-4FAD-B49F-7955E45F51F2}" type="datetime'''''''''''''20''''''''''''''2''''''4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2024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Google Shape;7;p1">
            <a:extLst>
              <a:ext uri="{FF2B5EF4-FFF2-40B4-BE49-F238E27FC236}">
                <a16:creationId xmlns:a16="http://schemas.microsoft.com/office/drawing/2014/main" id="{626909F9-4746-2EF2-9799-AB084733979C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248025" y="42941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1EBC51B-A8EA-4647-B0D0-E1494EC9884E}" type="datetime'''''''''''''''''''''''''20''''''2''''''5''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2025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Google Shape;7;p1">
            <a:extLst>
              <a:ext uri="{FF2B5EF4-FFF2-40B4-BE49-F238E27FC236}">
                <a16:creationId xmlns:a16="http://schemas.microsoft.com/office/drawing/2014/main" id="{630B170E-15BA-2E1C-3B81-7309787CEE70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813175" y="42941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211BBD1-53D3-4CBB-A613-50353E6CFF92}" type="datetime'''''2''''''''''''''''''''''0''''''''''''''2''''''6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2026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Google Shape;7;p1">
            <a:extLst>
              <a:ext uri="{FF2B5EF4-FFF2-40B4-BE49-F238E27FC236}">
                <a16:creationId xmlns:a16="http://schemas.microsoft.com/office/drawing/2014/main" id="{8619489F-F432-B3C0-A5CD-941ED4F24FB4}"/>
              </a:ext>
            </a:extLst>
          </p:cNvPr>
          <p:cNvSpPr txBox="1"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244725" y="4043363"/>
            <a:ext cx="149225" cy="192088"/>
          </a:xfrm>
          <a:prstGeom prst="rect">
            <a:avLst/>
          </a:prstGeom>
          <a:solidFill>
            <a:srgbClr val="21F656"/>
          </a:solidFill>
          <a:ln>
            <a:noFill/>
          </a:ln>
          <a:effectLst/>
        </p:spPr>
        <p:txBody>
          <a:bodyPr spcFirstLastPara="1" vert="horz" wrap="none" lIns="25400" tIns="0" rIns="254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34F343F-FD21-4DBC-8BA5-D50D350E2349}" type="datetime'''''''''''''''''''''''''''''''''''7'''''''''''">
              <a:rPr lang="en-US" altLang="en-US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3" name="Chart 132">
            <a:extLst>
              <a:ext uri="{FF2B5EF4-FFF2-40B4-BE49-F238E27FC236}">
                <a16:creationId xmlns:a16="http://schemas.microsoft.com/office/drawing/2014/main" id="{1D860D3F-A14A-163A-320F-1660FA758F40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5573713" y="2613025"/>
          <a:ext cx="2427287" cy="166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94" name="Google Shape;7;p1">
            <a:extLst>
              <a:ext uri="{FF2B5EF4-FFF2-40B4-BE49-F238E27FC236}">
                <a16:creationId xmlns:a16="http://schemas.microsoft.com/office/drawing/2014/main" id="{E7F19E76-FB86-8307-4FB5-F5427DF0BE40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35638" y="42497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3DD5D72-AFFA-4ED4-A8B6-A990A5B453CB}" type="datetime'2''''''02''''''''''''''''''''''''2''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2022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7;p1">
            <a:extLst>
              <a:ext uri="{FF2B5EF4-FFF2-40B4-BE49-F238E27FC236}">
                <a16:creationId xmlns:a16="http://schemas.microsoft.com/office/drawing/2014/main" id="{739E4399-40DF-5B70-D655-73DC19CCD8C4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300788" y="42497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E8839E9-7CC0-43FA-8B75-40527EE08644}" type="datetime'2''''''''''''''''''0''''''''''''''''2''''''4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2024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6" name="Google Shape;7;p1">
            <a:extLst>
              <a:ext uri="{FF2B5EF4-FFF2-40B4-BE49-F238E27FC236}">
                <a16:creationId xmlns:a16="http://schemas.microsoft.com/office/drawing/2014/main" id="{5323ABC9-2711-F3B8-3CA4-037FE625C426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867525" y="42497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666420C-451D-4CA5-886E-7BB2105A6909}" type="datetime'2''''''0''''''''2''''''''''''''''''''''''''5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2025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Google Shape;7;p1">
            <a:extLst>
              <a:ext uri="{FF2B5EF4-FFF2-40B4-BE49-F238E27FC236}">
                <a16:creationId xmlns:a16="http://schemas.microsoft.com/office/drawing/2014/main" id="{77FC7B50-A532-25AE-D5F3-456F047C5ABA}"/>
              </a:ext>
            </a:extLst>
          </p:cNvPr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432675" y="42497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E1EDCEC-300F-4464-8035-56187B5967D9}" type="datetime'2''''0''''''''''2''''''''''''''''''''''6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2026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03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Agenda</a:t>
            </a:r>
            <a:endParaRPr sz="4000"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 dirty="0"/>
              <a:t>Introducing the Pharos Team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 dirty="0"/>
              <a:t>Details and status of the project</a:t>
            </a:r>
          </a:p>
          <a:p>
            <a:pPr indent="-406400">
              <a:buSzPts val="2800"/>
              <a:buFont typeface="Arial"/>
              <a:buChar char="➢"/>
            </a:pPr>
            <a:r>
              <a:rPr lang="en-US" dirty="0"/>
              <a:t>Overview of the mission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 dirty="0"/>
              <a:t>Defining Payment-for-Results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1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212A719-4F2C-87B6-E4BE-24E4C1F3A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175" imgH="175" progId="TCLayout.ActiveDocument.1">
                  <p:embed/>
                </p:oleObj>
              </mc:Choice>
              <mc:Fallback>
                <p:oleObj name="think-cell Slide" r:id="rId18" imgW="175" imgH="17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12A719-4F2C-87B6-E4BE-24E4C1F3A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7C9360-47A9-A554-6F8C-AFC87285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" sz="2800" dirty="0"/>
              <a:t>Program Targets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A2B869-44AE-507C-0F84-65F3178862EA}"/>
              </a:ext>
            </a:extLst>
          </p:cNvPr>
          <p:cNvSpPr txBox="1"/>
          <p:nvPr/>
        </p:nvSpPr>
        <p:spPr>
          <a:xfrm>
            <a:off x="1999509" y="1503257"/>
            <a:ext cx="24997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KP-1c: Percentage of sex workers reached with HIV prevention programs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4480B-6E17-82AD-9BF4-9B155AD3ABD7}"/>
              </a:ext>
            </a:extLst>
          </p:cNvPr>
          <p:cNvSpPr txBox="1"/>
          <p:nvPr/>
        </p:nvSpPr>
        <p:spPr>
          <a:xfrm>
            <a:off x="1490849" y="1009785"/>
            <a:ext cx="326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Prevention indicators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18698C-5C3B-92B4-2EE0-583D42E7E75B}"/>
              </a:ext>
            </a:extLst>
          </p:cNvPr>
          <p:cNvSpPr txBox="1"/>
          <p:nvPr/>
        </p:nvSpPr>
        <p:spPr>
          <a:xfrm>
            <a:off x="4995453" y="1009785"/>
            <a:ext cx="263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HIV testing indicators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9452F-7CFB-78A5-5E37-D35A1365DDBC}"/>
              </a:ext>
            </a:extLst>
          </p:cNvPr>
          <p:cNvSpPr txBox="1"/>
          <p:nvPr/>
        </p:nvSpPr>
        <p:spPr>
          <a:xfrm>
            <a:off x="374568" y="1687923"/>
            <a:ext cx="13419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FSW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01BD3A6-2A34-8F89-EA8A-B5357F11978E}"/>
              </a:ext>
            </a:extLst>
          </p:cNvPr>
          <p:cNvGraphicFramePr>
            <a:graphicFrameLocks noGrp="1"/>
          </p:cNvGraphicFramePr>
          <p:nvPr/>
        </p:nvGraphicFramePr>
        <p:xfrm>
          <a:off x="1999508" y="2445015"/>
          <a:ext cx="242728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882">
                  <a:extLst>
                    <a:ext uri="{9D8B030D-6E8A-4147-A177-3AD203B41FA5}">
                      <a16:colId xmlns:a16="http://schemas.microsoft.com/office/drawing/2014/main" val="601560872"/>
                    </a:ext>
                  </a:extLst>
                </a:gridCol>
                <a:gridCol w="631761">
                  <a:extLst>
                    <a:ext uri="{9D8B030D-6E8A-4147-A177-3AD203B41FA5}">
                      <a16:colId xmlns:a16="http://schemas.microsoft.com/office/drawing/2014/main" val="3251138169"/>
                    </a:ext>
                  </a:extLst>
                </a:gridCol>
                <a:gridCol w="606822">
                  <a:extLst>
                    <a:ext uri="{9D8B030D-6E8A-4147-A177-3AD203B41FA5}">
                      <a16:colId xmlns:a16="http://schemas.microsoft.com/office/drawing/2014/main" val="4252645288"/>
                    </a:ext>
                  </a:extLst>
                </a:gridCol>
                <a:gridCol w="606822">
                  <a:extLst>
                    <a:ext uri="{9D8B030D-6E8A-4147-A177-3AD203B41FA5}">
                      <a16:colId xmlns:a16="http://schemas.microsoft.com/office/drawing/2014/main" val="397972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0996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E5D75E-5798-FE69-0717-D613A44E2FEA}"/>
              </a:ext>
            </a:extLst>
          </p:cNvPr>
          <p:cNvSpPr txBox="1"/>
          <p:nvPr/>
        </p:nvSpPr>
        <p:spPr>
          <a:xfrm>
            <a:off x="5183579" y="1483413"/>
            <a:ext cx="31528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HTS-3c: Percentage of sex workers that have received an HIV test during the reporting period in KP-specific programs and know their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CD894-D8CE-4259-E2A3-240994783FA0}"/>
              </a:ext>
            </a:extLst>
          </p:cNvPr>
          <p:cNvSpPr txBox="1"/>
          <p:nvPr/>
        </p:nvSpPr>
        <p:spPr>
          <a:xfrm>
            <a:off x="780308" y="3261571"/>
            <a:ext cx="121920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Targets (%)*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D185A-1EA9-5D56-122E-41C7D00BA427}"/>
              </a:ext>
            </a:extLst>
          </p:cNvPr>
          <p:cNvSpPr txBox="1"/>
          <p:nvPr/>
        </p:nvSpPr>
        <p:spPr>
          <a:xfrm>
            <a:off x="834246" y="2417861"/>
            <a:ext cx="968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1EFD72-8DAE-58C4-C1F2-18A9E2DF98AC}"/>
              </a:ext>
            </a:extLst>
          </p:cNvPr>
          <p:cNvSpPr txBox="1"/>
          <p:nvPr/>
        </p:nvSpPr>
        <p:spPr>
          <a:xfrm>
            <a:off x="1420922" y="4654212"/>
            <a:ext cx="68888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*2022 accomplishments and 2024-2026 targets from Grant Confirmation Letter, rounded off</a:t>
            </a:r>
          </a:p>
          <a:p>
            <a:r>
              <a:rPr lang="en-US" sz="1100" dirty="0"/>
              <a:t>Population size from 2022 Population size estimation for MSM and FSW</a:t>
            </a:r>
          </a:p>
        </p:txBody>
      </p:sp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id="{4F45F69A-4238-AE13-76B3-CAE65152F598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954213" y="2841625"/>
          <a:ext cx="2427287" cy="13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6" name="Google Shape;7;p1">
            <a:extLst>
              <a:ext uri="{FF2B5EF4-FFF2-40B4-BE49-F238E27FC236}">
                <a16:creationId xmlns:a16="http://schemas.microsoft.com/office/drawing/2014/main" id="{4D2B4AFB-C736-5D0B-8B1D-458C6A40FF23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116138" y="42100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66D9565-FABE-44E2-8714-5D0FDD60EE08}" type="datetime'''''2''''''''''''''''''''''''''0''2''2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2022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Google Shape;7;p1">
            <a:extLst>
              <a:ext uri="{FF2B5EF4-FFF2-40B4-BE49-F238E27FC236}">
                <a16:creationId xmlns:a16="http://schemas.microsoft.com/office/drawing/2014/main" id="{23635911-8B34-7889-223D-4680B0820E73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681288" y="42100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0DE711-C6D8-44DA-A5C9-276610C0DFA2}" type="datetime'2''''''''''0''''''''''''''2''''''''4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2024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Google Shape;7;p1">
            <a:extLst>
              <a:ext uri="{FF2B5EF4-FFF2-40B4-BE49-F238E27FC236}">
                <a16:creationId xmlns:a16="http://schemas.microsoft.com/office/drawing/2014/main" id="{2D539084-2213-5EAF-BA07-6B08D885E76A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248025" y="42100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5AEC6D0-ED17-4DCF-A623-C8D3CA9745BC}" type="datetime'''''''''2''''''''''''0''''''''''2''''5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2025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Google Shape;7;p1">
            <a:extLst>
              <a:ext uri="{FF2B5EF4-FFF2-40B4-BE49-F238E27FC236}">
                <a16:creationId xmlns:a16="http://schemas.microsoft.com/office/drawing/2014/main" id="{5EAAAA16-D39E-1EB4-B2E7-2A09790B5609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813175" y="42100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FDF9053-3F02-4932-83FB-56D22BEC5C04}" type="datetime'''''''''2''''''''''''''''''0''2''''''''6''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2026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Google Shape;7;p1">
            <a:extLst>
              <a:ext uri="{FF2B5EF4-FFF2-40B4-BE49-F238E27FC236}">
                <a16:creationId xmlns:a16="http://schemas.microsoft.com/office/drawing/2014/main" id="{CDDE44F1-D8D9-56D2-BE8A-05C6454FB025}"/>
              </a:ext>
            </a:extLst>
          </p:cNvPr>
          <p:cNvSpPr txBox="1"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195513" y="3695700"/>
            <a:ext cx="247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25400" tIns="0" rIns="254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30DD0BA-8C4A-4DD7-86CD-EDEA63787FA6}" type="datetime'''''''4''''''''''''''''''''''''''''7'''''''''''">
              <a:rPr lang="en-US" altLang="en-US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Google Shape;7;p1">
            <a:extLst>
              <a:ext uri="{FF2B5EF4-FFF2-40B4-BE49-F238E27FC236}">
                <a16:creationId xmlns:a16="http://schemas.microsoft.com/office/drawing/2014/main" id="{5F214B8D-5A05-2E9A-4200-1BA4E6B74F0B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760663" y="3633788"/>
            <a:ext cx="247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25400" tIns="0" rIns="254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94EC836-B467-438B-8B5F-0241018C6234}" type="datetime'''''''''''''''''''''''''''''5''''''5'''''''''''''''">
              <a:rPr lang="en-US" altLang="en-US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Google Shape;7;p1">
            <a:extLst>
              <a:ext uri="{FF2B5EF4-FFF2-40B4-BE49-F238E27FC236}">
                <a16:creationId xmlns:a16="http://schemas.microsoft.com/office/drawing/2014/main" id="{7F0096EB-D866-C82F-C125-106FD47C3B29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327400" y="3595688"/>
            <a:ext cx="247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25400" tIns="0" rIns="254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E15EFCD-6313-46AE-B3C8-17546A456C32}" type="datetime'6''''''''''''''0'''''''''''''''''''''''''''">
              <a:rPr lang="en-US" altLang="en-US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Google Shape;7;p1">
            <a:extLst>
              <a:ext uri="{FF2B5EF4-FFF2-40B4-BE49-F238E27FC236}">
                <a16:creationId xmlns:a16="http://schemas.microsoft.com/office/drawing/2014/main" id="{83BFDF4B-0B1F-78F7-FA52-611B11CBAE4C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892550" y="3557588"/>
            <a:ext cx="247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25400" tIns="0" rIns="254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BF61C95-29F4-461F-8A69-F89866350362}" type="datetime'''''''6''''''''''5'''''''''''''''''''''''''''">
              <a:rPr lang="en-US" altLang="en-US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74D0D451-2E00-1392-FEE4-3A00E8834E60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5281613" y="2841625"/>
          <a:ext cx="2427287" cy="13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8" name="Google Shape;7;p1">
            <a:extLst>
              <a:ext uri="{FF2B5EF4-FFF2-40B4-BE49-F238E27FC236}">
                <a16:creationId xmlns:a16="http://schemas.microsoft.com/office/drawing/2014/main" id="{169BA888-5368-732E-28F2-5F6AEE9AFFCE}"/>
              </a:ext>
            </a:extLst>
          </p:cNvPr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443538" y="42100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FE0D6AE-CECC-4330-91A3-D66C772217FE}" type="datetime'2''''''0''22''''''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2022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Google Shape;7;p1">
            <a:extLst>
              <a:ext uri="{FF2B5EF4-FFF2-40B4-BE49-F238E27FC236}">
                <a16:creationId xmlns:a16="http://schemas.microsoft.com/office/drawing/2014/main" id="{8A35BAC1-A111-29B7-56D9-4B0275EAB3C4}"/>
              </a:ext>
            </a:extLst>
          </p:cNvPr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008688" y="42100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FFDB8A7-992F-44FC-AFB9-0BF1BD4A12F2}" type="datetime'2''0''''''''''''''''''''''2''''''''4''''''''''''''''''''''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2024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Google Shape;7;p1">
            <a:extLst>
              <a:ext uri="{FF2B5EF4-FFF2-40B4-BE49-F238E27FC236}">
                <a16:creationId xmlns:a16="http://schemas.microsoft.com/office/drawing/2014/main" id="{A1951C67-1EC4-39CD-15DB-5085B09DD14C}"/>
              </a:ext>
            </a:extLst>
          </p:cNvPr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575425" y="42100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E8DF544-8D83-40CE-A3C9-30ED158795F6}" type="datetime'2''''''''0''''''''''''''''''''2''''''''''''''''''''''''''5''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2025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Google Shape;7;p1">
            <a:extLst>
              <a:ext uri="{FF2B5EF4-FFF2-40B4-BE49-F238E27FC236}">
                <a16:creationId xmlns:a16="http://schemas.microsoft.com/office/drawing/2014/main" id="{F7F5017A-D7B5-A423-9F31-8069B658D2C3}"/>
              </a:ext>
            </a:extLst>
          </p:cNvPr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140575" y="42100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C93CEA0-43C9-41DF-B75B-930B0FB7453D}" type="datetime'''''''''''2''''''''0''''''''''''''''''''''''''''2''''''''6'">
              <a:rPr lang="en-US" altLang="en-US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2026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8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hink-cell data - do not delete" hidden="1">
            <a:extLst>
              <a:ext uri="{FF2B5EF4-FFF2-40B4-BE49-F238E27FC236}">
                <a16:creationId xmlns:a16="http://schemas.microsoft.com/office/drawing/2014/main" id="{F0564ABF-E7CD-31D6-B08E-A8F8C9E1C6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0564ABF-E7CD-31D6-B08E-A8F8C9E1C6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642DAC-D7A7-9D6F-0EC8-961184FA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Funding example for YFHC - MSM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0E0B66-8049-36B5-3408-12AAA50AB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DDDF9D7F-D6A6-8A4F-2BE1-18E47715C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408077"/>
              </p:ext>
            </p:extLst>
          </p:nvPr>
        </p:nvGraphicFramePr>
        <p:xfrm>
          <a:off x="628650" y="1114004"/>
          <a:ext cx="8171103" cy="2801046"/>
        </p:xfrm>
        <a:graphic>
          <a:graphicData uri="http://schemas.openxmlformats.org/drawingml/2006/table">
            <a:tbl>
              <a:tblPr firstRow="1" bandRow="1">
                <a:tableStyleId>{7DA8ACF3-2F28-4F11-A56C-1CBBE52DC491}</a:tableStyleId>
              </a:tblPr>
              <a:tblGrid>
                <a:gridCol w="615249">
                  <a:extLst>
                    <a:ext uri="{9D8B030D-6E8A-4147-A177-3AD203B41FA5}">
                      <a16:colId xmlns:a16="http://schemas.microsoft.com/office/drawing/2014/main" val="2253690150"/>
                    </a:ext>
                  </a:extLst>
                </a:gridCol>
                <a:gridCol w="949988">
                  <a:extLst>
                    <a:ext uri="{9D8B030D-6E8A-4147-A177-3AD203B41FA5}">
                      <a16:colId xmlns:a16="http://schemas.microsoft.com/office/drawing/2014/main" val="2440452241"/>
                    </a:ext>
                  </a:extLst>
                </a:gridCol>
                <a:gridCol w="1403873">
                  <a:extLst>
                    <a:ext uri="{9D8B030D-6E8A-4147-A177-3AD203B41FA5}">
                      <a16:colId xmlns:a16="http://schemas.microsoft.com/office/drawing/2014/main" val="3736007978"/>
                    </a:ext>
                  </a:extLst>
                </a:gridCol>
                <a:gridCol w="774551">
                  <a:extLst>
                    <a:ext uri="{9D8B030D-6E8A-4147-A177-3AD203B41FA5}">
                      <a16:colId xmlns:a16="http://schemas.microsoft.com/office/drawing/2014/main" val="839128524"/>
                    </a:ext>
                  </a:extLst>
                </a:gridCol>
                <a:gridCol w="1570616">
                  <a:extLst>
                    <a:ext uri="{9D8B030D-6E8A-4147-A177-3AD203B41FA5}">
                      <a16:colId xmlns:a16="http://schemas.microsoft.com/office/drawing/2014/main" val="174394685"/>
                    </a:ext>
                  </a:extLst>
                </a:gridCol>
                <a:gridCol w="1624405">
                  <a:extLst>
                    <a:ext uri="{9D8B030D-6E8A-4147-A177-3AD203B41FA5}">
                      <a16:colId xmlns:a16="http://schemas.microsoft.com/office/drawing/2014/main" val="3599707461"/>
                    </a:ext>
                  </a:extLst>
                </a:gridCol>
                <a:gridCol w="1232421">
                  <a:extLst>
                    <a:ext uri="{9D8B030D-6E8A-4147-A177-3AD203B41FA5}">
                      <a16:colId xmlns:a16="http://schemas.microsoft.com/office/drawing/2014/main" val="1372632399"/>
                    </a:ext>
                  </a:extLst>
                </a:gridCol>
              </a:tblGrid>
              <a:tr h="790884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Disbursement 1: 80% of base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</a:t>
                      </a:r>
                    </a:p>
                    <a:p>
                      <a:r>
                        <a:rPr lang="en-US" dirty="0"/>
                        <a:t>KP1-A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Accomplishment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Disbursement 2 at the end of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disbursed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103165"/>
                  </a:ext>
                </a:extLst>
              </a:tr>
              <a:tr h="5602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476,258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381,006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55% </a:t>
                      </a:r>
                    </a:p>
                    <a:p>
                      <a:pPr algn="r"/>
                      <a:r>
                        <a:rPr lang="en-US" dirty="0"/>
                        <a:t>(87% of target)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428,631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0169"/>
                  </a:ext>
                </a:extLst>
              </a:tr>
              <a:tr h="5602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514,818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411,854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65% </a:t>
                      </a:r>
                    </a:p>
                    <a:p>
                      <a:pPr algn="r"/>
                      <a:r>
                        <a:rPr lang="en-US" dirty="0"/>
                        <a:t>(97% of target)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102,963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514,817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97234"/>
                  </a:ext>
                </a:extLst>
              </a:tr>
              <a:tr h="5602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522,648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418,118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72% </a:t>
                      </a:r>
                    </a:p>
                    <a:p>
                      <a:pPr algn="r"/>
                      <a:r>
                        <a:rPr lang="en-US" dirty="0"/>
                        <a:t>(103% of target)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156,795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574,913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36004"/>
                  </a:ext>
                </a:extLst>
              </a:tr>
              <a:tr h="329535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1,513,724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1,210,979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307,383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1,518,361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2593830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274A5DA-AA81-0CDA-032B-1BF796AD10AD}"/>
              </a:ext>
            </a:extLst>
          </p:cNvPr>
          <p:cNvSpPr txBox="1"/>
          <p:nvPr/>
        </p:nvSpPr>
        <p:spPr>
          <a:xfrm>
            <a:off x="1839558" y="4146408"/>
            <a:ext cx="75518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KP-1a: Percentage of men who have sex with men reached with HIV prevention programs</a:t>
            </a:r>
          </a:p>
          <a:p>
            <a:r>
              <a:rPr lang="en-US" sz="1000" dirty="0"/>
              <a:t>When 81-90% of targets are achieved at the end of the year, the remaining 10% of base allocation is disbursed</a:t>
            </a:r>
          </a:p>
          <a:p>
            <a:r>
              <a:rPr lang="en-US" sz="1000" dirty="0"/>
              <a:t>When 91-100% of targets are achieved at the end of the year, the remaining 20% of base allocation is disbursed</a:t>
            </a:r>
          </a:p>
          <a:p>
            <a:r>
              <a:rPr lang="en-US" sz="1000" dirty="0"/>
              <a:t>When &gt;100% of the target is achieved: SR receives 10% of total </a:t>
            </a:r>
            <a:r>
              <a:rPr lang="en-US" sz="1000" dirty="0" err="1"/>
              <a:t>PfR</a:t>
            </a:r>
            <a:r>
              <a:rPr lang="en-US" sz="1000" dirty="0"/>
              <a:t> budget</a:t>
            </a:r>
          </a:p>
          <a:p>
            <a:r>
              <a:rPr lang="en-US" sz="1000" dirty="0"/>
              <a:t>If achievements are below 80% of target: catch-up, reinvestment plan, or return portion of funds</a:t>
            </a:r>
          </a:p>
        </p:txBody>
      </p:sp>
    </p:spTree>
    <p:extLst>
      <p:ext uri="{BB962C8B-B14F-4D97-AF65-F5344CB8AC3E}">
        <p14:creationId xmlns:p14="http://schemas.microsoft.com/office/powerpoint/2010/main" val="341914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5A5EA5A-F486-7263-4E56-4F16B78AB0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0436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A5EA5A-F486-7263-4E56-4F16B78AB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</a:t>
            </a:r>
            <a:r>
              <a:rPr lang="en-US" sz="4000" dirty="0"/>
              <a:t>r</a:t>
            </a:r>
            <a:r>
              <a:rPr lang="en" sz="4000" dirty="0"/>
              <a:t>eas of Concern</a:t>
            </a:r>
            <a:endParaRPr sz="4000"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28650" y="120690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 indent="-406400">
              <a:buSzPts val="2800"/>
              <a:buChar char="➢"/>
            </a:pPr>
            <a:r>
              <a:rPr lang="en-US" sz="2800" b="1" dirty="0"/>
              <a:t>Timing/frequency </a:t>
            </a:r>
            <a:r>
              <a:rPr lang="en-US" sz="2800" dirty="0"/>
              <a:t>of disbursing funds from PR to SR</a:t>
            </a:r>
          </a:p>
          <a:p>
            <a:pPr lvl="0" indent="-406400">
              <a:buSzPts val="2800"/>
              <a:buChar char="➢"/>
            </a:pPr>
            <a:r>
              <a:rPr lang="en-US" sz="2800" dirty="0"/>
              <a:t>Financial </a:t>
            </a:r>
            <a:r>
              <a:rPr lang="en-US" sz="2800" b="1" dirty="0"/>
              <a:t>reporting requirements </a:t>
            </a:r>
            <a:r>
              <a:rPr lang="en-US" sz="2800" dirty="0"/>
              <a:t>of CSOs to MoH and GF</a:t>
            </a:r>
          </a:p>
          <a:p>
            <a:pPr indent="-406400">
              <a:buSzPts val="2800"/>
              <a:buFont typeface="Arial"/>
              <a:buChar char="➢"/>
            </a:pPr>
            <a:r>
              <a:rPr lang="en-US" sz="2800" dirty="0"/>
              <a:t>Ability of CSOs to </a:t>
            </a:r>
            <a:r>
              <a:rPr lang="en-US" sz="2800" b="1" dirty="0"/>
              <a:t>scale up</a:t>
            </a:r>
            <a:r>
              <a:rPr lang="en-US" sz="2800" dirty="0"/>
              <a:t> and </a:t>
            </a:r>
            <a:r>
              <a:rPr lang="en-US" sz="2800" b="1" dirty="0"/>
              <a:t>innovate</a:t>
            </a:r>
            <a:r>
              <a:rPr lang="en-US" sz="2800" dirty="0"/>
              <a:t> to reach targets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 sz="2800" b="1" dirty="0"/>
              <a:t>Verifying</a:t>
            </a:r>
            <a:r>
              <a:rPr lang="en-US" sz="2800" dirty="0"/>
              <a:t> </a:t>
            </a:r>
            <a:r>
              <a:rPr lang="en-US" sz="2800" b="1" dirty="0"/>
              <a:t>accomplishments</a:t>
            </a:r>
            <a:r>
              <a:rPr lang="en-US" sz="2800" dirty="0"/>
              <a:t> of CSOs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endParaRPr lang="en-US" sz="28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endParaRPr lang="en-US" sz="28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endParaRPr lang="en-US" sz="28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6986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EEBE277-49EA-9B93-A936-DFF75C99B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4958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3" imgH="233" progId="TCLayout.ActiveDocument.1">
                  <p:embed/>
                </p:oleObj>
              </mc:Choice>
              <mc:Fallback>
                <p:oleObj name="think-cell Slide" r:id="rId3" imgW="233" imgH="2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F7B9463-6DA9-1C3B-576A-DE3546C8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F2BA8-2160-3B9D-A600-1F516A0E1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0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439E64A-057A-A752-D9E0-5FC4337872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5448117"/>
              </p:ext>
            </p:extLst>
          </p:nvPr>
        </p:nvGraphicFramePr>
        <p:xfrm>
          <a:off x="1144192" y="119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9E64A-057A-A752-D9E0-5FC4337872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192" y="119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B5DE8A-94B6-8122-2309-0DE8EBCC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sz="3200" dirty="0"/>
              <a:t>Pharos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526B-81C5-4E0D-3898-A044D2E2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F390-C593-4B22-8A73-7EBE23838EA6}" type="slidenum">
              <a:rPr lang="en-US" smtClean="0"/>
              <a:t>3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CDFFB5B-3749-1F44-C118-069D4972CD39}"/>
              </a:ext>
            </a:extLst>
          </p:cNvPr>
          <p:cNvSpPr txBox="1">
            <a:spLocks/>
          </p:cNvSpPr>
          <p:nvPr/>
        </p:nvSpPr>
        <p:spPr>
          <a:xfrm>
            <a:off x="829376" y="2270660"/>
            <a:ext cx="2175511" cy="35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/>
              <a:t>Robert Hecht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91A096E-84BD-9487-E153-ADFA5A165B5C}"/>
              </a:ext>
            </a:extLst>
          </p:cNvPr>
          <p:cNvSpPr txBox="1">
            <a:spLocks/>
          </p:cNvSpPr>
          <p:nvPr/>
        </p:nvSpPr>
        <p:spPr>
          <a:xfrm>
            <a:off x="3494544" y="2249707"/>
            <a:ext cx="2175511" cy="35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/>
              <a:t>Joan </a:t>
            </a:r>
            <a:r>
              <a:rPr lang="en-US" sz="1900" dirty="0" err="1"/>
              <a:t>Tallada</a:t>
            </a:r>
            <a:r>
              <a:rPr lang="en-US" sz="1900" dirty="0"/>
              <a:t> 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3627128-38A2-4945-C640-67D289C29EEA}"/>
              </a:ext>
            </a:extLst>
          </p:cNvPr>
          <p:cNvSpPr txBox="1">
            <a:spLocks/>
          </p:cNvSpPr>
          <p:nvPr/>
        </p:nvSpPr>
        <p:spPr>
          <a:xfrm>
            <a:off x="6159712" y="2270660"/>
            <a:ext cx="2175511" cy="33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 err="1"/>
              <a:t>Munkhjargal</a:t>
            </a:r>
            <a:r>
              <a:rPr lang="en-US" sz="1900" dirty="0"/>
              <a:t> </a:t>
            </a:r>
            <a:r>
              <a:rPr lang="en-US" sz="1900" dirty="0" err="1"/>
              <a:t>Ayurzana</a:t>
            </a:r>
            <a:r>
              <a:rPr lang="en-US" sz="1900" dirty="0"/>
              <a:t>  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D8B5442-1938-7E07-E9AB-DFFFC1AAD233}"/>
              </a:ext>
            </a:extLst>
          </p:cNvPr>
          <p:cNvSpPr txBox="1">
            <a:spLocks/>
          </p:cNvSpPr>
          <p:nvPr/>
        </p:nvSpPr>
        <p:spPr>
          <a:xfrm>
            <a:off x="2048145" y="4140927"/>
            <a:ext cx="2523855" cy="35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/>
              <a:t>Jeremy </a:t>
            </a:r>
            <a:r>
              <a:rPr lang="en-US" sz="1900" dirty="0" err="1"/>
              <a:t>Otridge</a:t>
            </a:r>
            <a:r>
              <a:rPr lang="en-US" sz="1900" dirty="0"/>
              <a:t> 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F46A00A-BC3B-9E36-E0C7-1C6DA58B8050}"/>
              </a:ext>
            </a:extLst>
          </p:cNvPr>
          <p:cNvSpPr txBox="1">
            <a:spLocks/>
          </p:cNvSpPr>
          <p:nvPr/>
        </p:nvSpPr>
        <p:spPr>
          <a:xfrm>
            <a:off x="5352094" y="4140927"/>
            <a:ext cx="2523855" cy="35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/>
              <a:t>Maria Santos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6585CFC-8C3B-901E-CC1A-EBE9527667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44" r="20184"/>
          <a:stretch/>
        </p:blipFill>
        <p:spPr>
          <a:xfrm>
            <a:off x="1392030" y="1262629"/>
            <a:ext cx="1050202" cy="10134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7D1A8EA-746E-ECE5-7FA1-123F4ED61C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11" r="19558"/>
          <a:stretch/>
        </p:blipFill>
        <p:spPr>
          <a:xfrm>
            <a:off x="5549775" y="3038976"/>
            <a:ext cx="1050108" cy="11407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115B7-014A-9E08-5723-761407ECB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960" r="31319" b="17051"/>
          <a:stretch/>
        </p:blipFill>
        <p:spPr>
          <a:xfrm>
            <a:off x="2353995" y="3000129"/>
            <a:ext cx="1050108" cy="11407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B03C033-DFBC-11DC-2067-183BC46D6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6899" y="1247565"/>
            <a:ext cx="1050202" cy="10502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48036A5-D699-CB81-4CD4-C0351A2340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996" y="1184889"/>
            <a:ext cx="1050202" cy="10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439E64A-057A-A752-D9E0-5FC4337872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2" y="119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9E64A-057A-A752-D9E0-5FC4337872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192" y="119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B5DE8A-94B6-8122-2309-0DE8EBCC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sz="3200" dirty="0"/>
              <a:t>Project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526B-81C5-4E0D-3898-A044D2E2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F390-C593-4B22-8A73-7EBE23838EA6}" type="slidenum">
              <a:rPr lang="en-US" smtClean="0"/>
              <a:t>4</a:t>
            </a:fld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9DAE3C-3575-3E84-EFAF-C044F9CA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19" y="13525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242F5A-0D53-9A1D-AF63-B7F6412F11C9}"/>
              </a:ext>
            </a:extLst>
          </p:cNvPr>
          <p:cNvSpPr txBox="1"/>
          <p:nvPr/>
        </p:nvSpPr>
        <p:spPr>
          <a:xfrm>
            <a:off x="564792" y="2954396"/>
            <a:ext cx="2225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HIV CSOs have </a:t>
            </a:r>
            <a:r>
              <a:rPr lang="en-US" sz="1600" b="1" dirty="0"/>
              <a:t>performed well </a:t>
            </a:r>
            <a:r>
              <a:rPr lang="en-US" sz="1600" dirty="0"/>
              <a:t>under Global Fund’s </a:t>
            </a:r>
            <a:r>
              <a:rPr lang="en-US" sz="1600" b="1" dirty="0"/>
              <a:t>line-item</a:t>
            </a:r>
            <a:r>
              <a:rPr lang="en-US" sz="1600" dirty="0"/>
              <a:t> grant payment modality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93D4F4F-DF25-9F16-C22E-5198162C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26" y="13525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58BBE8-18A6-D6EB-B7B5-1762226C1258}"/>
              </a:ext>
            </a:extLst>
          </p:cNvPr>
          <p:cNvSpPr txBox="1"/>
          <p:nvPr/>
        </p:nvSpPr>
        <p:spPr>
          <a:xfrm>
            <a:off x="2929630" y="2954396"/>
            <a:ext cx="35283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 </a:t>
            </a:r>
            <a:r>
              <a:rPr lang="en-US" sz="1600" dirty="0" err="1"/>
              <a:t>PfR</a:t>
            </a:r>
            <a:r>
              <a:rPr lang="en-US" sz="1600" dirty="0"/>
              <a:t> modality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Reduce </a:t>
            </a:r>
            <a:r>
              <a:rPr lang="en-US" sz="1600" b="1" dirty="0"/>
              <a:t>administrative</a:t>
            </a:r>
            <a:r>
              <a:rPr lang="en-US" sz="1600" dirty="0"/>
              <a:t>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</a:t>
            </a:r>
            <a:r>
              <a:rPr lang="en-US" sz="1600" b="1" dirty="0"/>
              <a:t>autonomy</a:t>
            </a:r>
            <a:r>
              <a:rPr lang="en-US" sz="1600" dirty="0"/>
              <a:t> of CSOs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Enhance </a:t>
            </a:r>
            <a:r>
              <a:rPr lang="en-US" sz="1600" b="1" dirty="0"/>
              <a:t>efficiency</a:t>
            </a:r>
            <a:r>
              <a:rPr lang="en-US" sz="1600" dirty="0"/>
              <a:t> and </a:t>
            </a:r>
            <a:r>
              <a:rPr lang="en-US" sz="1600" b="1" dirty="0"/>
              <a:t>accountability</a:t>
            </a:r>
            <a:r>
              <a:rPr lang="en-US" sz="1600" dirty="0"/>
              <a:t> of CSOs and MoH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Strengthen</a:t>
            </a:r>
            <a:r>
              <a:rPr lang="en-US" sz="1600" b="1" dirty="0"/>
              <a:t> national systems </a:t>
            </a:r>
          </a:p>
        </p:txBody>
      </p:sp>
      <p:pic>
        <p:nvPicPr>
          <p:cNvPr id="1034" name="Picture 10" descr="The Global Fund to Fight AIDS, Tuberculosis and Malaria - Wikipedia">
            <a:extLst>
              <a:ext uri="{FF2B5EF4-FFF2-40B4-BE49-F238E27FC236}">
                <a16:creationId xmlns:a16="http://schemas.microsoft.com/office/drawing/2014/main" id="{92855248-D831-BF82-F5BC-2303C72F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43" y="1469241"/>
            <a:ext cx="2436468" cy="10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192D2D-A636-01EA-3FEB-BC6B1B87BE8D}"/>
              </a:ext>
            </a:extLst>
          </p:cNvPr>
          <p:cNvSpPr txBox="1"/>
          <p:nvPr/>
        </p:nvSpPr>
        <p:spPr>
          <a:xfrm>
            <a:off x="6276513" y="2960113"/>
            <a:ext cx="25885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For </a:t>
            </a:r>
            <a:r>
              <a:rPr lang="en-US" sz="1600" b="1" dirty="0"/>
              <a:t>2024-2026</a:t>
            </a:r>
            <a:r>
              <a:rPr lang="en-US" sz="1600" dirty="0"/>
              <a:t>, the grant for HIV CSOs will be disbursed through a </a:t>
            </a:r>
            <a:r>
              <a:rPr lang="en-US" sz="1600" dirty="0" err="1"/>
              <a:t>PfR</a:t>
            </a:r>
            <a:r>
              <a:rPr lang="en-US" sz="1600" dirty="0"/>
              <a:t> modality</a:t>
            </a:r>
          </a:p>
        </p:txBody>
      </p:sp>
    </p:spTree>
    <p:extLst>
      <p:ext uri="{BB962C8B-B14F-4D97-AF65-F5344CB8AC3E}">
        <p14:creationId xmlns:p14="http://schemas.microsoft.com/office/powerpoint/2010/main" val="390834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439E64A-057A-A752-D9E0-5FC4337872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2" y="119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9E64A-057A-A752-D9E0-5FC4337872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192" y="119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B5DE8A-94B6-8122-2309-0DE8EBCC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94" y="-60756"/>
            <a:ext cx="8245006" cy="994200"/>
          </a:xfrm>
        </p:spPr>
        <p:txBody>
          <a:bodyPr vert="horz">
            <a:noAutofit/>
          </a:bodyPr>
          <a:lstStyle/>
          <a:p>
            <a:r>
              <a:rPr lang="en-US" sz="3200" dirty="0"/>
              <a:t>Project Objectives</a:t>
            </a:r>
            <a:r>
              <a:rPr lang="mn-MN" sz="3200" dirty="0"/>
              <a:t> – Төслийн зорилтууд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80B8-2483-6391-280D-2B455C1A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14" y="750752"/>
            <a:ext cx="5431646" cy="38669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Define a complete solution for a </a:t>
            </a:r>
            <a:r>
              <a:rPr lang="en-US" sz="1600" b="1" dirty="0" err="1"/>
              <a:t>PfR</a:t>
            </a:r>
            <a:r>
              <a:rPr lang="en-US" sz="1600" b="1" dirty="0"/>
              <a:t> funding modality </a:t>
            </a:r>
            <a:r>
              <a:rPr lang="en-US" sz="1600" dirty="0"/>
              <a:t>to finance </a:t>
            </a:r>
            <a:r>
              <a:rPr lang="en-US" sz="1600" b="1" dirty="0"/>
              <a:t>CSO-implemented</a:t>
            </a:r>
            <a:r>
              <a:rPr lang="en-US" sz="1600" dirty="0"/>
              <a:t> KP interventions under the 2024-2026 HIV Global Fund Grant</a:t>
            </a:r>
            <a:r>
              <a:rPr lang="mn-MN" sz="1600" dirty="0"/>
              <a:t> – </a:t>
            </a:r>
            <a:r>
              <a:rPr lang="mn-MN" sz="1400" dirty="0"/>
              <a:t>2024-2026 онд ГС-ийн ХДХВ санхүүжилтын грантаар ИНБ-уудын хэрэгжүүлж буй үйл ажиллагааг санхүүжүүлэх </a:t>
            </a:r>
            <a:r>
              <a:rPr lang="en-US" sz="1400" dirty="0" err="1"/>
              <a:t>PfR</a:t>
            </a:r>
            <a:r>
              <a:rPr lang="en-US" sz="1400" dirty="0"/>
              <a:t> </a:t>
            </a:r>
            <a:r>
              <a:rPr lang="mn-MN" sz="1400" dirty="0"/>
              <a:t>санхүүжилтын загварыг тодорхойлох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mn-MN" sz="1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Define </a:t>
            </a:r>
            <a:r>
              <a:rPr lang="en-US" sz="1600" b="1" dirty="0"/>
              <a:t>CSO objectives </a:t>
            </a:r>
            <a:r>
              <a:rPr lang="en-US" sz="1600" dirty="0"/>
              <a:t>and criteria for success</a:t>
            </a:r>
            <a:r>
              <a:rPr lang="mn-MN" sz="1600" dirty="0"/>
              <a:t> </a:t>
            </a:r>
            <a:r>
              <a:rPr lang="mn-MN" sz="2000" dirty="0"/>
              <a:t>– </a:t>
            </a:r>
            <a:r>
              <a:rPr lang="mn-MN" sz="1400" dirty="0"/>
              <a:t>ИНБ-уудын зорилтууд, шалгуурыг тодорхойлох </a:t>
            </a:r>
            <a:endParaRPr lang="en-US" sz="2000" dirty="0"/>
          </a:p>
          <a:p>
            <a:pPr marL="285750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Review </a:t>
            </a:r>
            <a:r>
              <a:rPr lang="en-US" sz="1400" b="1" dirty="0"/>
              <a:t>results chain</a:t>
            </a:r>
            <a:r>
              <a:rPr lang="mn-MN" sz="1400" b="1" dirty="0"/>
              <a:t>- </a:t>
            </a:r>
            <a:r>
              <a:rPr lang="mn-MN" sz="1400" dirty="0"/>
              <a:t>Үр дүнгийн уялдааг нягтлах</a:t>
            </a:r>
            <a:endParaRPr lang="en-US" sz="1400" dirty="0"/>
          </a:p>
          <a:p>
            <a:pPr marL="285750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Establish </a:t>
            </a:r>
            <a:r>
              <a:rPr lang="en-US" sz="1400" b="1" dirty="0"/>
              <a:t>verification and disbursement </a:t>
            </a:r>
            <a:r>
              <a:rPr lang="en-US" sz="1400" dirty="0"/>
              <a:t>protocol</a:t>
            </a:r>
            <a:r>
              <a:rPr lang="mn-MN" sz="1400" dirty="0"/>
              <a:t> – баталгаажуулах ба санхүүжүүлэх протоколыг боловсруулах</a:t>
            </a:r>
            <a:endParaRPr lang="en-US" sz="1400" dirty="0"/>
          </a:p>
          <a:p>
            <a:pPr marL="285750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Define </a:t>
            </a:r>
            <a:r>
              <a:rPr lang="en-US" sz="1400" b="1" dirty="0"/>
              <a:t>pricing and payment </a:t>
            </a:r>
            <a:r>
              <a:rPr lang="en-US" sz="1400" dirty="0"/>
              <a:t>structure</a:t>
            </a:r>
            <a:r>
              <a:rPr lang="mn-MN" sz="1400" dirty="0"/>
              <a:t> – Үнэлгээ, төлбөрийн бүрэлдэхүүнийг тодорхойлох </a:t>
            </a:r>
            <a:endParaRPr lang="en-US" sz="1400" dirty="0"/>
          </a:p>
          <a:p>
            <a:pPr marL="285750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/>
              <a:t>Risk</a:t>
            </a:r>
            <a:r>
              <a:rPr lang="en-US" sz="1400" dirty="0"/>
              <a:t> analysis</a:t>
            </a:r>
            <a:r>
              <a:rPr lang="mn-MN" sz="1400" dirty="0"/>
              <a:t>- эрсдэлийн дүн шинжилгээ</a:t>
            </a:r>
            <a:endParaRPr lang="en-US" sz="1400" dirty="0"/>
          </a:p>
          <a:p>
            <a:pPr marL="285750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Finalize </a:t>
            </a:r>
            <a:r>
              <a:rPr lang="en-US" sz="1400" b="1" dirty="0"/>
              <a:t>contractual agreement </a:t>
            </a:r>
            <a:r>
              <a:rPr lang="en-US" sz="1400" dirty="0"/>
              <a:t>between MoH and CSOs</a:t>
            </a:r>
            <a:r>
              <a:rPr lang="mn-MN" sz="1400" dirty="0"/>
              <a:t> – ЭМЯ- ИНБ-уудын гэрээ хэлэлцээрийг боловсруулж эцэслэх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526B-81C5-4E0D-3898-A044D2E2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F390-C593-4B22-8A73-7EBE23838EA6}" type="slidenum">
              <a:rPr lang="en-US" smtClean="0"/>
              <a:t>5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C01FB0C-C1CA-DF4E-C0C0-135E9273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76" y="1773879"/>
            <a:ext cx="328076" cy="3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1A83C0-A68B-0164-2A51-4CBC60E5B94F}"/>
              </a:ext>
            </a:extLst>
          </p:cNvPr>
          <p:cNvSpPr txBox="1"/>
          <p:nvPr/>
        </p:nvSpPr>
        <p:spPr>
          <a:xfrm>
            <a:off x="5606860" y="933444"/>
            <a:ext cx="319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Deliverables</a:t>
            </a:r>
            <a:r>
              <a:rPr lang="mn-MN" sz="18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- Хүрэх үр дүн</a:t>
            </a:r>
            <a:endParaRPr lang="en-US" sz="18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86DEC-D26D-8748-A656-A9DFD68C688D}"/>
              </a:ext>
            </a:extLst>
          </p:cNvPr>
          <p:cNvSpPr txBox="1"/>
          <p:nvPr/>
        </p:nvSpPr>
        <p:spPr>
          <a:xfrm>
            <a:off x="6165652" y="1461028"/>
            <a:ext cx="2416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Project work plan</a:t>
            </a:r>
            <a:endParaRPr lang="mn-MN" sz="1800" dirty="0">
              <a:solidFill>
                <a:schemeClr val="tx1"/>
              </a:solidFill>
            </a:endParaRPr>
          </a:p>
          <a:p>
            <a:pPr algn="ctr"/>
            <a:r>
              <a:rPr lang="mn-MN" sz="1800" dirty="0">
                <a:solidFill>
                  <a:schemeClr val="tx1"/>
                </a:solidFill>
              </a:rPr>
              <a:t>Төслийн үйл ажиллагааны төлөвлөгөө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2883995-B2ED-7120-8EEF-78213D52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17" y="2929575"/>
            <a:ext cx="328076" cy="3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17910E-F89B-524F-98D9-49484F7AE583}"/>
              </a:ext>
            </a:extLst>
          </p:cNvPr>
          <p:cNvSpPr txBox="1"/>
          <p:nvPr/>
        </p:nvSpPr>
        <p:spPr>
          <a:xfrm>
            <a:off x="6253381" y="2788625"/>
            <a:ext cx="2830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Programmatic analysis of </a:t>
            </a:r>
            <a:r>
              <a:rPr lang="en-US" sz="1800" dirty="0" err="1">
                <a:solidFill>
                  <a:schemeClr val="tx1"/>
                </a:solidFill>
              </a:rPr>
              <a:t>PfR</a:t>
            </a:r>
            <a:r>
              <a:rPr lang="en-US" sz="1800" dirty="0">
                <a:solidFill>
                  <a:schemeClr val="tx1"/>
                </a:solidFill>
              </a:rPr>
              <a:t> solution</a:t>
            </a:r>
            <a:r>
              <a:rPr lang="mn-MN" sz="1800" dirty="0">
                <a:solidFill>
                  <a:schemeClr val="tx1"/>
                </a:solidFill>
              </a:rPr>
              <a:t> - </a:t>
            </a:r>
            <a:r>
              <a:rPr lang="en-US" sz="1800" dirty="0" err="1">
                <a:solidFill>
                  <a:schemeClr val="tx1"/>
                </a:solidFill>
              </a:rPr>
              <a:t>PfR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mn-MN" sz="1800" dirty="0">
                <a:solidFill>
                  <a:schemeClr val="tx1"/>
                </a:solidFill>
              </a:rPr>
              <a:t>шийдлийн Хөтөлбөрийн дүн шинжилгээ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AF811085-675B-35F6-419F-9A55BDF3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17" y="3997232"/>
            <a:ext cx="328076" cy="3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5C45D5-012D-7B28-76AA-2A9CB6606026}"/>
              </a:ext>
            </a:extLst>
          </p:cNvPr>
          <p:cNvSpPr txBox="1"/>
          <p:nvPr/>
        </p:nvSpPr>
        <p:spPr>
          <a:xfrm>
            <a:off x="6253381" y="3971391"/>
            <a:ext cx="2620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Contractual agreement</a:t>
            </a:r>
            <a:endParaRPr lang="mn-MN" sz="1800" dirty="0">
              <a:solidFill>
                <a:schemeClr val="tx1"/>
              </a:solidFill>
            </a:endParaRPr>
          </a:p>
          <a:p>
            <a:r>
              <a:rPr lang="mn-MN" sz="1800" dirty="0">
                <a:solidFill>
                  <a:schemeClr val="tx1"/>
                </a:solidFill>
              </a:rPr>
              <a:t>Гэрээ хэлэлцээр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3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72CADDB-76A8-F843-F713-757D3388E8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7947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4" imgW="233" imgH="233" progId="TCLayout.ActiveDocument.1">
                  <p:embed/>
                </p:oleObj>
              </mc:Choice>
              <mc:Fallback>
                <p:oleObj name="think-cell Slide" r:id="rId64" imgW="233" imgH="2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C993FA-85E7-41F6-FCA6-E7C54669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74425"/>
            <a:ext cx="7886700" cy="451062"/>
          </a:xfrm>
        </p:spPr>
        <p:txBody>
          <a:bodyPr vert="horz">
            <a:normAutofit fontScale="90000"/>
          </a:bodyPr>
          <a:lstStyle/>
          <a:p>
            <a:r>
              <a:rPr lang="en-US" sz="2800" dirty="0"/>
              <a:t>Project Status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B122FF5-D85D-E3D9-B043-1C676460E2BC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382964" y="601663"/>
            <a:ext cx="233363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7FA93A26-EA3B-08C8-8497-84398C62CF26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616325" y="601663"/>
            <a:ext cx="174783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35FB37-ADF5-43C7-93EE-64911C924CBC}" type="datetime'''''''''''''''''''''''''''''''''''S''''''''e''''''p'''''''''''">
              <a:rPr lang="en-US" altLang="en-US" sz="1200" b="1" smtClean="0"/>
              <a:pPr/>
              <a:t>Sep</a:t>
            </a:fld>
            <a:endParaRPr lang="en-US" sz="1200" b="1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948BD0C-7316-6C39-6D32-2BAB0D78828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364163" y="601663"/>
            <a:ext cx="1804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C9EB06-F883-4276-A0B8-F0D6F4D2E18E}" type="datetime'''''''''''''''''''Oc''''''''''''''''''''''''''''''''t'''''''">
              <a:rPr lang="en-US" altLang="en-US" sz="1200" b="1" smtClean="0"/>
              <a:pPr/>
              <a:t>Oct</a:t>
            </a:fld>
            <a:endParaRPr lang="en-US" sz="1200" b="1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BC4C1A61-9C36-5001-9875-CDF7E83DCAA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169150" y="601663"/>
            <a:ext cx="174783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8F623D-E3AA-45D1-A181-EF44508E7C22}" type="datetime'N''''''''''''''''''''''ov'''''''''''''''''''">
              <a:rPr lang="en-US" altLang="en-US" sz="1200" b="1" smtClean="0"/>
              <a:pPr/>
              <a:t>Nov</a:t>
            </a:fld>
            <a:endParaRPr lang="en-US" sz="1200" b="1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55B0E02-370F-12ED-2142-43E2D3AD651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382963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FF2961-4126-4DE9-9EB4-46B03DD60EAD}" type="datetime'''''''''''''2''''8''''''''''''''''.'''''''''''''''''''''">
              <a:rPr lang="en-US" altLang="en-US" sz="1200" b="1" smtClean="0"/>
              <a:pPr/>
              <a:t>28.</a:t>
            </a:fld>
            <a:endParaRPr lang="en-US" sz="1200" b="1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F9CB77B-AD5C-FA1C-63CE-674FBD10382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790950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A13E95-0744-4791-B1BD-F7BA180A813B}" type="datetime'''''''''''0''''''''''''''4''''''''''''''''''''''''''''''''.'''">
              <a:rPr lang="en-US" altLang="en-US" sz="1200" b="1" smtClean="0"/>
              <a:pPr/>
              <a:t>04.</a:t>
            </a:fld>
            <a:endParaRPr lang="en-US" sz="1200" b="1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4FF4AEC8-815C-4399-60F6-F08EAFBC84E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198938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81530C-7C60-4ADE-B415-5B4A67DB367B}" type="datetime'1''''''''''''''''''''''''''''''1''''''''''''''''''''''''.'''''">
              <a:rPr lang="en-US" altLang="en-US" sz="1200" b="1" smtClean="0"/>
              <a:pPr/>
              <a:t>11.</a:t>
            </a:fld>
            <a:endParaRPr lang="en-US" sz="1200" b="1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AE798D1-C5DE-5F5C-6BB1-458E9A89476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606925" y="808038"/>
            <a:ext cx="406400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12FB0E-DF8C-4CEA-BEB2-171828613603}" type="datetime'''''1''8''''''''''''''''''''''''''''''''.'''''''''''''">
              <a:rPr lang="en-US" altLang="en-US" sz="1200" b="1" smtClean="0"/>
              <a:pPr/>
              <a:t>18.</a:t>
            </a:fld>
            <a:endParaRPr lang="en-US" sz="1200" b="1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7E18027-1196-53CA-8921-C107BFBD502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013325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C1384D-23F1-4133-972C-432CFD1F72C8}" type="datetime'''''''''''''''''''''''''''''''''''''2''''5''''''''''''''.'''">
              <a:rPr lang="en-US" altLang="en-US" sz="1200" b="1" smtClean="0"/>
              <a:pPr/>
              <a:t>25.</a:t>
            </a:fld>
            <a:endParaRPr lang="en-US" sz="1200" b="1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3907DAB-6FA7-153B-53C2-64E189F72D5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421313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B786FB-27CD-4B79-BC50-7A0BBD1BBA7C}" type="datetime'''''''''''''''''''''''''''''''''''0''''''''''2''.'">
              <a:rPr lang="en-US" altLang="en-US" sz="1200" b="1" smtClean="0"/>
              <a:pPr/>
              <a:t>02.</a:t>
            </a:fld>
            <a:endParaRPr lang="en-US" sz="1200" b="1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DDC8FE5C-9802-A498-45C8-C5350A3EE05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829300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83AE70-027A-4D2E-918B-16A8E6956FD8}" type="datetime'''''''''''''''''''''''''09''''''''''''''.'''">
              <a:rPr lang="en-US" altLang="en-US" sz="1200" b="1" smtClean="0"/>
              <a:pPr/>
              <a:t>09.</a:t>
            </a:fld>
            <a:endParaRPr lang="en-US" sz="1200" b="1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79C0AB6B-A33D-040D-7D33-83F8B256DCF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237288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EF919D-D784-4671-A513-A14F123B4249}" type="datetime'''''''''1''''''''''''''6.'''''''''''''''''''''''''''''''''''">
              <a:rPr lang="en-US" altLang="en-US" sz="1200" b="1" smtClean="0"/>
              <a:pPr/>
              <a:t>16.</a:t>
            </a:fld>
            <a:endParaRPr lang="en-US" sz="1200" b="1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FDB0A415-1F56-F426-B708-5C5E52CED69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645275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66E17-ABF2-49AC-9E9B-737FDAD376DE}" type="datetime'''''2''''''''''3''.'''''''''''''''''">
              <a:rPr lang="en-US" altLang="en-US" sz="1200" b="1" smtClean="0"/>
              <a:pPr/>
              <a:t>23.</a:t>
            </a:fld>
            <a:endParaRPr lang="en-US" sz="1200" b="1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5447B4E8-EEEF-2FBC-54CA-56F534EE351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053263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B6D659-EFEE-4B52-BEE0-31CD3F289019}" type="datetime'''''''''''''''''''3''''''0''''''''''''''''''''''''''''.'''">
              <a:rPr lang="en-US" altLang="en-US" sz="1200" b="1" smtClean="0"/>
              <a:pPr/>
              <a:t>30.</a:t>
            </a:fld>
            <a:endParaRPr 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196E9A4-9FED-A25C-8919-CD869CCB9BE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461250" y="808038"/>
            <a:ext cx="406400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9F8396-BEE0-4DB4-B7EF-EDF5FEBCA92B}" type="datetime'''''''''''''''''''''0''''''6''''''''''.'''''''''''''''">
              <a:rPr lang="en-US" altLang="en-US" sz="1200" b="1" smtClean="0"/>
              <a:pPr/>
              <a:t>06.</a:t>
            </a:fld>
            <a:endParaRPr lang="en-US" sz="1200" b="1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8E78645C-3887-EF9A-7AC6-9F4C367EDCD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867650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4E8C40-C7D2-45D0-BC01-D716878E4841}" type="datetime'''''''''13''''''''''''.'''''''''''''''">
              <a:rPr lang="en-US" altLang="en-US" sz="1200" b="1" smtClean="0"/>
              <a:pPr/>
              <a:t>13.</a:t>
            </a:fld>
            <a:endParaRPr lang="en-US" sz="1200" b="1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9FDF85D4-601B-77E1-E6F2-07ACE6F119A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275638" y="808038"/>
            <a:ext cx="407988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FC6317-45AA-4553-B828-7CC633B6BBAC}" type="datetime'2''''''''''''0''''''''''''''''''''.'''''''">
              <a:rPr lang="en-US" altLang="en-US" sz="1200" b="1" smtClean="0"/>
              <a:pPr/>
              <a:t>20.</a:t>
            </a:fld>
            <a:endParaRPr lang="en-US" sz="1200" b="1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66699986-33DF-D7E1-DE79-6F8CCEA3869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683626" y="808038"/>
            <a:ext cx="233363" cy="20637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152EE6-1BF0-45D1-AC6A-A44D0EDE04F0}" type="datetime'''''2''''''''''''''''''''7''''''''''''''''''.'''">
              <a:rPr lang="en-US" altLang="en-US" sz="1200" b="1" smtClean="0"/>
              <a:pPr/>
              <a:t>27.</a:t>
            </a:fld>
            <a:endParaRPr lang="en-US" sz="1200" b="1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DB55E71-8080-7BB8-41DE-DD58FDA4AE15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4606925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86843E6-00C1-9F86-844E-BFB5EA144B51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5013325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ADA4D47-D6D4-6B24-5095-7EBC7877A49D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5421313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62D3CA-4A07-EA5A-CB4D-577FAFA9BC25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6645275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BDD54BD-5AA3-EFB6-B541-62E7BE2CFBA2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7053263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2B4F1C3-F395-A835-C18E-5766430A87FC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7461250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3E2F37F-707F-0D67-7087-CAF1BC368D9C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7867650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752DA4E-3675-DEED-4A83-CCE095228F1F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8275638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C2D1AD9-2662-3B8F-E0F7-B793E8BCB226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8683625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BE1A29B-3503-6462-A47C-4025C1EF06C4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3382963" y="1014414"/>
            <a:ext cx="0" cy="37560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6B2CA0-90EB-9DE8-9150-2C2581D00851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8916988" y="1014414"/>
            <a:ext cx="0" cy="37560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E91894E-D375-26AA-2F1A-CEDFDEF846B2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771525" y="1014414"/>
            <a:ext cx="0" cy="37560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E82FFA2-5F4F-C07A-2185-C021A33FFC64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5829300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4803EF2-651A-B9C2-B525-777D88FBFE00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6237288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FD11B1F-CEFD-2A29-9EA0-E150EE16FD2D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3790950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A36F765-DE16-80F5-EDCA-0B6E0DA9EE25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4198938" y="1014414"/>
            <a:ext cx="0" cy="3756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2CE3AF5-76D0-46CB-7178-D60AE0C3D5B2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771525" y="1730375"/>
            <a:ext cx="81454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7E966B-E15D-283E-7D02-EAA51B8698D1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771525" y="3570288"/>
            <a:ext cx="81454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3D7C818-82F1-02E4-6E47-21FEA9A26E60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6003925" y="1014414"/>
            <a:ext cx="0" cy="37560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DB5363F-BABA-B6AF-8653-EAC21819D18B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771525" y="4770438"/>
            <a:ext cx="81454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7C72CB0-D9C1-8447-3E63-60BA36EE9EE8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771525" y="1014413"/>
            <a:ext cx="81454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6A223D-8FC5-9D8B-09FB-B76A6CB29DB1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3382964" y="1152525"/>
            <a:ext cx="815975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BC4A97B-9178-C17C-31F8-0BFBA225F0E5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3790951" y="1471613"/>
            <a:ext cx="1222375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7FF4530-A60A-2A4E-7179-66EAEC8F6D06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3790951" y="1868488"/>
            <a:ext cx="1222375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B83D6A0-504B-DF90-99C8-35C17E80116D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4606926" y="2187575"/>
            <a:ext cx="1222375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60733BD-F4F7-CB7F-1974-FAAC3EDA94B7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5829300" y="2671763"/>
            <a:ext cx="407988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CEA04BA-F9F0-1DB8-F4C1-0E2B8BCE9451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6645276" y="4027488"/>
            <a:ext cx="1222375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84504F1-0117-3D40-2F79-CE2C2EA6D0EF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7461250" y="4511675"/>
            <a:ext cx="814388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B8F404C-1B37-35BD-89D2-DC41CCB2F109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5421314" y="2992438"/>
            <a:ext cx="1223963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3A27577-5615-842B-EFDE-FA8680477F88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6645275" y="3311525"/>
            <a:ext cx="407988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3C52120-666C-2A52-E308-83D22F7BCFEC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6645275" y="3708400"/>
            <a:ext cx="815975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7EDD2E2F-2E9B-0CD9-C75B-1432FEB2877C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5946775" y="26638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C3E694A-BD38-FB2D-11C7-FFFC6876BC58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831850" y="1130299"/>
            <a:ext cx="1452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/>
              <a:t>Introduction meetings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EC99F87B-1181-9678-4752-305531B5B7C7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831850" y="1449387"/>
            <a:ext cx="2106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Workplan drafting and approval</a:t>
            </a:r>
            <a:endParaRPr lang="en-US" sz="1200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CD581685-29FB-F6A9-6BEF-ECCF1D36FD77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31850" y="1846262"/>
            <a:ext cx="1173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Document review</a:t>
            </a:r>
            <a:endParaRPr lang="en-US" sz="1200" dirty="0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1A12F29E-A46A-05F7-8A7D-A00A739F698B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31850" y="2165349"/>
            <a:ext cx="18653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Stakeholder interviews and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capacity assessment</a:t>
            </a:r>
            <a:endParaRPr lang="en-US" sz="1200" dirty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4BD4838F-2ECC-A675-440F-4C16D3B1AFF9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31850" y="2649537"/>
            <a:ext cx="1233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In-country mission</a:t>
            </a:r>
            <a:endParaRPr lang="en-US" sz="1200" dirty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4C59536E-B4EC-3B03-9231-2EF9519BE889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31850" y="3686174"/>
            <a:ext cx="20859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Drafting contractual agreement</a:t>
            </a:r>
            <a:endParaRPr lang="en-US" sz="1200" dirty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50ADD54B-BF86-C353-D3D7-766151E977D9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31850" y="4005262"/>
            <a:ext cx="17129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Consultation meetings on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/>
              <a:t>Contractual agreement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90210414-1AE0-DA92-E0AB-4997F8B01879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831849" y="4489449"/>
            <a:ext cx="2490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/>
              <a:t>Finalization of contractual agreement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CCAF2A05-950B-1AFE-0ABC-EC18E8535513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831850" y="828674"/>
            <a:ext cx="5492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E100AE-9286-4BCB-8702-FBE62C64D461}" type="datetime'Ac''t''''''''i''''''''''vi''''''''t''''''y'''''''''">
              <a:rPr lang="en-US" altLang="en-US" sz="1200" b="1" smtClean="0"/>
              <a:pPr/>
              <a:t>Activity</a:t>
            </a:fld>
            <a:endParaRPr lang="en-US" sz="1200" b="1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08CF449A-EE96-CFCC-27E6-CD91723EEEAF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31850" y="2970212"/>
            <a:ext cx="20685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Develop report on PfR solution</a:t>
            </a:r>
            <a:endParaRPr lang="en-US" sz="1200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792A22BD-AA77-8F31-7758-A1A2678DCDB4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31849" y="3289299"/>
            <a:ext cx="2459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Present PfR solution to stakeholders</a:t>
            </a:r>
            <a:endParaRPr lang="en-US" sz="12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E1676D-F1AF-8D8F-5CA7-4BD4DA077F44}"/>
              </a:ext>
            </a:extLst>
          </p:cNvPr>
          <p:cNvSpPr txBox="1"/>
          <p:nvPr/>
        </p:nvSpPr>
        <p:spPr>
          <a:xfrm rot="16200000">
            <a:off x="178088" y="1193875"/>
            <a:ext cx="955675" cy="32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Phase 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6554B83-2AF3-7C39-D1E2-A023B5591B3D}"/>
              </a:ext>
            </a:extLst>
          </p:cNvPr>
          <p:cNvSpPr txBox="1"/>
          <p:nvPr/>
        </p:nvSpPr>
        <p:spPr>
          <a:xfrm rot="16200000">
            <a:off x="145326" y="2410618"/>
            <a:ext cx="1014413" cy="32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Phase 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2A2BFC9-4916-5E45-BD13-4C68E0CEA5DB}"/>
              </a:ext>
            </a:extLst>
          </p:cNvPr>
          <p:cNvSpPr txBox="1"/>
          <p:nvPr/>
        </p:nvSpPr>
        <p:spPr>
          <a:xfrm rot="16200000">
            <a:off x="116461" y="3876819"/>
            <a:ext cx="1101725" cy="32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405350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5A5EA5A-F486-7263-4E56-4F16B78AB0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A5EA5A-F486-7263-4E56-4F16B78AB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In-country Mission</a:t>
            </a:r>
            <a:endParaRPr sz="4000"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28650" y="120690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 sz="2800" dirty="0"/>
              <a:t>Oct 8-14, 2023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 sz="2800" dirty="0"/>
              <a:t>Objectives</a:t>
            </a:r>
          </a:p>
          <a:p>
            <a:pPr lvl="1" indent="-406400">
              <a:spcBef>
                <a:spcPts val="100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Engage with stakeholders and gain more insight into how the HIV program is implemented by MoH and CSOs</a:t>
            </a:r>
          </a:p>
          <a:p>
            <a:pPr lvl="1" indent="-406400">
              <a:spcBef>
                <a:spcPts val="100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Discuss options for the </a:t>
            </a:r>
            <a:r>
              <a:rPr lang="en-US" sz="2400" dirty="0" err="1"/>
              <a:t>PfR</a:t>
            </a:r>
            <a:r>
              <a:rPr lang="en-US" sz="2400" dirty="0"/>
              <a:t> mechanism with stakeholders</a:t>
            </a:r>
          </a:p>
          <a:p>
            <a:pPr lvl="1" indent="-406400">
              <a:spcBef>
                <a:spcPts val="100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Identify opportunities for capacity-building on </a:t>
            </a:r>
            <a:r>
              <a:rPr lang="en-US" sz="2400" dirty="0" err="1"/>
              <a:t>PfR</a:t>
            </a:r>
            <a:r>
              <a:rPr lang="en-US" sz="2400" dirty="0"/>
              <a:t> for MoH and CSOs </a:t>
            </a:r>
          </a:p>
        </p:txBody>
      </p:sp>
    </p:spTree>
    <p:extLst>
      <p:ext uri="{BB962C8B-B14F-4D97-AF65-F5344CB8AC3E}">
        <p14:creationId xmlns:p14="http://schemas.microsoft.com/office/powerpoint/2010/main" val="56429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5A5EA5A-F486-7263-4E56-4F16B78AB0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A5EA5A-F486-7263-4E56-4F16B78AB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In-country Mission</a:t>
            </a:r>
            <a:endParaRPr sz="4000"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28650" y="120690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 sz="2800" dirty="0"/>
              <a:t>Main activities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441A3AF-812B-F8F0-004F-38F720DFB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436308"/>
              </p:ext>
            </p:extLst>
          </p:nvPr>
        </p:nvGraphicFramePr>
        <p:xfrm>
          <a:off x="1075972" y="956989"/>
          <a:ext cx="76577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1709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B1829AF-A68B-0361-41A7-9873E5BDC6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4766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75" imgH="175" progId="TCLayout.ActiveDocument.1">
                  <p:embed/>
                </p:oleObj>
              </mc:Choice>
              <mc:Fallback>
                <p:oleObj name="think-cell Slide" r:id="rId4" imgW="175" imgH="17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1829AF-A68B-0361-41A7-9873E5BDC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6681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Input-based vs Payment-for-Results</a:t>
            </a:r>
            <a:endParaRPr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0D960C-EC6C-3B63-89C1-CE08E32EEE17}"/>
              </a:ext>
            </a:extLst>
          </p:cNvPr>
          <p:cNvSpPr/>
          <p:nvPr/>
        </p:nvSpPr>
        <p:spPr>
          <a:xfrm>
            <a:off x="758113" y="925652"/>
            <a:ext cx="3202239" cy="465839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Input-based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9A0C67-94A8-F27E-1A7D-89351896AC6E}"/>
              </a:ext>
            </a:extLst>
          </p:cNvPr>
          <p:cNvSpPr/>
          <p:nvPr/>
        </p:nvSpPr>
        <p:spPr>
          <a:xfrm>
            <a:off x="4808049" y="897424"/>
            <a:ext cx="3284587" cy="484368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Payment-for-Results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984DC-15C9-1588-FC73-0F60EC772CB3}"/>
              </a:ext>
            </a:extLst>
          </p:cNvPr>
          <p:cNvSpPr txBox="1"/>
          <p:nvPr/>
        </p:nvSpPr>
        <p:spPr>
          <a:xfrm>
            <a:off x="758113" y="2349273"/>
            <a:ext cx="3583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All </a:t>
            </a:r>
            <a:r>
              <a:rPr lang="en-US" sz="1600" b="1" dirty="0">
                <a:solidFill>
                  <a:schemeClr val="tx1"/>
                </a:solidFill>
              </a:rPr>
              <a:t>input activities </a:t>
            </a:r>
            <a:r>
              <a:rPr lang="en-US" sz="1600" dirty="0">
                <a:solidFill>
                  <a:schemeClr val="tx1"/>
                </a:solidFill>
              </a:rPr>
              <a:t>must be completed with </a:t>
            </a:r>
            <a:r>
              <a:rPr lang="en-US" sz="1600" b="1" dirty="0">
                <a:solidFill>
                  <a:schemeClr val="tx1"/>
                </a:solidFill>
              </a:rPr>
              <a:t>no room for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37C73-4D71-D0A7-F9E4-938555F72ECF}"/>
              </a:ext>
            </a:extLst>
          </p:cNvPr>
          <p:cNvSpPr txBox="1"/>
          <p:nvPr/>
        </p:nvSpPr>
        <p:spPr>
          <a:xfrm>
            <a:off x="4802738" y="2281374"/>
            <a:ext cx="38695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Interventions can be </a:t>
            </a:r>
            <a:r>
              <a:rPr lang="en-US" sz="1600" b="1" dirty="0">
                <a:solidFill>
                  <a:schemeClr val="tx1"/>
                </a:solidFill>
              </a:rPr>
              <a:t>adjusted</a:t>
            </a:r>
            <a:r>
              <a:rPr lang="en-US" sz="1600" dirty="0">
                <a:solidFill>
                  <a:schemeClr val="tx1"/>
                </a:solidFill>
              </a:rPr>
              <a:t> based on the </a:t>
            </a:r>
            <a:r>
              <a:rPr lang="en-US" sz="1600" b="1" dirty="0">
                <a:solidFill>
                  <a:schemeClr val="tx1"/>
                </a:solidFill>
              </a:rPr>
              <a:t>context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>
                <a:solidFill>
                  <a:schemeClr val="tx1"/>
                </a:solidFill>
              </a:rPr>
              <a:t>needs</a:t>
            </a:r>
            <a:r>
              <a:rPr lang="en-US" sz="1600" dirty="0">
                <a:solidFill>
                  <a:schemeClr val="tx1"/>
                </a:solidFill>
              </a:rPr>
              <a:t> of the beneficiaries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4332F-6DB3-290B-3782-85B8BCAF584B}"/>
              </a:ext>
            </a:extLst>
          </p:cNvPr>
          <p:cNvSpPr txBox="1"/>
          <p:nvPr/>
        </p:nvSpPr>
        <p:spPr>
          <a:xfrm>
            <a:off x="758113" y="3256212"/>
            <a:ext cx="3459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Invoices must be delivered for </a:t>
            </a:r>
            <a:r>
              <a:rPr lang="en-US" sz="1600" b="1" dirty="0">
                <a:solidFill>
                  <a:schemeClr val="tx1"/>
                </a:solidFill>
              </a:rPr>
              <a:t>all activities </a:t>
            </a:r>
            <a:r>
              <a:rPr lang="en-US" sz="1600" dirty="0">
                <a:solidFill>
                  <a:schemeClr val="tx1"/>
                </a:solidFill>
              </a:rPr>
              <a:t>carried out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BB484-D751-1493-0153-2693FB14D16F}"/>
              </a:ext>
            </a:extLst>
          </p:cNvPr>
          <p:cNvSpPr txBox="1"/>
          <p:nvPr/>
        </p:nvSpPr>
        <p:spPr>
          <a:xfrm>
            <a:off x="4802738" y="3227894"/>
            <a:ext cx="38695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Only proof for verification of results is needed, </a:t>
            </a:r>
            <a:r>
              <a:rPr lang="en-US" sz="1600" b="1" dirty="0">
                <a:solidFill>
                  <a:schemeClr val="tx1"/>
                </a:solidFill>
              </a:rPr>
              <a:t>reducing administrative burden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769AB-B8E1-9DB7-9EC7-4475C209A4F5}"/>
              </a:ext>
            </a:extLst>
          </p:cNvPr>
          <p:cNvSpPr txBox="1"/>
          <p:nvPr/>
        </p:nvSpPr>
        <p:spPr>
          <a:xfrm>
            <a:off x="709126" y="4112631"/>
            <a:ext cx="3583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All inputs </a:t>
            </a:r>
            <a:r>
              <a:rPr lang="en-US" sz="1600" dirty="0">
                <a:solidFill>
                  <a:schemeClr val="tx1"/>
                </a:solidFill>
              </a:rPr>
              <a:t>are subject to verification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B2DBBE-CEF1-7C89-2412-8F756513AD35}"/>
              </a:ext>
            </a:extLst>
          </p:cNvPr>
          <p:cNvSpPr txBox="1"/>
          <p:nvPr/>
        </p:nvSpPr>
        <p:spPr>
          <a:xfrm>
            <a:off x="4803560" y="4112631"/>
            <a:ext cx="3655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Allows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implementation of </a:t>
            </a:r>
            <a:r>
              <a:rPr lang="en-US" sz="1600" b="1" dirty="0">
                <a:solidFill>
                  <a:schemeClr val="tx1"/>
                </a:solidFill>
              </a:rPr>
              <a:t>innovative strategies without</a:t>
            </a:r>
            <a:r>
              <a:rPr lang="en-US" sz="1600" dirty="0">
                <a:solidFill>
                  <a:schemeClr val="tx1"/>
                </a:solidFill>
              </a:rPr>
              <a:t> need for </a:t>
            </a:r>
            <a:r>
              <a:rPr lang="en-US" sz="1600" b="1" dirty="0">
                <a:solidFill>
                  <a:schemeClr val="tx1"/>
                </a:solidFill>
              </a:rPr>
              <a:t>pre-approval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6CC9CB-5218-5C07-D896-92D90A8340A4}"/>
              </a:ext>
            </a:extLst>
          </p:cNvPr>
          <p:cNvSpPr txBox="1"/>
          <p:nvPr/>
        </p:nvSpPr>
        <p:spPr>
          <a:xfrm>
            <a:off x="771086" y="1416913"/>
            <a:ext cx="3583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b="1" dirty="0">
                <a:solidFill>
                  <a:schemeClr val="tx1"/>
                </a:solidFill>
              </a:rPr>
              <a:t>fixed amount </a:t>
            </a:r>
            <a:r>
              <a:rPr lang="en-US" sz="1600" dirty="0">
                <a:solidFill>
                  <a:schemeClr val="tx1"/>
                </a:solidFill>
              </a:rPr>
              <a:t>is allocated to a service provider to cover </a:t>
            </a:r>
            <a:r>
              <a:rPr lang="en-US" sz="1600" b="1" dirty="0">
                <a:solidFill>
                  <a:schemeClr val="tx1"/>
                </a:solidFill>
              </a:rPr>
              <a:t>specific line items</a:t>
            </a:r>
            <a:r>
              <a:rPr lang="en-US" sz="1600" dirty="0">
                <a:solidFill>
                  <a:schemeClr val="tx1"/>
                </a:solidFill>
              </a:rPr>
              <a:t> for a certain period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916D8-0644-46E5-3853-7548628D28C9}"/>
              </a:ext>
            </a:extLst>
          </p:cNvPr>
          <p:cNvSpPr txBox="1"/>
          <p:nvPr/>
        </p:nvSpPr>
        <p:spPr>
          <a:xfrm>
            <a:off x="4802738" y="1416084"/>
            <a:ext cx="38695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Payments are disbursed to service providers </a:t>
            </a:r>
            <a:r>
              <a:rPr lang="en-US" sz="1600" b="1" dirty="0">
                <a:solidFill>
                  <a:schemeClr val="tx1"/>
                </a:solidFill>
              </a:rPr>
              <a:t>upon accomplishment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b="1" dirty="0">
                <a:solidFill>
                  <a:schemeClr val="tx1"/>
                </a:solidFill>
              </a:rPr>
              <a:t>predetermined</a:t>
            </a:r>
            <a:r>
              <a:rPr lang="en-US" sz="1600" dirty="0">
                <a:solidFill>
                  <a:schemeClr val="tx1"/>
                </a:solidFill>
              </a:rPr>
              <a:t> performance targets</a:t>
            </a:r>
          </a:p>
        </p:txBody>
      </p:sp>
    </p:spTree>
    <p:extLst>
      <p:ext uri="{BB962C8B-B14F-4D97-AF65-F5344CB8AC3E}">
        <p14:creationId xmlns:p14="http://schemas.microsoft.com/office/powerpoint/2010/main" val="2694407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9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3.43900000000000005684E+00&quot;&gt;&lt;m_msothmcolidx val=&quot;0&quot;/&gt;&lt;m_rgb r=&quot;BE&quot; g=&quot;69&quot; b=&quot;2D&quot;/&gt;&lt;/elem&gt;&lt;elem m_fUsage=&quot;8.29994862755777051966E-01&quot;&gt;&lt;m_msothmcolidx val=&quot;0&quot;/&gt;&lt;m_rgb r=&quot;57&quot; g=&quot;60&quot; b=&quot;89&quot;/&gt;&lt;/elem&gt;&lt;elem m_fUsage=&quot;6.56100000000000127542E-01&quot;&gt;&lt;m_msothmcolidx val=&quot;0&quot;/&gt;&lt;m_rgb r=&quot;C6&quot; g=&quot;70&quot; b=&quot;17&quot;/&gt;&lt;/elem&gt;&lt;elem m_fUsage=&quot;5.90490000000000181402E-01&quot;&gt;&lt;m_msothmcolidx val=&quot;0&quot;/&gt;&lt;m_rgb r=&quot;BE&quot; g=&quot;98&quot; b=&quot;2D&quot;/&gt;&lt;/elem&gt;&lt;elem m_fUsage=&quot;5.31441000000000163261E-01&quot;&gt;&lt;m_msothmcolidx val=&quot;0&quot;/&gt;&lt;m_rgb r=&quot;BD&quot; g=&quot;74&quot; b=&quot;30&quot;/&gt;&lt;/elem&gt;&lt;elem m_fUsage=&quot;4.78296900000000135833E-01&quot;&gt;&lt;m_msothmcolidx val=&quot;0&quot;/&gt;&lt;m_rgb r=&quot;BB&quot; g=&quot;4F&quot; b=&quot;34&quot;/&gt;&lt;/elem&gt;&lt;elem m_fUsage=&quot;4.30467210000000155556E-01&quot;&gt;&lt;m_msothmcolidx val=&quot;0&quot;/&gt;&lt;m_rgb r=&quot;65&quot; g=&quot;BB&quot; b=&quot;34&quot;/&gt;&lt;/elem&gt;&lt;elem m_fUsage=&quot;3.87420489000000145552E-01&quot;&gt;&lt;m_msothmcolidx val=&quot;0&quot;/&gt;&lt;m_rgb r=&quot;B6&quot; g=&quot;3E&quot; b=&quot;A9&quot;/&gt;&lt;/elem&gt;&lt;elem m_fUsage=&quot;3.48678440100000153201E-01&quot;&gt;&lt;m_msothmcolidx val=&quot;0&quot;/&gt;&lt;m_rgb r=&quot;91&quot; g=&quot;47&quot; b=&quot;B1&quot;/&gt;&lt;/elem&gt;&lt;elem m_fUsage=&quot;3.13810596090000171188E-01&quot;&gt;&lt;m_msothmcolidx val=&quot;0&quot;/&gt;&lt;m_rgb r=&quot;38&quot; g=&quot;5C&quot; b=&quot;B9&quot;/&gt;&lt;/elem&gt;&lt;elem m_fUsage=&quot;2.05891132094649098594E-01&quot;&gt;&lt;m_msothmcolidx val=&quot;0&quot;/&gt;&lt;m_rgb r=&quot;21&quot; g=&quot;F6&quot; b=&quot;56&quot;/&gt;&lt;/elem&gt;&lt;elem m_fUsage=&quot;1.85302018885184188735E-01&quot;&gt;&lt;m_msothmcolidx val=&quot;0&quot;/&gt;&lt;m_rgb r=&quot;2E&quot; g=&quot;F1&quot; b=&quot;61&quot;/&gt;&lt;/elem&gt;&lt;elem m_fUsage=&quot;1.66771816996665767086E-01&quot;&gt;&lt;m_msothmcolidx val=&quot;0&quot;/&gt;&lt;m_rgb r=&quot;70&quot; g=&quot;F7&quot; b=&quot;8C&quot;/&gt;&lt;/elem&gt;&lt;elem m_fUsage=&quot;1.50094635296999207030E-01&quot;&gt;&lt;m_msothmcolidx val=&quot;0&quot;/&gt;&lt;m_rgb r=&quot;38&quot; g=&quot;A8&quot; b=&quot;20&quot;/&gt;&lt;/elem&gt;&lt;elem m_fUsage=&quot;1.35085171767299283552E-01&quot;&gt;&lt;m_msothmcolidx val=&quot;0&quot;/&gt;&lt;m_rgb r=&quot;32&quot; g=&quot;A0&quot; b=&quot;39&quot;/&gt;&lt;/elem&gt;&lt;elem m_fUsage=&quot;1.21576654590569363523E-01&quot;&gt;&lt;m_msothmcolidx val=&quot;0&quot;/&gt;&lt;m_rgb r=&quot;37&quot; g=&quot;84&quot; b=&quot;9E&quot;/&gt;&lt;/elem&gt;&lt;elem m_fUsage=&quot;1.09418989131512434110E-01&quot;&gt;&lt;m_msothmcolidx val=&quot;0&quot;/&gt;&lt;m_rgb r=&quot;66&quot; g=&quot;39&quot; b=&quot;9D&quot;/&gt;&lt;/elem&gt;&lt;elem m_fUsage=&quot;9.84770902183611934744E-02&quot;&gt;&lt;m_msothmcolidx val=&quot;0&quot;/&gt;&lt;m_rgb r=&quot;99&quot; g=&quot;89&quot; b=&quot;40&quot;/&gt;&lt;/elem&gt;&lt;elem m_fUsage=&quot;8.86293811965250810658E-02&quot;&gt;&lt;m_msothmcolidx val=&quot;0&quot;/&gt;&lt;m_rgb r=&quot;9E&quot; g=&quot;A2&quot; b=&quot;30&quot;/&gt;&lt;/elem&gt;&lt;elem m_fUsage=&quot;7.97664430768725701837E-02&quot;&gt;&lt;m_msothmcolidx val=&quot;0&quot;/&gt;&lt;m_rgb r=&quot;62&quot; g=&quot;97&quot; b=&quot;43&quot;/&gt;&lt;/elem&gt;&lt;elem m_fUsage=&quot;7.17897987691853145531E-02&quot;&gt;&lt;m_msothmcolidx val=&quot;0&quot;/&gt;&lt;m_rgb r=&quot;3F&quot; g=&quot;9A&quot; b=&quot;81&quot;/&gt;&lt;/elem&gt;&lt;elem m_fUsage=&quot;5.81497370030401097840E-02&quot;&gt;&lt;m_msothmcolidx val=&quot;0&quot;/&gt;&lt;m_rgb r=&quot;11&quot; g=&quot;6A&quot; b=&quot;AD&quot;/&gt;&lt;/elem&gt;&lt;elem m_fUsage=&quot;5.23347633027360994995E-02&quot;&gt;&lt;m_msothmcolidx val=&quot;0&quot;/&gt;&lt;m_rgb r=&quot;4F&quot; g=&quot;0D&quot; b=&quot;84&quot;/&gt;&lt;/elem&gt;&lt;elem m_fUsage=&quot;4.71012869724624916312E-02&quot;&gt;&lt;m_msothmcolidx val=&quot;0&quot;/&gt;&lt;m_rgb r=&quot;E9&quot; g=&quot;16&quot; b=&quot;89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Q4mtI6b77.Fjjfjm7fT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ix6MWne1syH6Ig3ykZ9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Iwr4wD.RSQrdyX1Wmn0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knrdljvp2OY4NSKjBz5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hVfr5EiKgAE9Rjrjs4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0XWn4rCuvHKR.5l72lE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Faa1pByMkWw3VJW1WS3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8D3nXeyE.bfxMmgnMGJ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2nF7X.mDcX7sYuMWY0F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pYRxeJtd44hvgyaF6Ou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MU7ySPoESpXTwbQ1BkK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3NL60G6Md6a0ZEPTHj7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rc4kOem9PByDyWAVgeN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8WkgBRDZjXgktK8vigx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.wqT70ge7iA70dUdOTE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LFa9EDnE9_uN.UYESSS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CbqWMpXH49OFZNxs7G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UreNUXbWHgEetfBpkJk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JefeVQ48s6n_Lnyi3iD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A3pK.996skaJmC9Tzt9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stY9VK4sN4fvtxy3Eku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8lK4hLk_j5_.H.oaDMx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Tv.HBaeFdXQWTUQ5U5G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2u.R4fFULor6kq8p.W5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_.i1__6_jiKx8Rp5xo6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ANjnBJV5_K87bdVOQWr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iKrVyFl.vk8RSCgmVxw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Rx7C2Hm5ajXyCv6n.l.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T65Lie7HsuP5E64BICs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6l__uhpfA5XSkyWLQwL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0T5_ype88HR9P3pi7k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_8iL4Jq12zEW__vARu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OJlqcMPJbz5PmPaiTVb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2PiqyVx8UPVm7dr63WJ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mCZucWdug1htLGLP6Zp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vhM8zwOPmmk2w2MGI8B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mrtGRxX1zTqewarHwk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MO3ACKpVl7TgUbyEl9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04Oyf3XCNS7AAGL7mD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Rq9eAaA_U06DJs8HF1f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UlDdbgIzNSvsjJgQiLs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PcriR13.w1JP1TNjd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tjVds.3Hy2M9CHFCs1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dDBXQtjBeXO4VKvUth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lvN0rDaE__PG_IxCOo6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Dnmlue22YWV4DadCCWc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0AiLGV31vJCYsqVGYd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4_66HVr6AgAZ7pXtkv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DnPRjWGUj9JT_Sa1rA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xSTfcT09yulJjAhfJy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L_5NPIg3NFm98FVrU1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q_aC1hmSI8kJB5rlHr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lKAPqtCOk_QFNix9M8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s82NhACjpuU0kca6eMv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2Hk2Z76U2wv5YYHrYdD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G0TIU2eyK.DnoSAk.x6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VvOvLyy9nA.5gCrkLWl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T3S2YGMhRbbREzoDMZ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BY3x61MbOSrW21L7oUF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cvIBADga02Agl9Pc6N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9bJQyAIrg9pHLCRta3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webD1MO68lm7QI80dv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rU0ENNxe6sXQjjRdT9X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Qg7C07yLC5Ezp5Lei09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5ngiKSTJk8n6SvAA9qW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41Hna_fNe8dBKKVq3b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RCuWBJiWkB_4JHF2lDD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kp6Ar.5xGKwiYnoSDbm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mtF3WQxYWB3ZWq65jF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tmD6lWplNRBfES9UHYC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46LdOXIrXiIQ6esZaQB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CVdHwgX3uHagoSDvn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vAmggzjdO_.LISxsEcZ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e3lKhUkBYVvOevMaXs4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3ACfaMh0cuwnFq5FlTf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dI8AbPGxmSj_dscLisw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_76Rkwfhp.0DcXXMAQg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MTtYEudi8fTkHIY5TX3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O5ymDu2YEXh5hr_Y105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JoqHvJQd9hBUPXAgP6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Fe2h0OhJYVaKRp9T_zD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6UNoAqx.NuixRqI0vU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fuKMUU0a0Cv6mDj4pPB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d4hVq2Xq_sqBHt90jD8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06kchbPxAedjXUxQtBO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1NqtK458dGXRAqgbspC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FZaQq5PiDjWRuoi0Khk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q445hSNU5w9k3Tys_6F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QDJKriVv4NxdKPUtKaP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aM8wbA_rV_h6EuJu6FJ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LX_s3fKcKF6lFWKV2ms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KVMDsWVQzrx7CtLRTr5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ShaKtksinlVcPrZkGq3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4bqQU5vdCePNZNjY1pq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3ECb0VF.GyQju747Wb7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zIUbwQarH3B8pKzeOw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4gl6ETZPaJ.pEBsaPN0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9b5krNe.eRivwBqwwhq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pClsAfJCKZQWK_B80zp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LAJMTC7.Kfvek7o8oFT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a.oGGKZL2.S7ikgJ_3z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2hf4WeJ6msZfZjD48EJ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Vy6uKgOSz3NoEQ4uHBy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eaHo5aUIi6vPdyJqlkl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aCT9BzPzi1ZAGGS5LQe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jsEeiQ.7tCiKGmtCuWU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1zUskkrAjKSnD3hfCO1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1UoPu_DKOEbh62WCTUo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MXM0vuyO8H.P4d.Nyaq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4cF9XEt9qCvUHXb4h52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2fir2hSu_pHrAwMdEtnQ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133445"/>
      </a:dk1>
      <a:lt1>
        <a:srgbClr val="FAFAFA"/>
      </a:lt1>
      <a:dk2>
        <a:srgbClr val="A2BFCC"/>
      </a:dk2>
      <a:lt2>
        <a:srgbClr val="FFFFFF"/>
      </a:lt2>
      <a:accent1>
        <a:srgbClr val="5B92A4"/>
      </a:accent1>
      <a:accent2>
        <a:srgbClr val="133445"/>
      </a:accent2>
      <a:accent3>
        <a:srgbClr val="ACD3E8"/>
      </a:accent3>
      <a:accent4>
        <a:srgbClr val="297297"/>
      </a:accent4>
      <a:accent5>
        <a:srgbClr val="A5A5A5"/>
      </a:accent5>
      <a:accent6>
        <a:srgbClr val="FAFAFA"/>
      </a:accent6>
      <a:hlink>
        <a:srgbClr val="133445"/>
      </a:hlink>
      <a:folHlink>
        <a:srgbClr val="1334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133445"/>
      </a:dk1>
      <a:lt1>
        <a:srgbClr val="FAFAFA"/>
      </a:lt1>
      <a:dk2>
        <a:srgbClr val="A2BFCC"/>
      </a:dk2>
      <a:lt2>
        <a:srgbClr val="FFFFFF"/>
      </a:lt2>
      <a:accent1>
        <a:srgbClr val="5B92A4"/>
      </a:accent1>
      <a:accent2>
        <a:srgbClr val="133445"/>
      </a:accent2>
      <a:accent3>
        <a:srgbClr val="ACD3E8"/>
      </a:accent3>
      <a:accent4>
        <a:srgbClr val="297297"/>
      </a:accent4>
      <a:accent5>
        <a:srgbClr val="A5A5A5"/>
      </a:accent5>
      <a:accent6>
        <a:srgbClr val="FAFAFA"/>
      </a:accent6>
      <a:hlink>
        <a:srgbClr val="133445"/>
      </a:hlink>
      <a:folHlink>
        <a:srgbClr val="1334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1528</Words>
  <Application>Microsoft Office PowerPoint</Application>
  <PresentationFormat>On-screen Show (16:9)</PresentationFormat>
  <Paragraphs>323</Paragraphs>
  <Slides>23</Slides>
  <Notes>10</Notes>
  <HiddenSlides>3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Office Theme</vt:lpstr>
      <vt:lpstr>Office Theme</vt:lpstr>
      <vt:lpstr>think-cell Slide</vt:lpstr>
      <vt:lpstr>Payment-for-Results Global Fund Mongolia Grant  October 2023</vt:lpstr>
      <vt:lpstr>Agenda</vt:lpstr>
      <vt:lpstr>Pharos Team</vt:lpstr>
      <vt:lpstr>Project Background</vt:lpstr>
      <vt:lpstr>Project Objectives – Төслийн зорилтууд</vt:lpstr>
      <vt:lpstr>Project Status</vt:lpstr>
      <vt:lpstr>In-country Mission</vt:lpstr>
      <vt:lpstr>In-country Mission</vt:lpstr>
      <vt:lpstr>Input-based vs Payment-for-Results</vt:lpstr>
      <vt:lpstr>PfR for Mongolia’s Global Fund HIV Grant</vt:lpstr>
      <vt:lpstr>Change in HIV Funding From GC6 to GC7</vt:lpstr>
      <vt:lpstr>HIV Grant PfR Disbursement Structure  ХДХВ Грантын PfR санхүүжилтын зохион байгуулалт</vt:lpstr>
      <vt:lpstr>HIV Grant PfR Disbursement Structure</vt:lpstr>
      <vt:lpstr>HIV Grant PfR Disbursement Structure</vt:lpstr>
      <vt:lpstr>HIV Grant PfR Disbursement Structure</vt:lpstr>
      <vt:lpstr>HIV Grant PfR Disbursement Structure</vt:lpstr>
      <vt:lpstr>Indicators linked to PfR disbursements</vt:lpstr>
      <vt:lpstr>Program Targets</vt:lpstr>
      <vt:lpstr>Program Targets</vt:lpstr>
      <vt:lpstr>Program Targets</vt:lpstr>
      <vt:lpstr>Funding example for YFHC - MSM</vt:lpstr>
      <vt:lpstr>Areas of Concern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Payment-for-Results Global Fund Mongolia Grant  September 2023</dc:title>
  <dc:creator>Maria</dc:creator>
  <cp:lastModifiedBy>Socci Santos</cp:lastModifiedBy>
  <cp:revision>43</cp:revision>
  <dcterms:modified xsi:type="dcterms:W3CDTF">2023-10-11T00:01:18Z</dcterms:modified>
</cp:coreProperties>
</file>