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notesSlides/notesSlide8.xml" ContentType="application/vnd.openxmlformats-officedocument.presentationml.notesSlide+xml"/>
  <Override PartName="/ppt/comments/modernComment_7FFFDB5F_B019E254.xml" ContentType="application/vnd.ms-powerpoint.comment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notesSlides/notesSlide1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5"/>
  </p:sldMasterIdLst>
  <p:notesMasterIdLst>
    <p:notesMasterId r:id="rId65"/>
  </p:notesMasterIdLst>
  <p:sldIdLst>
    <p:sldId id="320" r:id="rId6"/>
    <p:sldId id="703" r:id="rId7"/>
    <p:sldId id="2147474219" r:id="rId8"/>
    <p:sldId id="2147474220" r:id="rId9"/>
    <p:sldId id="2147474258" r:id="rId10"/>
    <p:sldId id="2147474221" r:id="rId11"/>
    <p:sldId id="2147474222" r:id="rId12"/>
    <p:sldId id="2147474223" r:id="rId13"/>
    <p:sldId id="2147474225" r:id="rId14"/>
    <p:sldId id="708" r:id="rId15"/>
    <p:sldId id="2147474226" r:id="rId16"/>
    <p:sldId id="2147474227" r:id="rId17"/>
    <p:sldId id="2147474254" r:id="rId18"/>
    <p:sldId id="2147474228" r:id="rId19"/>
    <p:sldId id="2147474260" r:id="rId20"/>
    <p:sldId id="2147474259" r:id="rId21"/>
    <p:sldId id="2147474232" r:id="rId22"/>
    <p:sldId id="2147474266" r:id="rId23"/>
    <p:sldId id="2145705836" r:id="rId24"/>
    <p:sldId id="2147473590" r:id="rId25"/>
    <p:sldId id="2147474199" r:id="rId26"/>
    <p:sldId id="2147473577" r:id="rId27"/>
    <p:sldId id="2147473580" r:id="rId28"/>
    <p:sldId id="2147474261" r:id="rId29"/>
    <p:sldId id="2147474271" r:id="rId30"/>
    <p:sldId id="2147474268" r:id="rId31"/>
    <p:sldId id="2145705839" r:id="rId32"/>
    <p:sldId id="779" r:id="rId33"/>
    <p:sldId id="781" r:id="rId34"/>
    <p:sldId id="803" r:id="rId35"/>
    <p:sldId id="2147474262" r:id="rId36"/>
    <p:sldId id="2147474257" r:id="rId37"/>
    <p:sldId id="2147474234" r:id="rId38"/>
    <p:sldId id="2147474215" r:id="rId39"/>
    <p:sldId id="2147474217" r:id="rId40"/>
    <p:sldId id="2147474218" r:id="rId41"/>
    <p:sldId id="2147474264" r:id="rId42"/>
    <p:sldId id="2147474265" r:id="rId43"/>
    <p:sldId id="2147474269" r:id="rId44"/>
    <p:sldId id="2147474270" r:id="rId45"/>
    <p:sldId id="2147474263" r:id="rId46"/>
    <p:sldId id="784" r:id="rId47"/>
    <p:sldId id="2147474239" r:id="rId48"/>
    <p:sldId id="2147474240" r:id="rId49"/>
    <p:sldId id="2147474241" r:id="rId50"/>
    <p:sldId id="805" r:id="rId51"/>
    <p:sldId id="2147474242" r:id="rId52"/>
    <p:sldId id="842" r:id="rId53"/>
    <p:sldId id="785" r:id="rId54"/>
    <p:sldId id="2147474243" r:id="rId55"/>
    <p:sldId id="2147474244" r:id="rId56"/>
    <p:sldId id="2147474245" r:id="rId57"/>
    <p:sldId id="2147474246" r:id="rId58"/>
    <p:sldId id="2147474247" r:id="rId59"/>
    <p:sldId id="2147474248" r:id="rId60"/>
    <p:sldId id="2147474249" r:id="rId61"/>
    <p:sldId id="839" r:id="rId62"/>
    <p:sldId id="2147474250" r:id="rId63"/>
    <p:sldId id="2147474251" r:id="rId64"/>
  </p:sldIdLst>
  <p:sldSz cx="9144000" cy="6858000" type="screen4x3"/>
  <p:notesSz cx="6858000" cy="9144000"/>
  <p:custDataLst>
    <p:tags r:id="rId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9F"/>
    <a:srgbClr val="EBEFF1"/>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5226" autoAdjust="0"/>
  </p:normalViewPr>
  <p:slideViewPr>
    <p:cSldViewPr snapToGrid="0">
      <p:cViewPr varScale="1">
        <p:scale>
          <a:sx n="114" d="100"/>
          <a:sy n="114" d="100"/>
        </p:scale>
        <p:origin x="132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5" d="100"/>
          <a:sy n="95" d="100"/>
        </p:scale>
        <p:origin x="3712"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gs" Target="tags/tag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omments/modernComment_7FFFDB5F_B019E254.xml><?xml version="1.0" encoding="utf-8"?>
<p188:cmLst xmlns:a="http://schemas.openxmlformats.org/drawingml/2006/main" xmlns:r="http://schemas.openxmlformats.org/officeDocument/2006/relationships" xmlns:p188="http://schemas.microsoft.com/office/powerpoint/2018/8/main">
  <p188:cm id="{36A8F0F7-C083-4F0A-96BE-FD5C14ECA785}" authorId="{00000000-0000-0000-0000-000000000000}" created="2023-01-17T15:03:25.136">
    <ac:txMkLst xmlns:ac="http://schemas.microsoft.com/office/drawing/2013/main/command">
      <pc:docMk xmlns:pc="http://schemas.microsoft.com/office/powerpoint/2013/main/command"/>
      <pc:sldMk xmlns:pc="http://schemas.microsoft.com/office/powerpoint/2013/main/command" cId="2954486356" sldId="2147474271"/>
      <ac:spMk id="18" creationId="{B4CA42B8-AD42-7218-392A-EC28A7E764B0}"/>
      <ac:txMk cp="336" len="23">
        <ac:context len="421" hash="1371489336"/>
      </ac:txMk>
    </ac:txMkLst>
    <p188:pos x="3836292" y="3738319"/>
    <p188:txBody>
      <a:bodyPr/>
      <a:lstStyle/>
      <a:p>
        <a:r>
          <a:rPr lang="fr-FR"/>
          <a:t>The info note refers to "systèmes d'oxygénothérapie". Is it OK to replace?</a:t>
        </a:r>
      </a:p>
    </p188:txBody>
  </p188:cm>
  <p188:cm id="{25FDB22F-F1C1-45ED-B49C-57CB25340B4A}" authorId="{00000000-0000-0000-0000-000000000000}" created="2023-01-17T15:03:57.028">
    <ac:txMkLst xmlns:ac="http://schemas.microsoft.com/office/drawing/2013/main/command">
      <pc:docMk xmlns:pc="http://schemas.microsoft.com/office/powerpoint/2013/main/command"/>
      <pc:sldMk xmlns:pc="http://schemas.microsoft.com/office/powerpoint/2013/main/command" cId="2954486356" sldId="2147474271"/>
      <ac:spMk id="18" creationId="{B4CA42B8-AD42-7218-392A-EC28A7E764B0}"/>
      <ac:txMk cp="285" len="17">
        <ac:context len="421" hash="1371489336"/>
      </ac:txMk>
    </ac:txMkLst>
    <p188:pos x="2303706" y="3171649"/>
    <p188:txBody>
      <a:bodyPr/>
      <a:lstStyle/>
      <a:p>
        <a:r>
          <a:rPr lang="fr-FR"/>
          <a:t>Added "renforcement des" as per Info Note. Please confirm if that works.</a:t>
        </a:r>
      </a:p>
    </p188:txBody>
  </p188:cm>
  <p188:cm id="{B9CD4683-6580-422F-93F7-631773A0D170}" authorId="{00000000-0000-0000-0000-000000000000}" created="2023-01-17T15:11:16.428">
    <ac:txMkLst xmlns:ac="http://schemas.microsoft.com/office/drawing/2013/main/command">
      <pc:docMk xmlns:pc="http://schemas.microsoft.com/office/powerpoint/2013/main/command"/>
      <pc:sldMk xmlns:pc="http://schemas.microsoft.com/office/powerpoint/2013/main/command" cId="2954486356" sldId="2147474271"/>
      <ac:spMk id="18" creationId="{B4CA42B8-AD42-7218-392A-EC28A7E764B0}"/>
      <ac:txMk cp="104" len="41">
        <ac:context len="421" hash="1371489336"/>
      </ac:txMk>
    </ac:txMkLst>
    <p188:pos x="3295380" y="1162545"/>
    <p188:txBody>
      <a:bodyPr/>
      <a:lstStyle/>
      <a:p>
        <a:r>
          <a:rPr lang="fr-FR"/>
          <a:t>Should this be replaced with "Systèmes et ripostes communautaires"? (as per item 4.3. in info note)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73524-C3C4-E54F-9A0A-225386C1D199}" type="doc">
      <dgm:prSet loTypeId="urn:microsoft.com/office/officeart/2005/8/layout/venn1" loCatId="" qsTypeId="urn:microsoft.com/office/officeart/2005/8/quickstyle/simple1" qsCatId="simple" csTypeId="urn:microsoft.com/office/officeart/2005/8/colors/accent1_2" csCatId="accent1" phldr="1"/>
      <dgm:spPr/>
    </dgm:pt>
    <dgm:pt modelId="{2BA3E8F5-DB9B-9C4F-B035-DF6767706E5B}">
      <dgm:prSet phldrT="[Text]" custT="1"/>
      <dgm:spPr>
        <a:ln w="38100">
          <a:noFill/>
        </a:ln>
      </dgm:spPr>
      <dgm:t>
        <a:bodyPr/>
        <a:lstStyle/>
        <a:p>
          <a:pPr algn="r"/>
          <a:r>
            <a:rPr lang="en-US" sz="1800" dirty="0"/>
            <a:t>  </a:t>
          </a:r>
        </a:p>
      </dgm:t>
    </dgm:pt>
    <dgm:pt modelId="{A2CC1D1D-6335-CB41-BD68-F18E1AF2375E}" type="parTrans" cxnId="{3FFE7C5A-F10A-5C40-AC3C-52F6ED9A2CD2}">
      <dgm:prSet/>
      <dgm:spPr/>
      <dgm:t>
        <a:bodyPr/>
        <a:lstStyle/>
        <a:p>
          <a:endParaRPr lang="en-US"/>
        </a:p>
      </dgm:t>
    </dgm:pt>
    <dgm:pt modelId="{74222B99-3A46-EC49-B2C7-751BE88F1BCA}" type="sibTrans" cxnId="{3FFE7C5A-F10A-5C40-AC3C-52F6ED9A2CD2}">
      <dgm:prSet/>
      <dgm:spPr/>
      <dgm:t>
        <a:bodyPr/>
        <a:lstStyle/>
        <a:p>
          <a:endParaRPr lang="en-US"/>
        </a:p>
      </dgm:t>
    </dgm:pt>
    <dgm:pt modelId="{3E03A2C5-135F-9C41-8DB2-EC8BB87809B7}">
      <dgm:prSet phldrT="[Text]" custT="1"/>
      <dgm:spPr/>
      <dgm:t>
        <a:bodyPr/>
        <a:lstStyle/>
        <a:p>
          <a:pPr algn="l"/>
          <a:r>
            <a:rPr lang="en-US" sz="1800" dirty="0"/>
            <a:t> </a:t>
          </a:r>
        </a:p>
      </dgm:t>
    </dgm:pt>
    <dgm:pt modelId="{D1591E0F-1026-8B44-94D8-B441CC37DED0}" type="sibTrans" cxnId="{40357EB0-9BF0-9340-9C50-9946ACF4D73C}">
      <dgm:prSet/>
      <dgm:spPr/>
      <dgm:t>
        <a:bodyPr/>
        <a:lstStyle/>
        <a:p>
          <a:endParaRPr lang="en-US"/>
        </a:p>
      </dgm:t>
    </dgm:pt>
    <dgm:pt modelId="{56EDB234-CF60-8D40-A358-3819CCC25E78}" type="parTrans" cxnId="{40357EB0-9BF0-9340-9C50-9946ACF4D73C}">
      <dgm:prSet/>
      <dgm:spPr/>
      <dgm:t>
        <a:bodyPr/>
        <a:lstStyle/>
        <a:p>
          <a:endParaRPr lang="en-US"/>
        </a:p>
      </dgm:t>
    </dgm:pt>
    <dgm:pt modelId="{CF3132E3-21FE-4947-8B08-D4A21842F72F}" type="pres">
      <dgm:prSet presAssocID="{90B73524-C3C4-E54F-9A0A-225386C1D199}" presName="compositeShape" presStyleCnt="0">
        <dgm:presLayoutVars>
          <dgm:chMax val="7"/>
          <dgm:dir/>
          <dgm:resizeHandles val="exact"/>
        </dgm:presLayoutVars>
      </dgm:prSet>
      <dgm:spPr/>
    </dgm:pt>
    <dgm:pt modelId="{986B5591-6BDE-0A4A-8537-96EFC4CF6A06}" type="pres">
      <dgm:prSet presAssocID="{3E03A2C5-135F-9C41-8DB2-EC8BB87809B7}" presName="circ1" presStyleLbl="vennNode1" presStyleIdx="0" presStyleCnt="2" custScaleX="101498" custLinFactNeighborX="11346" custLinFactNeighborY="420"/>
      <dgm:spPr/>
    </dgm:pt>
    <dgm:pt modelId="{BFAAF3B4-8857-A749-9DE2-0A282149591A}" type="pres">
      <dgm:prSet presAssocID="{3E03A2C5-135F-9C41-8DB2-EC8BB87809B7}" presName="circ1Tx" presStyleLbl="revTx" presStyleIdx="0" presStyleCnt="0">
        <dgm:presLayoutVars>
          <dgm:chMax val="0"/>
          <dgm:chPref val="0"/>
          <dgm:bulletEnabled val="1"/>
        </dgm:presLayoutVars>
      </dgm:prSet>
      <dgm:spPr/>
    </dgm:pt>
    <dgm:pt modelId="{EFF74C06-1D38-FD4A-ACFA-793B47D5A787}" type="pres">
      <dgm:prSet presAssocID="{2BA3E8F5-DB9B-9C4F-B035-DF6767706E5B}" presName="circ2" presStyleLbl="vennNode1" presStyleIdx="1" presStyleCnt="2" custLinFactNeighborX="-7564" custLinFactNeighborY="420"/>
      <dgm:spPr/>
    </dgm:pt>
    <dgm:pt modelId="{AE3F016D-852C-4749-945C-6DC250BB3EE2}" type="pres">
      <dgm:prSet presAssocID="{2BA3E8F5-DB9B-9C4F-B035-DF6767706E5B}" presName="circ2Tx" presStyleLbl="revTx" presStyleIdx="0" presStyleCnt="0">
        <dgm:presLayoutVars>
          <dgm:chMax val="0"/>
          <dgm:chPref val="0"/>
          <dgm:bulletEnabled val="1"/>
        </dgm:presLayoutVars>
      </dgm:prSet>
      <dgm:spPr/>
    </dgm:pt>
  </dgm:ptLst>
  <dgm:cxnLst>
    <dgm:cxn modelId="{9766DA08-7466-9C41-84E7-29CD2FAECDB1}" type="presOf" srcId="{3E03A2C5-135F-9C41-8DB2-EC8BB87809B7}" destId="{BFAAF3B4-8857-A749-9DE2-0A282149591A}" srcOrd="1" destOrd="0" presId="urn:microsoft.com/office/officeart/2005/8/layout/venn1"/>
    <dgm:cxn modelId="{46B32938-61EC-194F-9367-CA4C805CF463}" type="presOf" srcId="{2BA3E8F5-DB9B-9C4F-B035-DF6767706E5B}" destId="{AE3F016D-852C-4749-945C-6DC250BB3EE2}" srcOrd="1" destOrd="0" presId="urn:microsoft.com/office/officeart/2005/8/layout/venn1"/>
    <dgm:cxn modelId="{3FFE7C5A-F10A-5C40-AC3C-52F6ED9A2CD2}" srcId="{90B73524-C3C4-E54F-9A0A-225386C1D199}" destId="{2BA3E8F5-DB9B-9C4F-B035-DF6767706E5B}" srcOrd="1" destOrd="0" parTransId="{A2CC1D1D-6335-CB41-BD68-F18E1AF2375E}" sibTransId="{74222B99-3A46-EC49-B2C7-751BE88F1BCA}"/>
    <dgm:cxn modelId="{40357EB0-9BF0-9340-9C50-9946ACF4D73C}" srcId="{90B73524-C3C4-E54F-9A0A-225386C1D199}" destId="{3E03A2C5-135F-9C41-8DB2-EC8BB87809B7}" srcOrd="0" destOrd="0" parTransId="{56EDB234-CF60-8D40-A358-3819CCC25E78}" sibTransId="{D1591E0F-1026-8B44-94D8-B441CC37DED0}"/>
    <dgm:cxn modelId="{1A44DDB3-A73F-9A47-83E0-10B7796DD6A7}" type="presOf" srcId="{3E03A2C5-135F-9C41-8DB2-EC8BB87809B7}" destId="{986B5591-6BDE-0A4A-8537-96EFC4CF6A06}" srcOrd="0" destOrd="0" presId="urn:microsoft.com/office/officeart/2005/8/layout/venn1"/>
    <dgm:cxn modelId="{FDA187D1-2E9D-4B48-B94A-50C9A89B5C46}" type="presOf" srcId="{2BA3E8F5-DB9B-9C4F-B035-DF6767706E5B}" destId="{EFF74C06-1D38-FD4A-ACFA-793B47D5A787}" srcOrd="0" destOrd="0" presId="urn:microsoft.com/office/officeart/2005/8/layout/venn1"/>
    <dgm:cxn modelId="{45EF96DF-4534-4F4F-9395-7798AF3E0811}" type="presOf" srcId="{90B73524-C3C4-E54F-9A0A-225386C1D199}" destId="{CF3132E3-21FE-4947-8B08-D4A21842F72F}" srcOrd="0" destOrd="0" presId="urn:microsoft.com/office/officeart/2005/8/layout/venn1"/>
    <dgm:cxn modelId="{0320B625-2418-2544-89D8-F3C7597873DE}" type="presParOf" srcId="{CF3132E3-21FE-4947-8B08-D4A21842F72F}" destId="{986B5591-6BDE-0A4A-8537-96EFC4CF6A06}" srcOrd="0" destOrd="0" presId="urn:microsoft.com/office/officeart/2005/8/layout/venn1"/>
    <dgm:cxn modelId="{C66EA01A-CF2E-544F-9B79-1459E29C0561}" type="presParOf" srcId="{CF3132E3-21FE-4947-8B08-D4A21842F72F}" destId="{BFAAF3B4-8857-A749-9DE2-0A282149591A}" srcOrd="1" destOrd="0" presId="urn:microsoft.com/office/officeart/2005/8/layout/venn1"/>
    <dgm:cxn modelId="{6583F53A-DB40-D545-BA20-D57213FB04BC}" type="presParOf" srcId="{CF3132E3-21FE-4947-8B08-D4A21842F72F}" destId="{EFF74C06-1D38-FD4A-ACFA-793B47D5A787}" srcOrd="2" destOrd="0" presId="urn:microsoft.com/office/officeart/2005/8/layout/venn1"/>
    <dgm:cxn modelId="{B77CAEE4-C725-E243-872E-427169C2B2B6}" type="presParOf" srcId="{CF3132E3-21FE-4947-8B08-D4A21842F72F}" destId="{AE3F016D-852C-4749-945C-6DC250BB3EE2}"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920C56-568D-154F-A456-A77CAD199F21}" type="doc">
      <dgm:prSet loTypeId="urn:microsoft.com/office/officeart/2005/8/layout/bProcess3" loCatId="" qsTypeId="urn:microsoft.com/office/officeart/2005/8/quickstyle/simple1" qsCatId="simple" csTypeId="urn:microsoft.com/office/officeart/2005/8/colors/accent4_4" csCatId="accent4" phldr="1"/>
      <dgm:spPr/>
      <dgm:t>
        <a:bodyPr/>
        <a:lstStyle/>
        <a:p>
          <a:endParaRPr lang="fr-FR"/>
        </a:p>
      </dgm:t>
    </dgm:pt>
    <dgm:pt modelId="{5A26211E-1E2C-F342-8969-EBC45771F7AE}">
      <dgm:prSet phldrT="[Texte]" custT="1"/>
      <dgm:spPr>
        <a:solidFill>
          <a:srgbClr val="318D8F"/>
        </a:solidFill>
      </dgm:spPr>
      <dgm:t>
        <a:bodyPr/>
        <a:lstStyle/>
        <a:p>
          <a:r>
            <a:rPr lang="en-US" sz="1600" b="1" u="none" dirty="0">
              <a:latin typeface="+mn-lt"/>
              <a:ea typeface="+mn-ea"/>
              <a:cs typeface="+mn-cs"/>
            </a:rPr>
            <a:t>1. </a:t>
          </a:r>
          <a:r>
            <a:rPr lang="en-US" sz="1600" b="1" u="none" dirty="0" err="1">
              <a:latin typeface="+mn-lt"/>
              <a:ea typeface="+mn-ea"/>
              <a:cs typeface="+mn-cs"/>
            </a:rPr>
            <a:t>Analyse</a:t>
          </a:r>
          <a:r>
            <a:rPr lang="en-US" sz="1600" b="1" u="none" dirty="0">
              <a:latin typeface="+mn-lt"/>
              <a:ea typeface="+mn-ea"/>
              <a:cs typeface="+mn-cs"/>
            </a:rPr>
            <a:t> </a:t>
          </a:r>
          <a:r>
            <a:rPr lang="en-US" sz="1600" b="1" u="none" dirty="0" err="1">
              <a:latin typeface="+mn-lt"/>
              <a:ea typeface="+mn-ea"/>
              <a:cs typeface="+mn-cs"/>
            </a:rPr>
            <a:t>programmatique</a:t>
          </a:r>
          <a:r>
            <a:rPr lang="en-US" sz="1600" b="1" u="none" dirty="0">
              <a:latin typeface="+mn-lt"/>
              <a:ea typeface="+mn-ea"/>
              <a:cs typeface="+mn-cs"/>
            </a:rPr>
            <a:t> et </a:t>
          </a:r>
          <a:r>
            <a:rPr lang="en-US" sz="1600" b="1" u="none" dirty="0" err="1">
              <a:latin typeface="+mn-lt"/>
              <a:ea typeface="+mn-ea"/>
              <a:cs typeface="+mn-cs"/>
            </a:rPr>
            <a:t>épidémiologique</a:t>
          </a:r>
          <a:endParaRPr lang="fr-FR" sz="1600" u="none" dirty="0"/>
        </a:p>
      </dgm:t>
    </dgm:pt>
    <dgm:pt modelId="{FAFC3980-07EA-9440-BBC2-CFD281D62BB6}" type="parTrans" cxnId="{131752D7-3525-6E4D-AB60-902FAB671A36}">
      <dgm:prSet/>
      <dgm:spPr/>
      <dgm:t>
        <a:bodyPr/>
        <a:lstStyle/>
        <a:p>
          <a:endParaRPr lang="fr-FR"/>
        </a:p>
      </dgm:t>
    </dgm:pt>
    <dgm:pt modelId="{E2FCF10D-3FA6-E946-90C5-2D99A16EA814}" type="sibTrans" cxnId="{131752D7-3525-6E4D-AB60-902FAB671A36}">
      <dgm:prSet/>
      <dgm:spPr>
        <a:ln w="28575"/>
      </dgm:spPr>
      <dgm:t>
        <a:bodyPr/>
        <a:lstStyle/>
        <a:p>
          <a:endParaRPr lang="fr-FR"/>
        </a:p>
      </dgm:t>
    </dgm:pt>
    <dgm:pt modelId="{DB0A1B71-CEE1-FB4F-B5B0-31D842F2AC90}">
      <dgm:prSet phldrT="[Texte]" custT="1"/>
      <dgm:spPr>
        <a:solidFill>
          <a:srgbClr val="318D8F"/>
        </a:solidFill>
      </dgm:spPr>
      <dgm:t>
        <a:bodyPr/>
        <a:lstStyle/>
        <a:p>
          <a:endParaRPr lang="fr-FR" sz="1200" b="1" u="none" dirty="0"/>
        </a:p>
        <a:p>
          <a:r>
            <a:rPr lang="fr-FR" sz="1400" b="1" u="none" dirty="0"/>
            <a:t>2. Goulots d'étranglement qui entravent les progrès de l'indicateur dont la performance est la plus faible</a:t>
          </a:r>
          <a:endParaRPr lang="fr-FR" sz="1400" u="none" dirty="0"/>
        </a:p>
      </dgm:t>
    </dgm:pt>
    <dgm:pt modelId="{D7E40655-EDB6-0846-8CC9-876ACC5D7A83}" type="parTrans" cxnId="{A763F139-8DA4-964A-B2EE-CD8194B7A3B5}">
      <dgm:prSet/>
      <dgm:spPr/>
      <dgm:t>
        <a:bodyPr/>
        <a:lstStyle/>
        <a:p>
          <a:endParaRPr lang="fr-FR"/>
        </a:p>
      </dgm:t>
    </dgm:pt>
    <dgm:pt modelId="{A5EF43BF-C760-0049-9041-728988B211BB}" type="sibTrans" cxnId="{A763F139-8DA4-964A-B2EE-CD8194B7A3B5}">
      <dgm:prSet/>
      <dgm:spPr>
        <a:ln w="38100"/>
      </dgm:spPr>
      <dgm:t>
        <a:bodyPr/>
        <a:lstStyle/>
        <a:p>
          <a:endParaRPr lang="fr-FR"/>
        </a:p>
      </dgm:t>
    </dgm:pt>
    <dgm:pt modelId="{0B471DEE-C58F-0746-A86A-D1B4FAEC762C}">
      <dgm:prSet phldrT="[Texte]" custT="1"/>
      <dgm:spPr>
        <a:solidFill>
          <a:srgbClr val="318D8F"/>
        </a:solidFill>
      </dgm:spPr>
      <dgm:t>
        <a:bodyPr/>
        <a:lstStyle/>
        <a:p>
          <a:r>
            <a:rPr lang="en-US" sz="1400" b="1" dirty="0">
              <a:latin typeface="+mn-lt"/>
              <a:ea typeface="+mn-ea"/>
              <a:cs typeface="+mn-cs"/>
            </a:rPr>
            <a:t>3. </a:t>
          </a:r>
          <a:r>
            <a:rPr lang="en-US" sz="1600" b="1" dirty="0">
              <a:latin typeface="+mn-lt"/>
              <a:ea typeface="+mn-ea"/>
              <a:cs typeface="+mn-cs"/>
            </a:rPr>
            <a:t>Interventions </a:t>
          </a:r>
          <a:r>
            <a:rPr lang="en-US" sz="1600" b="1" dirty="0" err="1">
              <a:latin typeface="+mn-lt"/>
              <a:ea typeface="+mn-ea"/>
              <a:cs typeface="+mn-cs"/>
            </a:rPr>
            <a:t>eligibles</a:t>
          </a:r>
          <a:endParaRPr lang="fr-FR" sz="1600" dirty="0"/>
        </a:p>
      </dgm:t>
    </dgm:pt>
    <dgm:pt modelId="{5FE16A31-9380-264F-B7EC-0321336206BE}" type="parTrans" cxnId="{5693E833-4CC1-ED46-BEA2-8609F0D22F11}">
      <dgm:prSet/>
      <dgm:spPr/>
      <dgm:t>
        <a:bodyPr/>
        <a:lstStyle/>
        <a:p>
          <a:endParaRPr lang="fr-FR"/>
        </a:p>
      </dgm:t>
    </dgm:pt>
    <dgm:pt modelId="{05FD7B94-C9F8-0F49-AE4F-4BAC7EF34798}" type="sibTrans" cxnId="{5693E833-4CC1-ED46-BEA2-8609F0D22F11}">
      <dgm:prSet/>
      <dgm:spPr>
        <a:ln w="38100"/>
      </dgm:spPr>
      <dgm:t>
        <a:bodyPr/>
        <a:lstStyle/>
        <a:p>
          <a:endParaRPr lang="fr-FR"/>
        </a:p>
      </dgm:t>
    </dgm:pt>
    <dgm:pt modelId="{D1E34BC7-57ED-CE40-8D42-8EFB5BC17F81}">
      <dgm:prSet phldrT="[Texte]" custT="1"/>
      <dgm:spPr>
        <a:solidFill>
          <a:srgbClr val="318D8F"/>
        </a:solidFill>
      </dgm:spPr>
      <dgm:t>
        <a:bodyPr/>
        <a:lstStyle/>
        <a:p>
          <a:endParaRPr lang="fr-FR" sz="1400" b="1" dirty="0">
            <a:latin typeface="+mn-lt"/>
            <a:ea typeface="+mn-ea"/>
            <a:cs typeface="+mn-cs"/>
          </a:endParaRPr>
        </a:p>
        <a:p>
          <a:r>
            <a:rPr lang="fr-FR" sz="1400" b="1" dirty="0">
              <a:latin typeface="+mn-lt"/>
              <a:ea typeface="+mn-ea"/>
              <a:cs typeface="+mn-cs"/>
            </a:rPr>
            <a:t>4.</a:t>
          </a:r>
          <a:r>
            <a:rPr lang="fr-FR" sz="1600" b="1" dirty="0">
              <a:latin typeface="+mn-lt"/>
              <a:ea typeface="+mn-ea"/>
              <a:cs typeface="+mn-cs"/>
            </a:rPr>
            <a:t>Importance, pertinence et impact attendu</a:t>
          </a:r>
          <a:endParaRPr lang="fr-FR" sz="1600" dirty="0"/>
        </a:p>
      </dgm:t>
    </dgm:pt>
    <dgm:pt modelId="{56EB5077-F734-C74F-AF00-BEE9475060B1}" type="parTrans" cxnId="{33C585C4-8718-6D44-AC74-E0B60D0B9617}">
      <dgm:prSet/>
      <dgm:spPr/>
      <dgm:t>
        <a:bodyPr/>
        <a:lstStyle/>
        <a:p>
          <a:endParaRPr lang="fr-FR"/>
        </a:p>
      </dgm:t>
    </dgm:pt>
    <dgm:pt modelId="{D5D4A16A-BD98-3943-9BCF-61EE2A691A3B}" type="sibTrans" cxnId="{33C585C4-8718-6D44-AC74-E0B60D0B9617}">
      <dgm:prSet/>
      <dgm:spPr>
        <a:ln w="38100"/>
      </dgm:spPr>
      <dgm:t>
        <a:bodyPr/>
        <a:lstStyle/>
        <a:p>
          <a:endParaRPr lang="fr-FR"/>
        </a:p>
      </dgm:t>
    </dgm:pt>
    <dgm:pt modelId="{4EBAA277-3EE9-924E-9936-89C1421A1DEE}">
      <dgm:prSet custT="1"/>
      <dgm:spPr>
        <a:solidFill>
          <a:srgbClr val="318D8F"/>
        </a:solidFill>
      </dgm:spPr>
      <dgm:t>
        <a:bodyPr/>
        <a:lstStyle/>
        <a:p>
          <a:r>
            <a:rPr lang="fr-CH" sz="1600" b="1" dirty="0"/>
            <a:t>5. Alignement avec la politique national et volonté politique</a:t>
          </a:r>
          <a:endParaRPr lang="fr-FR" sz="1600" dirty="0"/>
        </a:p>
      </dgm:t>
    </dgm:pt>
    <dgm:pt modelId="{2B99AFFD-B37B-2D4C-91B9-AB38B4E356F1}" type="parTrans" cxnId="{30A0CBA1-459A-FA4E-959B-4156448DA91D}">
      <dgm:prSet/>
      <dgm:spPr/>
      <dgm:t>
        <a:bodyPr/>
        <a:lstStyle/>
        <a:p>
          <a:endParaRPr lang="fr-FR"/>
        </a:p>
      </dgm:t>
    </dgm:pt>
    <dgm:pt modelId="{657E6285-F83C-E34E-8DDF-0BD4339B9F70}" type="sibTrans" cxnId="{30A0CBA1-459A-FA4E-959B-4156448DA91D}">
      <dgm:prSet/>
      <dgm:spPr>
        <a:ln w="28575"/>
      </dgm:spPr>
      <dgm:t>
        <a:bodyPr/>
        <a:lstStyle/>
        <a:p>
          <a:endParaRPr lang="fr-FR"/>
        </a:p>
      </dgm:t>
    </dgm:pt>
    <dgm:pt modelId="{3191C5D8-EE3E-DF47-B3D9-B3583FB9CE2B}">
      <dgm:prSet custT="1"/>
      <dgm:spPr>
        <a:solidFill>
          <a:srgbClr val="318D8F"/>
        </a:solidFill>
      </dgm:spPr>
      <dgm:t>
        <a:bodyPr/>
        <a:lstStyle/>
        <a:p>
          <a:r>
            <a:rPr lang="fr-FR" sz="1600" b="1" dirty="0">
              <a:latin typeface="+mn-lt"/>
              <a:ea typeface="+mn-ea"/>
              <a:cs typeface="+mn-cs"/>
            </a:rPr>
            <a:t>7. </a:t>
          </a:r>
          <a:r>
            <a:rPr lang="fr-CH" sz="1600" b="1" dirty="0"/>
            <a:t>Soutenabilité-</a:t>
          </a:r>
          <a:r>
            <a:rPr lang="en-US" sz="1600" b="1" dirty="0"/>
            <a:t>Contribution à la resilience PPR</a:t>
          </a:r>
          <a:endParaRPr lang="fr-FR" sz="1600" dirty="0"/>
        </a:p>
      </dgm:t>
    </dgm:pt>
    <dgm:pt modelId="{F60A9A9B-5650-BF47-9F62-E3B18F98F139}" type="parTrans" cxnId="{D2996807-BB6F-B94C-B7F0-F66985597EE4}">
      <dgm:prSet/>
      <dgm:spPr/>
      <dgm:t>
        <a:bodyPr/>
        <a:lstStyle/>
        <a:p>
          <a:endParaRPr lang="fr-FR"/>
        </a:p>
      </dgm:t>
    </dgm:pt>
    <dgm:pt modelId="{DFC7EB97-5482-2944-BF17-E4B81EA02854}" type="sibTrans" cxnId="{D2996807-BB6F-B94C-B7F0-F66985597EE4}">
      <dgm:prSet/>
      <dgm:spPr>
        <a:ln w="38100"/>
      </dgm:spPr>
      <dgm:t>
        <a:bodyPr/>
        <a:lstStyle/>
        <a:p>
          <a:endParaRPr lang="fr-FR"/>
        </a:p>
      </dgm:t>
    </dgm:pt>
    <dgm:pt modelId="{B0781363-6341-D044-A54E-3D59D462D74A}">
      <dgm:prSet custT="1"/>
      <dgm:spPr>
        <a:solidFill>
          <a:srgbClr val="318D8F"/>
        </a:solidFill>
      </dgm:spPr>
      <dgm:t>
        <a:bodyPr/>
        <a:lstStyle/>
        <a:p>
          <a:r>
            <a:rPr lang="fr-FR" sz="1600" b="1" dirty="0"/>
            <a:t>8. </a:t>
          </a:r>
          <a:r>
            <a:rPr lang="fr-FR" sz="1600" b="1" dirty="0" err="1"/>
            <a:t>Disponibilite</a:t>
          </a:r>
          <a:r>
            <a:rPr lang="fr-FR" sz="1600" b="1" dirty="0"/>
            <a:t> du financement domestique/externe sans tenir en compte le FM </a:t>
          </a:r>
          <a:endParaRPr lang="fr-FR" sz="1600" dirty="0"/>
        </a:p>
      </dgm:t>
    </dgm:pt>
    <dgm:pt modelId="{73C015E2-89EA-4C44-9C6B-AAE52F635FC2}" type="parTrans" cxnId="{E8A18417-004E-2749-AF67-B57AE0EF1AB5}">
      <dgm:prSet/>
      <dgm:spPr/>
      <dgm:t>
        <a:bodyPr/>
        <a:lstStyle/>
        <a:p>
          <a:endParaRPr lang="fr-FR"/>
        </a:p>
      </dgm:t>
    </dgm:pt>
    <dgm:pt modelId="{8B70F318-EA0D-3D43-B01E-145781C35794}" type="sibTrans" cxnId="{E8A18417-004E-2749-AF67-B57AE0EF1AB5}">
      <dgm:prSet/>
      <dgm:spPr>
        <a:ln w="38100"/>
      </dgm:spPr>
      <dgm:t>
        <a:bodyPr/>
        <a:lstStyle/>
        <a:p>
          <a:endParaRPr lang="fr-FR"/>
        </a:p>
      </dgm:t>
    </dgm:pt>
    <dgm:pt modelId="{33821191-8C03-EC43-ABF6-29DB00B77B91}">
      <dgm:prSet custT="1"/>
      <dgm:spPr>
        <a:solidFill>
          <a:srgbClr val="318D8F"/>
        </a:solidFill>
      </dgm:spPr>
      <dgm:t>
        <a:bodyPr/>
        <a:lstStyle/>
        <a:p>
          <a:r>
            <a:rPr lang="fr-FR" sz="1600" b="1" dirty="0">
              <a:latin typeface="+mn-lt"/>
              <a:ea typeface="+mn-ea"/>
              <a:cs typeface="+mn-cs"/>
            </a:rPr>
            <a:t>6. Faisabilité technique </a:t>
          </a:r>
        </a:p>
      </dgm:t>
    </dgm:pt>
    <dgm:pt modelId="{8EE01B9F-5971-2743-8163-1EDA8CE6F234}" type="parTrans" cxnId="{419FB8C5-75AE-3A42-8623-6851C5B68056}">
      <dgm:prSet/>
      <dgm:spPr/>
      <dgm:t>
        <a:bodyPr/>
        <a:lstStyle/>
        <a:p>
          <a:endParaRPr lang="fr-FR"/>
        </a:p>
      </dgm:t>
    </dgm:pt>
    <dgm:pt modelId="{E21F0A9B-E381-C645-B75E-B37931300941}" type="sibTrans" cxnId="{419FB8C5-75AE-3A42-8623-6851C5B68056}">
      <dgm:prSet/>
      <dgm:spPr>
        <a:ln w="38100"/>
      </dgm:spPr>
      <dgm:t>
        <a:bodyPr/>
        <a:lstStyle/>
        <a:p>
          <a:endParaRPr lang="fr-FR"/>
        </a:p>
      </dgm:t>
    </dgm:pt>
    <dgm:pt modelId="{ADFCB7E9-9296-4F63-9774-C3F1369A3B98}">
      <dgm:prSet custT="1"/>
      <dgm:spPr>
        <a:solidFill>
          <a:srgbClr val="318D8F"/>
        </a:solidFill>
      </dgm:spPr>
      <dgm:t>
        <a:bodyPr/>
        <a:lstStyle/>
        <a:p>
          <a:r>
            <a:rPr lang="fr-FR" sz="1800" b="1" dirty="0"/>
            <a:t>9. Sélection finale des priorités</a:t>
          </a:r>
          <a:endParaRPr lang="fr-FR" sz="1800" dirty="0"/>
        </a:p>
      </dgm:t>
    </dgm:pt>
    <dgm:pt modelId="{848374B7-C3E4-436A-A495-F9DE6A68DE7A}" type="parTrans" cxnId="{64251DF2-926B-40A2-B45D-0D3D1F3534E4}">
      <dgm:prSet/>
      <dgm:spPr/>
      <dgm:t>
        <a:bodyPr/>
        <a:lstStyle/>
        <a:p>
          <a:endParaRPr lang="en-US"/>
        </a:p>
      </dgm:t>
    </dgm:pt>
    <dgm:pt modelId="{CD89FB27-06E6-4192-AFB4-F86818AB51BE}" type="sibTrans" cxnId="{64251DF2-926B-40A2-B45D-0D3D1F3534E4}">
      <dgm:prSet/>
      <dgm:spPr/>
      <dgm:t>
        <a:bodyPr/>
        <a:lstStyle/>
        <a:p>
          <a:endParaRPr lang="en-US"/>
        </a:p>
      </dgm:t>
    </dgm:pt>
    <dgm:pt modelId="{73B61E1F-0502-D44E-A421-9B31A9EB72D1}" type="pres">
      <dgm:prSet presAssocID="{28920C56-568D-154F-A456-A77CAD199F21}" presName="Name0" presStyleCnt="0">
        <dgm:presLayoutVars>
          <dgm:dir/>
          <dgm:resizeHandles val="exact"/>
        </dgm:presLayoutVars>
      </dgm:prSet>
      <dgm:spPr/>
    </dgm:pt>
    <dgm:pt modelId="{2121C3AC-6D90-254C-80CB-493D4F20D03F}" type="pres">
      <dgm:prSet presAssocID="{5A26211E-1E2C-F342-8969-EBC45771F7AE}" presName="node" presStyleLbl="node1" presStyleIdx="0" presStyleCnt="9">
        <dgm:presLayoutVars>
          <dgm:bulletEnabled val="1"/>
        </dgm:presLayoutVars>
      </dgm:prSet>
      <dgm:spPr/>
    </dgm:pt>
    <dgm:pt modelId="{B00E8E26-E6D5-8F4C-9819-CC0A4FFC94AE}" type="pres">
      <dgm:prSet presAssocID="{E2FCF10D-3FA6-E946-90C5-2D99A16EA814}" presName="sibTrans" presStyleLbl="sibTrans1D1" presStyleIdx="0" presStyleCnt="8"/>
      <dgm:spPr/>
    </dgm:pt>
    <dgm:pt modelId="{212BAE68-F37F-3748-841B-4EB780230E3C}" type="pres">
      <dgm:prSet presAssocID="{E2FCF10D-3FA6-E946-90C5-2D99A16EA814}" presName="connectorText" presStyleLbl="sibTrans1D1" presStyleIdx="0" presStyleCnt="8"/>
      <dgm:spPr/>
    </dgm:pt>
    <dgm:pt modelId="{17340AE4-59B0-FC4F-AFCA-B10681422D9A}" type="pres">
      <dgm:prSet presAssocID="{DB0A1B71-CEE1-FB4F-B5B0-31D842F2AC90}" presName="node" presStyleLbl="node1" presStyleIdx="1" presStyleCnt="9">
        <dgm:presLayoutVars>
          <dgm:bulletEnabled val="1"/>
        </dgm:presLayoutVars>
      </dgm:prSet>
      <dgm:spPr/>
    </dgm:pt>
    <dgm:pt modelId="{109CF107-4164-8E40-9413-0C5BBA28D92F}" type="pres">
      <dgm:prSet presAssocID="{A5EF43BF-C760-0049-9041-728988B211BB}" presName="sibTrans" presStyleLbl="sibTrans1D1" presStyleIdx="1" presStyleCnt="8"/>
      <dgm:spPr/>
    </dgm:pt>
    <dgm:pt modelId="{BA182DEE-11E3-6649-9DD7-1639CD921DF1}" type="pres">
      <dgm:prSet presAssocID="{A5EF43BF-C760-0049-9041-728988B211BB}" presName="connectorText" presStyleLbl="sibTrans1D1" presStyleIdx="1" presStyleCnt="8"/>
      <dgm:spPr/>
    </dgm:pt>
    <dgm:pt modelId="{A6D43A3C-EA2D-0F4D-A797-E0CB1318716A}" type="pres">
      <dgm:prSet presAssocID="{0B471DEE-C58F-0746-A86A-D1B4FAEC762C}" presName="node" presStyleLbl="node1" presStyleIdx="2" presStyleCnt="9">
        <dgm:presLayoutVars>
          <dgm:bulletEnabled val="1"/>
        </dgm:presLayoutVars>
      </dgm:prSet>
      <dgm:spPr/>
    </dgm:pt>
    <dgm:pt modelId="{FE01EDED-4F49-E349-89A8-50C427B603FE}" type="pres">
      <dgm:prSet presAssocID="{05FD7B94-C9F8-0F49-AE4F-4BAC7EF34798}" presName="sibTrans" presStyleLbl="sibTrans1D1" presStyleIdx="2" presStyleCnt="8"/>
      <dgm:spPr/>
    </dgm:pt>
    <dgm:pt modelId="{7B409BD5-75D6-FF4F-913E-2D8DF556B86D}" type="pres">
      <dgm:prSet presAssocID="{05FD7B94-C9F8-0F49-AE4F-4BAC7EF34798}" presName="connectorText" presStyleLbl="sibTrans1D1" presStyleIdx="2" presStyleCnt="8"/>
      <dgm:spPr/>
    </dgm:pt>
    <dgm:pt modelId="{64AA02B4-DB84-6A4C-A5F1-3E4DF15AB8A3}" type="pres">
      <dgm:prSet presAssocID="{D1E34BC7-57ED-CE40-8D42-8EFB5BC17F81}" presName="node" presStyleLbl="node1" presStyleIdx="3" presStyleCnt="9">
        <dgm:presLayoutVars>
          <dgm:bulletEnabled val="1"/>
        </dgm:presLayoutVars>
      </dgm:prSet>
      <dgm:spPr/>
    </dgm:pt>
    <dgm:pt modelId="{510E156E-56B0-EA4C-9C8F-2A6EA91C71B3}" type="pres">
      <dgm:prSet presAssocID="{D5D4A16A-BD98-3943-9BCF-61EE2A691A3B}" presName="sibTrans" presStyleLbl="sibTrans1D1" presStyleIdx="3" presStyleCnt="8"/>
      <dgm:spPr/>
    </dgm:pt>
    <dgm:pt modelId="{EFAA9427-C57D-264D-B209-18EAD1F19FB4}" type="pres">
      <dgm:prSet presAssocID="{D5D4A16A-BD98-3943-9BCF-61EE2A691A3B}" presName="connectorText" presStyleLbl="sibTrans1D1" presStyleIdx="3" presStyleCnt="8"/>
      <dgm:spPr/>
    </dgm:pt>
    <dgm:pt modelId="{B315855F-207A-534A-9233-751D09EB4FCE}" type="pres">
      <dgm:prSet presAssocID="{4EBAA277-3EE9-924E-9936-89C1421A1DEE}" presName="node" presStyleLbl="node1" presStyleIdx="4" presStyleCnt="9">
        <dgm:presLayoutVars>
          <dgm:bulletEnabled val="1"/>
        </dgm:presLayoutVars>
      </dgm:prSet>
      <dgm:spPr/>
    </dgm:pt>
    <dgm:pt modelId="{EC2AE9EA-1124-FD4E-A23E-D9087355219B}" type="pres">
      <dgm:prSet presAssocID="{657E6285-F83C-E34E-8DDF-0BD4339B9F70}" presName="sibTrans" presStyleLbl="sibTrans1D1" presStyleIdx="4" presStyleCnt="8"/>
      <dgm:spPr/>
    </dgm:pt>
    <dgm:pt modelId="{1CFEA29E-F57E-1949-9C12-692BC70912C6}" type="pres">
      <dgm:prSet presAssocID="{657E6285-F83C-E34E-8DDF-0BD4339B9F70}" presName="connectorText" presStyleLbl="sibTrans1D1" presStyleIdx="4" presStyleCnt="8"/>
      <dgm:spPr/>
    </dgm:pt>
    <dgm:pt modelId="{E6C6D348-0D1F-9245-B7A3-0785744FC7DA}" type="pres">
      <dgm:prSet presAssocID="{33821191-8C03-EC43-ABF6-29DB00B77B91}" presName="node" presStyleLbl="node1" presStyleIdx="5" presStyleCnt="9">
        <dgm:presLayoutVars>
          <dgm:bulletEnabled val="1"/>
        </dgm:presLayoutVars>
      </dgm:prSet>
      <dgm:spPr/>
    </dgm:pt>
    <dgm:pt modelId="{90487FA2-F9E1-5C4F-A640-EE585ED1B490}" type="pres">
      <dgm:prSet presAssocID="{E21F0A9B-E381-C645-B75E-B37931300941}" presName="sibTrans" presStyleLbl="sibTrans1D1" presStyleIdx="5" presStyleCnt="8"/>
      <dgm:spPr/>
    </dgm:pt>
    <dgm:pt modelId="{39336A14-2263-4648-B310-4F461C950822}" type="pres">
      <dgm:prSet presAssocID="{E21F0A9B-E381-C645-B75E-B37931300941}" presName="connectorText" presStyleLbl="sibTrans1D1" presStyleIdx="5" presStyleCnt="8"/>
      <dgm:spPr/>
    </dgm:pt>
    <dgm:pt modelId="{35CD1537-B96A-AA47-87B2-E248B9D9699C}" type="pres">
      <dgm:prSet presAssocID="{3191C5D8-EE3E-DF47-B3D9-B3583FB9CE2B}" presName="node" presStyleLbl="node1" presStyleIdx="6" presStyleCnt="9">
        <dgm:presLayoutVars>
          <dgm:bulletEnabled val="1"/>
        </dgm:presLayoutVars>
      </dgm:prSet>
      <dgm:spPr/>
    </dgm:pt>
    <dgm:pt modelId="{5091626F-90A0-8446-916F-0190817A81A2}" type="pres">
      <dgm:prSet presAssocID="{DFC7EB97-5482-2944-BF17-E4B81EA02854}" presName="sibTrans" presStyleLbl="sibTrans1D1" presStyleIdx="6" presStyleCnt="8"/>
      <dgm:spPr/>
    </dgm:pt>
    <dgm:pt modelId="{433B207C-82BF-C14D-9595-F25639445B22}" type="pres">
      <dgm:prSet presAssocID="{DFC7EB97-5482-2944-BF17-E4B81EA02854}" presName="connectorText" presStyleLbl="sibTrans1D1" presStyleIdx="6" presStyleCnt="8"/>
      <dgm:spPr/>
    </dgm:pt>
    <dgm:pt modelId="{DF06EB6E-ECF7-444D-9493-CF92C7F546A9}" type="pres">
      <dgm:prSet presAssocID="{B0781363-6341-D044-A54E-3D59D462D74A}" presName="node" presStyleLbl="node1" presStyleIdx="7" presStyleCnt="9">
        <dgm:presLayoutVars>
          <dgm:bulletEnabled val="1"/>
        </dgm:presLayoutVars>
      </dgm:prSet>
      <dgm:spPr/>
    </dgm:pt>
    <dgm:pt modelId="{FBE3F60A-65D0-49A4-84AC-96C5BF71E3F8}" type="pres">
      <dgm:prSet presAssocID="{8B70F318-EA0D-3D43-B01E-145781C35794}" presName="sibTrans" presStyleLbl="sibTrans1D1" presStyleIdx="7" presStyleCnt="8"/>
      <dgm:spPr/>
    </dgm:pt>
    <dgm:pt modelId="{242D351C-EEF6-4B84-AA39-8439F296E638}" type="pres">
      <dgm:prSet presAssocID="{8B70F318-EA0D-3D43-B01E-145781C35794}" presName="connectorText" presStyleLbl="sibTrans1D1" presStyleIdx="7" presStyleCnt="8"/>
      <dgm:spPr/>
    </dgm:pt>
    <dgm:pt modelId="{53D33B75-15A1-4D6E-A8CE-8ACC1476FFFE}" type="pres">
      <dgm:prSet presAssocID="{ADFCB7E9-9296-4F63-9774-C3F1369A3B98}" presName="node" presStyleLbl="node1" presStyleIdx="8" presStyleCnt="9">
        <dgm:presLayoutVars>
          <dgm:bulletEnabled val="1"/>
        </dgm:presLayoutVars>
      </dgm:prSet>
      <dgm:spPr/>
    </dgm:pt>
  </dgm:ptLst>
  <dgm:cxnLst>
    <dgm:cxn modelId="{D2996807-BB6F-B94C-B7F0-F66985597EE4}" srcId="{28920C56-568D-154F-A456-A77CAD199F21}" destId="{3191C5D8-EE3E-DF47-B3D9-B3583FB9CE2B}" srcOrd="6" destOrd="0" parTransId="{F60A9A9B-5650-BF47-9F62-E3B18F98F139}" sibTransId="{DFC7EB97-5482-2944-BF17-E4B81EA02854}"/>
    <dgm:cxn modelId="{F097990F-E563-344C-A76B-8352B3C61797}" type="presOf" srcId="{E21F0A9B-E381-C645-B75E-B37931300941}" destId="{39336A14-2263-4648-B310-4F461C950822}" srcOrd="1" destOrd="0" presId="urn:microsoft.com/office/officeart/2005/8/layout/bProcess3"/>
    <dgm:cxn modelId="{68E07F10-0CD2-48F4-B6EF-3CAF75876EDB}" type="presOf" srcId="{ADFCB7E9-9296-4F63-9774-C3F1369A3B98}" destId="{53D33B75-15A1-4D6E-A8CE-8ACC1476FFFE}" srcOrd="0" destOrd="0" presId="urn:microsoft.com/office/officeart/2005/8/layout/bProcess3"/>
    <dgm:cxn modelId="{05323A13-7EFF-094F-AF4B-EA1F7659A533}" type="presOf" srcId="{D5D4A16A-BD98-3943-9BCF-61EE2A691A3B}" destId="{510E156E-56B0-EA4C-9C8F-2A6EA91C71B3}" srcOrd="0" destOrd="0" presId="urn:microsoft.com/office/officeart/2005/8/layout/bProcess3"/>
    <dgm:cxn modelId="{623E5113-C77C-444C-969D-7754974D6DB1}" type="presOf" srcId="{E2FCF10D-3FA6-E946-90C5-2D99A16EA814}" destId="{B00E8E26-E6D5-8F4C-9819-CC0A4FFC94AE}" srcOrd="0" destOrd="0" presId="urn:microsoft.com/office/officeart/2005/8/layout/bProcess3"/>
    <dgm:cxn modelId="{E8A18417-004E-2749-AF67-B57AE0EF1AB5}" srcId="{28920C56-568D-154F-A456-A77CAD199F21}" destId="{B0781363-6341-D044-A54E-3D59D462D74A}" srcOrd="7" destOrd="0" parTransId="{73C015E2-89EA-4C44-9C6B-AAE52F635FC2}" sibTransId="{8B70F318-EA0D-3D43-B01E-145781C35794}"/>
    <dgm:cxn modelId="{2BBEE117-34D4-B94A-A722-6FB746486BF6}" type="presOf" srcId="{33821191-8C03-EC43-ABF6-29DB00B77B91}" destId="{E6C6D348-0D1F-9245-B7A3-0785744FC7DA}" srcOrd="0" destOrd="0" presId="urn:microsoft.com/office/officeart/2005/8/layout/bProcess3"/>
    <dgm:cxn modelId="{61296E33-8E4F-E748-AF6A-1A36112DD7A4}" type="presOf" srcId="{E2FCF10D-3FA6-E946-90C5-2D99A16EA814}" destId="{212BAE68-F37F-3748-841B-4EB780230E3C}" srcOrd="1" destOrd="0" presId="urn:microsoft.com/office/officeart/2005/8/layout/bProcess3"/>
    <dgm:cxn modelId="{5693E833-4CC1-ED46-BEA2-8609F0D22F11}" srcId="{28920C56-568D-154F-A456-A77CAD199F21}" destId="{0B471DEE-C58F-0746-A86A-D1B4FAEC762C}" srcOrd="2" destOrd="0" parTransId="{5FE16A31-9380-264F-B7EC-0321336206BE}" sibTransId="{05FD7B94-C9F8-0F49-AE4F-4BAC7EF34798}"/>
    <dgm:cxn modelId="{A763F139-8DA4-964A-B2EE-CD8194B7A3B5}" srcId="{28920C56-568D-154F-A456-A77CAD199F21}" destId="{DB0A1B71-CEE1-FB4F-B5B0-31D842F2AC90}" srcOrd="1" destOrd="0" parTransId="{D7E40655-EDB6-0846-8CC9-876ACC5D7A83}" sibTransId="{A5EF43BF-C760-0049-9041-728988B211BB}"/>
    <dgm:cxn modelId="{CA6E7D42-8B8D-420A-A0A8-D85F91DB87DF}" type="presOf" srcId="{8B70F318-EA0D-3D43-B01E-145781C35794}" destId="{242D351C-EEF6-4B84-AA39-8439F296E638}" srcOrd="1" destOrd="0" presId="urn:microsoft.com/office/officeart/2005/8/layout/bProcess3"/>
    <dgm:cxn modelId="{B9599443-80DB-46B3-9B15-7E3326442F3A}" type="presOf" srcId="{8B70F318-EA0D-3D43-B01E-145781C35794}" destId="{FBE3F60A-65D0-49A4-84AC-96C5BF71E3F8}" srcOrd="0" destOrd="0" presId="urn:microsoft.com/office/officeart/2005/8/layout/bProcess3"/>
    <dgm:cxn modelId="{61FE9E65-D28F-ED4F-BB35-8C0F2E16D8D7}" type="presOf" srcId="{4EBAA277-3EE9-924E-9936-89C1421A1DEE}" destId="{B315855F-207A-534A-9233-751D09EB4FCE}" srcOrd="0" destOrd="0" presId="urn:microsoft.com/office/officeart/2005/8/layout/bProcess3"/>
    <dgm:cxn modelId="{89FCD245-9131-3644-BAF1-0904680E40B3}" type="presOf" srcId="{5A26211E-1E2C-F342-8969-EBC45771F7AE}" destId="{2121C3AC-6D90-254C-80CB-493D4F20D03F}" srcOrd="0" destOrd="0" presId="urn:microsoft.com/office/officeart/2005/8/layout/bProcess3"/>
    <dgm:cxn modelId="{3D792467-BF63-E24B-B39A-91D9F85E3D56}" type="presOf" srcId="{3191C5D8-EE3E-DF47-B3D9-B3583FB9CE2B}" destId="{35CD1537-B96A-AA47-87B2-E248B9D9699C}" srcOrd="0" destOrd="0" presId="urn:microsoft.com/office/officeart/2005/8/layout/bProcess3"/>
    <dgm:cxn modelId="{D140006C-117D-5341-B14F-12ED0FF9850D}" type="presOf" srcId="{28920C56-568D-154F-A456-A77CAD199F21}" destId="{73B61E1F-0502-D44E-A421-9B31A9EB72D1}" srcOrd="0" destOrd="0" presId="urn:microsoft.com/office/officeart/2005/8/layout/bProcess3"/>
    <dgm:cxn modelId="{9A699878-4A13-FA4E-9074-86BA3C5F37DC}" type="presOf" srcId="{657E6285-F83C-E34E-8DDF-0BD4339B9F70}" destId="{EC2AE9EA-1124-FD4E-A23E-D9087355219B}" srcOrd="0" destOrd="0" presId="urn:microsoft.com/office/officeart/2005/8/layout/bProcess3"/>
    <dgm:cxn modelId="{9000CF5A-318E-2840-8CCF-58DF0F327CCF}" type="presOf" srcId="{A5EF43BF-C760-0049-9041-728988B211BB}" destId="{BA182DEE-11E3-6649-9DD7-1639CD921DF1}" srcOrd="1" destOrd="0" presId="urn:microsoft.com/office/officeart/2005/8/layout/bProcess3"/>
    <dgm:cxn modelId="{93D4497B-1EB7-2948-BD46-21536566AD22}" type="presOf" srcId="{E21F0A9B-E381-C645-B75E-B37931300941}" destId="{90487FA2-F9E1-5C4F-A640-EE585ED1B490}" srcOrd="0" destOrd="0" presId="urn:microsoft.com/office/officeart/2005/8/layout/bProcess3"/>
    <dgm:cxn modelId="{08F7567C-7C7C-8648-801A-E49C074BA9D8}" type="presOf" srcId="{D1E34BC7-57ED-CE40-8D42-8EFB5BC17F81}" destId="{64AA02B4-DB84-6A4C-A5F1-3E4DF15AB8A3}" srcOrd="0" destOrd="0" presId="urn:microsoft.com/office/officeart/2005/8/layout/bProcess3"/>
    <dgm:cxn modelId="{4323237D-3EF0-F940-91D6-15EE99D356D8}" type="presOf" srcId="{A5EF43BF-C760-0049-9041-728988B211BB}" destId="{109CF107-4164-8E40-9413-0C5BBA28D92F}" srcOrd="0" destOrd="0" presId="urn:microsoft.com/office/officeart/2005/8/layout/bProcess3"/>
    <dgm:cxn modelId="{E94C3782-91C1-CF43-BF7D-9C17EE07281B}" type="presOf" srcId="{DFC7EB97-5482-2944-BF17-E4B81EA02854}" destId="{433B207C-82BF-C14D-9595-F25639445B22}" srcOrd="1" destOrd="0" presId="urn:microsoft.com/office/officeart/2005/8/layout/bProcess3"/>
    <dgm:cxn modelId="{BC7B088A-F6AE-5E4F-B66E-F845F1AB380D}" type="presOf" srcId="{657E6285-F83C-E34E-8DDF-0BD4339B9F70}" destId="{1CFEA29E-F57E-1949-9C12-692BC70912C6}" srcOrd="1" destOrd="0" presId="urn:microsoft.com/office/officeart/2005/8/layout/bProcess3"/>
    <dgm:cxn modelId="{E69F6993-18BD-BA47-BE07-C3F2E1E15866}" type="presOf" srcId="{D5D4A16A-BD98-3943-9BCF-61EE2A691A3B}" destId="{EFAA9427-C57D-264D-B209-18EAD1F19FB4}" srcOrd="1" destOrd="0" presId="urn:microsoft.com/office/officeart/2005/8/layout/bProcess3"/>
    <dgm:cxn modelId="{8DE8C69C-E939-454C-BE78-5C7D90D1442D}" type="presOf" srcId="{DFC7EB97-5482-2944-BF17-E4B81EA02854}" destId="{5091626F-90A0-8446-916F-0190817A81A2}" srcOrd="0" destOrd="0" presId="urn:microsoft.com/office/officeart/2005/8/layout/bProcess3"/>
    <dgm:cxn modelId="{30A0CBA1-459A-FA4E-959B-4156448DA91D}" srcId="{28920C56-568D-154F-A456-A77CAD199F21}" destId="{4EBAA277-3EE9-924E-9936-89C1421A1DEE}" srcOrd="4" destOrd="0" parTransId="{2B99AFFD-B37B-2D4C-91B9-AB38B4E356F1}" sibTransId="{657E6285-F83C-E34E-8DDF-0BD4339B9F70}"/>
    <dgm:cxn modelId="{1AAA5BA2-56C2-9F4C-9D35-4AF78163CCF7}" type="presOf" srcId="{05FD7B94-C9F8-0F49-AE4F-4BAC7EF34798}" destId="{7B409BD5-75D6-FF4F-913E-2D8DF556B86D}" srcOrd="1" destOrd="0" presId="urn:microsoft.com/office/officeart/2005/8/layout/bProcess3"/>
    <dgm:cxn modelId="{4631B7B7-A7E3-DA4D-AED3-169EBD58FDBD}" type="presOf" srcId="{0B471DEE-C58F-0746-A86A-D1B4FAEC762C}" destId="{A6D43A3C-EA2D-0F4D-A797-E0CB1318716A}" srcOrd="0" destOrd="0" presId="urn:microsoft.com/office/officeart/2005/8/layout/bProcess3"/>
    <dgm:cxn modelId="{33C585C4-8718-6D44-AC74-E0B60D0B9617}" srcId="{28920C56-568D-154F-A456-A77CAD199F21}" destId="{D1E34BC7-57ED-CE40-8D42-8EFB5BC17F81}" srcOrd="3" destOrd="0" parTransId="{56EB5077-F734-C74F-AF00-BEE9475060B1}" sibTransId="{D5D4A16A-BD98-3943-9BCF-61EE2A691A3B}"/>
    <dgm:cxn modelId="{57A494C4-02D6-D648-A2B3-2B2A702A5CE6}" type="presOf" srcId="{B0781363-6341-D044-A54E-3D59D462D74A}" destId="{DF06EB6E-ECF7-444D-9493-CF92C7F546A9}" srcOrd="0" destOrd="0" presId="urn:microsoft.com/office/officeart/2005/8/layout/bProcess3"/>
    <dgm:cxn modelId="{419FB8C5-75AE-3A42-8623-6851C5B68056}" srcId="{28920C56-568D-154F-A456-A77CAD199F21}" destId="{33821191-8C03-EC43-ABF6-29DB00B77B91}" srcOrd="5" destOrd="0" parTransId="{8EE01B9F-5971-2743-8163-1EDA8CE6F234}" sibTransId="{E21F0A9B-E381-C645-B75E-B37931300941}"/>
    <dgm:cxn modelId="{131752D7-3525-6E4D-AB60-902FAB671A36}" srcId="{28920C56-568D-154F-A456-A77CAD199F21}" destId="{5A26211E-1E2C-F342-8969-EBC45771F7AE}" srcOrd="0" destOrd="0" parTransId="{FAFC3980-07EA-9440-BBC2-CFD281D62BB6}" sibTransId="{E2FCF10D-3FA6-E946-90C5-2D99A16EA814}"/>
    <dgm:cxn modelId="{BAC4A6E7-D5E5-4C4A-AA8B-FCF73968ACCC}" type="presOf" srcId="{05FD7B94-C9F8-0F49-AE4F-4BAC7EF34798}" destId="{FE01EDED-4F49-E349-89A8-50C427B603FE}" srcOrd="0" destOrd="0" presId="urn:microsoft.com/office/officeart/2005/8/layout/bProcess3"/>
    <dgm:cxn modelId="{64251DF2-926B-40A2-B45D-0D3D1F3534E4}" srcId="{28920C56-568D-154F-A456-A77CAD199F21}" destId="{ADFCB7E9-9296-4F63-9774-C3F1369A3B98}" srcOrd="8" destOrd="0" parTransId="{848374B7-C3E4-436A-A495-F9DE6A68DE7A}" sibTransId="{CD89FB27-06E6-4192-AFB4-F86818AB51BE}"/>
    <dgm:cxn modelId="{D7E0FBFC-C850-0441-BE91-AF9C333257D0}" type="presOf" srcId="{DB0A1B71-CEE1-FB4F-B5B0-31D842F2AC90}" destId="{17340AE4-59B0-FC4F-AFCA-B10681422D9A}" srcOrd="0" destOrd="0" presId="urn:microsoft.com/office/officeart/2005/8/layout/bProcess3"/>
    <dgm:cxn modelId="{1F7123E4-1452-0140-97ED-19D45077B7E9}" type="presParOf" srcId="{73B61E1F-0502-D44E-A421-9B31A9EB72D1}" destId="{2121C3AC-6D90-254C-80CB-493D4F20D03F}" srcOrd="0" destOrd="0" presId="urn:microsoft.com/office/officeart/2005/8/layout/bProcess3"/>
    <dgm:cxn modelId="{34D77B59-C3F6-E846-9DAF-68112E3577DB}" type="presParOf" srcId="{73B61E1F-0502-D44E-A421-9B31A9EB72D1}" destId="{B00E8E26-E6D5-8F4C-9819-CC0A4FFC94AE}" srcOrd="1" destOrd="0" presId="urn:microsoft.com/office/officeart/2005/8/layout/bProcess3"/>
    <dgm:cxn modelId="{C6A1F979-55E1-E74D-A7FD-FB842AB12EB1}" type="presParOf" srcId="{B00E8E26-E6D5-8F4C-9819-CC0A4FFC94AE}" destId="{212BAE68-F37F-3748-841B-4EB780230E3C}" srcOrd="0" destOrd="0" presId="urn:microsoft.com/office/officeart/2005/8/layout/bProcess3"/>
    <dgm:cxn modelId="{95F73787-6515-EF45-98EB-668A0B5B8784}" type="presParOf" srcId="{73B61E1F-0502-D44E-A421-9B31A9EB72D1}" destId="{17340AE4-59B0-FC4F-AFCA-B10681422D9A}" srcOrd="2" destOrd="0" presId="urn:microsoft.com/office/officeart/2005/8/layout/bProcess3"/>
    <dgm:cxn modelId="{568E88A4-3FC1-3642-849D-2491A93EAB38}" type="presParOf" srcId="{73B61E1F-0502-D44E-A421-9B31A9EB72D1}" destId="{109CF107-4164-8E40-9413-0C5BBA28D92F}" srcOrd="3" destOrd="0" presId="urn:microsoft.com/office/officeart/2005/8/layout/bProcess3"/>
    <dgm:cxn modelId="{A9AAE9C2-EA24-CC42-970E-BFAEB58D2667}" type="presParOf" srcId="{109CF107-4164-8E40-9413-0C5BBA28D92F}" destId="{BA182DEE-11E3-6649-9DD7-1639CD921DF1}" srcOrd="0" destOrd="0" presId="urn:microsoft.com/office/officeart/2005/8/layout/bProcess3"/>
    <dgm:cxn modelId="{87B00B70-DFD2-C74E-9C72-0A39193A0E88}" type="presParOf" srcId="{73B61E1F-0502-D44E-A421-9B31A9EB72D1}" destId="{A6D43A3C-EA2D-0F4D-A797-E0CB1318716A}" srcOrd="4" destOrd="0" presId="urn:microsoft.com/office/officeart/2005/8/layout/bProcess3"/>
    <dgm:cxn modelId="{F477C923-8F15-FF44-A636-4B798BA755FF}" type="presParOf" srcId="{73B61E1F-0502-D44E-A421-9B31A9EB72D1}" destId="{FE01EDED-4F49-E349-89A8-50C427B603FE}" srcOrd="5" destOrd="0" presId="urn:microsoft.com/office/officeart/2005/8/layout/bProcess3"/>
    <dgm:cxn modelId="{9D8A964A-A579-214A-BD06-E9DDE37012FB}" type="presParOf" srcId="{FE01EDED-4F49-E349-89A8-50C427B603FE}" destId="{7B409BD5-75D6-FF4F-913E-2D8DF556B86D}" srcOrd="0" destOrd="0" presId="urn:microsoft.com/office/officeart/2005/8/layout/bProcess3"/>
    <dgm:cxn modelId="{71112570-CB14-924C-BCD8-BD9C2F077E0B}" type="presParOf" srcId="{73B61E1F-0502-D44E-A421-9B31A9EB72D1}" destId="{64AA02B4-DB84-6A4C-A5F1-3E4DF15AB8A3}" srcOrd="6" destOrd="0" presId="urn:microsoft.com/office/officeart/2005/8/layout/bProcess3"/>
    <dgm:cxn modelId="{31D3A89C-0F61-5E42-A4F1-CF4E4D51F54B}" type="presParOf" srcId="{73B61E1F-0502-D44E-A421-9B31A9EB72D1}" destId="{510E156E-56B0-EA4C-9C8F-2A6EA91C71B3}" srcOrd="7" destOrd="0" presId="urn:microsoft.com/office/officeart/2005/8/layout/bProcess3"/>
    <dgm:cxn modelId="{C670E032-D889-B344-A31A-2298A3622789}" type="presParOf" srcId="{510E156E-56B0-EA4C-9C8F-2A6EA91C71B3}" destId="{EFAA9427-C57D-264D-B209-18EAD1F19FB4}" srcOrd="0" destOrd="0" presId="urn:microsoft.com/office/officeart/2005/8/layout/bProcess3"/>
    <dgm:cxn modelId="{A2EB4084-9607-E545-B003-EAEB350FF2A4}" type="presParOf" srcId="{73B61E1F-0502-D44E-A421-9B31A9EB72D1}" destId="{B315855F-207A-534A-9233-751D09EB4FCE}" srcOrd="8" destOrd="0" presId="urn:microsoft.com/office/officeart/2005/8/layout/bProcess3"/>
    <dgm:cxn modelId="{77956A0A-88E9-474F-8567-7EEA8D9FAD7C}" type="presParOf" srcId="{73B61E1F-0502-D44E-A421-9B31A9EB72D1}" destId="{EC2AE9EA-1124-FD4E-A23E-D9087355219B}" srcOrd="9" destOrd="0" presId="urn:microsoft.com/office/officeart/2005/8/layout/bProcess3"/>
    <dgm:cxn modelId="{130CC46E-BB46-5546-8E95-8DC753197969}" type="presParOf" srcId="{EC2AE9EA-1124-FD4E-A23E-D9087355219B}" destId="{1CFEA29E-F57E-1949-9C12-692BC70912C6}" srcOrd="0" destOrd="0" presId="urn:microsoft.com/office/officeart/2005/8/layout/bProcess3"/>
    <dgm:cxn modelId="{6CAD099D-843E-8A4E-A7CC-18BB1A1AF14D}" type="presParOf" srcId="{73B61E1F-0502-D44E-A421-9B31A9EB72D1}" destId="{E6C6D348-0D1F-9245-B7A3-0785744FC7DA}" srcOrd="10" destOrd="0" presId="urn:microsoft.com/office/officeart/2005/8/layout/bProcess3"/>
    <dgm:cxn modelId="{8C700E07-4331-9F4B-9F57-556719D3D2D5}" type="presParOf" srcId="{73B61E1F-0502-D44E-A421-9B31A9EB72D1}" destId="{90487FA2-F9E1-5C4F-A640-EE585ED1B490}" srcOrd="11" destOrd="0" presId="urn:microsoft.com/office/officeart/2005/8/layout/bProcess3"/>
    <dgm:cxn modelId="{C405054A-BEB9-0347-84F1-25A734A7C2E7}" type="presParOf" srcId="{90487FA2-F9E1-5C4F-A640-EE585ED1B490}" destId="{39336A14-2263-4648-B310-4F461C950822}" srcOrd="0" destOrd="0" presId="urn:microsoft.com/office/officeart/2005/8/layout/bProcess3"/>
    <dgm:cxn modelId="{4FDFAF61-1DE4-2345-B65C-0A39D66FFFE1}" type="presParOf" srcId="{73B61E1F-0502-D44E-A421-9B31A9EB72D1}" destId="{35CD1537-B96A-AA47-87B2-E248B9D9699C}" srcOrd="12" destOrd="0" presId="urn:microsoft.com/office/officeart/2005/8/layout/bProcess3"/>
    <dgm:cxn modelId="{4044504C-F5BA-0E4F-9B29-D4BB6EB5A69C}" type="presParOf" srcId="{73B61E1F-0502-D44E-A421-9B31A9EB72D1}" destId="{5091626F-90A0-8446-916F-0190817A81A2}" srcOrd="13" destOrd="0" presId="urn:microsoft.com/office/officeart/2005/8/layout/bProcess3"/>
    <dgm:cxn modelId="{34254336-3D69-EB44-A1BD-6BBB710DD5E9}" type="presParOf" srcId="{5091626F-90A0-8446-916F-0190817A81A2}" destId="{433B207C-82BF-C14D-9595-F25639445B22}" srcOrd="0" destOrd="0" presId="urn:microsoft.com/office/officeart/2005/8/layout/bProcess3"/>
    <dgm:cxn modelId="{1DAACC40-F81D-EA4F-B2A5-6E4F4BC89EF3}" type="presParOf" srcId="{73B61E1F-0502-D44E-A421-9B31A9EB72D1}" destId="{DF06EB6E-ECF7-444D-9493-CF92C7F546A9}" srcOrd="14" destOrd="0" presId="urn:microsoft.com/office/officeart/2005/8/layout/bProcess3"/>
    <dgm:cxn modelId="{EC1AE46F-2108-4F84-B3A1-723C9507D399}" type="presParOf" srcId="{73B61E1F-0502-D44E-A421-9B31A9EB72D1}" destId="{FBE3F60A-65D0-49A4-84AC-96C5BF71E3F8}" srcOrd="15" destOrd="0" presId="urn:microsoft.com/office/officeart/2005/8/layout/bProcess3"/>
    <dgm:cxn modelId="{FD75458D-5031-4950-B9F7-EF76F530571F}" type="presParOf" srcId="{FBE3F60A-65D0-49A4-84AC-96C5BF71E3F8}" destId="{242D351C-EEF6-4B84-AA39-8439F296E638}" srcOrd="0" destOrd="0" presId="urn:microsoft.com/office/officeart/2005/8/layout/bProcess3"/>
    <dgm:cxn modelId="{01212757-7668-430B-BDD1-E10DEA028850}" type="presParOf" srcId="{73B61E1F-0502-D44E-A421-9B31A9EB72D1}" destId="{53D33B75-15A1-4D6E-A8CE-8ACC1476FFFE}" srcOrd="16" destOrd="0" presId="urn:microsoft.com/office/officeart/2005/8/layout/bProcess3"/>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920C56-568D-154F-A456-A77CAD199F21}" type="doc">
      <dgm:prSet loTypeId="urn:microsoft.com/office/officeart/2005/8/layout/bProcess3" loCatId="" qsTypeId="urn:microsoft.com/office/officeart/2005/8/quickstyle/simple1" qsCatId="simple" csTypeId="urn:microsoft.com/office/officeart/2005/8/colors/accent4_4" csCatId="accent4" phldr="1"/>
      <dgm:spPr/>
      <dgm:t>
        <a:bodyPr/>
        <a:lstStyle/>
        <a:p>
          <a:endParaRPr lang="fr-FR"/>
        </a:p>
      </dgm:t>
    </dgm:pt>
    <dgm:pt modelId="{5A26211E-1E2C-F342-8969-EBC45771F7AE}">
      <dgm:prSet phldrT="[Texte]" custT="1"/>
      <dgm:spPr>
        <a:solidFill>
          <a:srgbClr val="318D8F"/>
        </a:solidFill>
      </dgm:spPr>
      <dgm:t>
        <a:bodyPr/>
        <a:lstStyle/>
        <a:p>
          <a:r>
            <a:rPr lang="en-US" sz="1600" b="1" u="none" dirty="0">
              <a:latin typeface="+mn-lt"/>
              <a:ea typeface="+mn-ea"/>
              <a:cs typeface="+mn-cs"/>
            </a:rPr>
            <a:t>1. </a:t>
          </a:r>
          <a:r>
            <a:rPr lang="en-US" sz="1600" b="1" u="none" dirty="0" err="1">
              <a:latin typeface="+mn-lt"/>
              <a:ea typeface="+mn-ea"/>
              <a:cs typeface="+mn-cs"/>
            </a:rPr>
            <a:t>Analyse</a:t>
          </a:r>
          <a:r>
            <a:rPr lang="en-US" sz="1600" b="1" u="none" dirty="0">
              <a:latin typeface="+mn-lt"/>
              <a:ea typeface="+mn-ea"/>
              <a:cs typeface="+mn-cs"/>
            </a:rPr>
            <a:t> </a:t>
          </a:r>
          <a:r>
            <a:rPr lang="en-US" sz="1600" b="1" u="none" dirty="0" err="1">
              <a:latin typeface="+mn-lt"/>
              <a:ea typeface="+mn-ea"/>
              <a:cs typeface="+mn-cs"/>
            </a:rPr>
            <a:t>programmatique</a:t>
          </a:r>
          <a:r>
            <a:rPr lang="en-US" sz="1600" b="1" u="none" dirty="0">
              <a:latin typeface="+mn-lt"/>
              <a:ea typeface="+mn-ea"/>
              <a:cs typeface="+mn-cs"/>
            </a:rPr>
            <a:t> et </a:t>
          </a:r>
          <a:r>
            <a:rPr lang="en-US" sz="1600" b="1" u="none" dirty="0" err="1">
              <a:latin typeface="+mn-lt"/>
              <a:ea typeface="+mn-ea"/>
              <a:cs typeface="+mn-cs"/>
            </a:rPr>
            <a:t>épidémiologique</a:t>
          </a:r>
          <a:endParaRPr lang="fr-FR" sz="1600" u="none" dirty="0"/>
        </a:p>
      </dgm:t>
    </dgm:pt>
    <dgm:pt modelId="{FAFC3980-07EA-9440-BBC2-CFD281D62BB6}" type="parTrans" cxnId="{131752D7-3525-6E4D-AB60-902FAB671A36}">
      <dgm:prSet/>
      <dgm:spPr/>
      <dgm:t>
        <a:bodyPr/>
        <a:lstStyle/>
        <a:p>
          <a:endParaRPr lang="fr-FR"/>
        </a:p>
      </dgm:t>
    </dgm:pt>
    <dgm:pt modelId="{E2FCF10D-3FA6-E946-90C5-2D99A16EA814}" type="sibTrans" cxnId="{131752D7-3525-6E4D-AB60-902FAB671A36}">
      <dgm:prSet/>
      <dgm:spPr>
        <a:ln w="28575"/>
      </dgm:spPr>
      <dgm:t>
        <a:bodyPr/>
        <a:lstStyle/>
        <a:p>
          <a:endParaRPr lang="fr-FR"/>
        </a:p>
      </dgm:t>
    </dgm:pt>
    <dgm:pt modelId="{DB0A1B71-CEE1-FB4F-B5B0-31D842F2AC90}">
      <dgm:prSet phldrT="[Texte]" custT="1"/>
      <dgm:spPr>
        <a:solidFill>
          <a:srgbClr val="318D8F"/>
        </a:solidFill>
      </dgm:spPr>
      <dgm:t>
        <a:bodyPr/>
        <a:lstStyle/>
        <a:p>
          <a:endParaRPr lang="fr-FR" sz="1200" b="1" u="none" dirty="0"/>
        </a:p>
        <a:p>
          <a:r>
            <a:rPr lang="fr-FR" sz="1400" b="1" u="none" dirty="0"/>
            <a:t>2. Goulots d'étranglement qui entravent les progrès de l'indicateur dont la performance est la plus faible</a:t>
          </a:r>
          <a:endParaRPr lang="fr-FR" sz="1400" u="none" dirty="0"/>
        </a:p>
      </dgm:t>
    </dgm:pt>
    <dgm:pt modelId="{D7E40655-EDB6-0846-8CC9-876ACC5D7A83}" type="parTrans" cxnId="{A763F139-8DA4-964A-B2EE-CD8194B7A3B5}">
      <dgm:prSet/>
      <dgm:spPr/>
      <dgm:t>
        <a:bodyPr/>
        <a:lstStyle/>
        <a:p>
          <a:endParaRPr lang="fr-FR"/>
        </a:p>
      </dgm:t>
    </dgm:pt>
    <dgm:pt modelId="{A5EF43BF-C760-0049-9041-728988B211BB}" type="sibTrans" cxnId="{A763F139-8DA4-964A-B2EE-CD8194B7A3B5}">
      <dgm:prSet/>
      <dgm:spPr>
        <a:ln w="38100"/>
      </dgm:spPr>
      <dgm:t>
        <a:bodyPr/>
        <a:lstStyle/>
        <a:p>
          <a:endParaRPr lang="fr-FR"/>
        </a:p>
      </dgm:t>
    </dgm:pt>
    <dgm:pt modelId="{0B471DEE-C58F-0746-A86A-D1B4FAEC762C}">
      <dgm:prSet phldrT="[Texte]" custT="1"/>
      <dgm:spPr>
        <a:solidFill>
          <a:srgbClr val="318D8F"/>
        </a:solidFill>
      </dgm:spPr>
      <dgm:t>
        <a:bodyPr/>
        <a:lstStyle/>
        <a:p>
          <a:r>
            <a:rPr lang="en-US" sz="1400" b="1" dirty="0">
              <a:latin typeface="+mn-lt"/>
              <a:ea typeface="+mn-ea"/>
              <a:cs typeface="+mn-cs"/>
            </a:rPr>
            <a:t>3. </a:t>
          </a:r>
          <a:r>
            <a:rPr lang="en-US" sz="1600" b="1" dirty="0">
              <a:latin typeface="+mn-lt"/>
              <a:ea typeface="+mn-ea"/>
              <a:cs typeface="+mn-cs"/>
            </a:rPr>
            <a:t>Interventions </a:t>
          </a:r>
          <a:r>
            <a:rPr lang="en-US" sz="1600" b="1" dirty="0" err="1">
              <a:latin typeface="+mn-lt"/>
              <a:ea typeface="+mn-ea"/>
              <a:cs typeface="+mn-cs"/>
            </a:rPr>
            <a:t>eligibles</a:t>
          </a:r>
          <a:endParaRPr lang="fr-FR" sz="1600" dirty="0"/>
        </a:p>
      </dgm:t>
    </dgm:pt>
    <dgm:pt modelId="{5FE16A31-9380-264F-B7EC-0321336206BE}" type="parTrans" cxnId="{5693E833-4CC1-ED46-BEA2-8609F0D22F11}">
      <dgm:prSet/>
      <dgm:spPr/>
      <dgm:t>
        <a:bodyPr/>
        <a:lstStyle/>
        <a:p>
          <a:endParaRPr lang="fr-FR"/>
        </a:p>
      </dgm:t>
    </dgm:pt>
    <dgm:pt modelId="{05FD7B94-C9F8-0F49-AE4F-4BAC7EF34798}" type="sibTrans" cxnId="{5693E833-4CC1-ED46-BEA2-8609F0D22F11}">
      <dgm:prSet/>
      <dgm:spPr>
        <a:ln w="38100"/>
      </dgm:spPr>
      <dgm:t>
        <a:bodyPr/>
        <a:lstStyle/>
        <a:p>
          <a:endParaRPr lang="fr-FR"/>
        </a:p>
      </dgm:t>
    </dgm:pt>
    <dgm:pt modelId="{D1E34BC7-57ED-CE40-8D42-8EFB5BC17F81}">
      <dgm:prSet phldrT="[Texte]" custT="1"/>
      <dgm:spPr>
        <a:solidFill>
          <a:srgbClr val="318D8F"/>
        </a:solidFill>
      </dgm:spPr>
      <dgm:t>
        <a:bodyPr/>
        <a:lstStyle/>
        <a:p>
          <a:endParaRPr lang="fr-FR" sz="1400" b="1" dirty="0">
            <a:latin typeface="+mn-lt"/>
            <a:ea typeface="+mn-ea"/>
            <a:cs typeface="+mn-cs"/>
          </a:endParaRPr>
        </a:p>
        <a:p>
          <a:r>
            <a:rPr lang="fr-FR" sz="1400" b="1" dirty="0">
              <a:latin typeface="+mn-lt"/>
              <a:ea typeface="+mn-ea"/>
              <a:cs typeface="+mn-cs"/>
            </a:rPr>
            <a:t>4.</a:t>
          </a:r>
          <a:r>
            <a:rPr lang="fr-FR" sz="1600" b="1" dirty="0">
              <a:latin typeface="+mn-lt"/>
              <a:ea typeface="+mn-ea"/>
              <a:cs typeface="+mn-cs"/>
            </a:rPr>
            <a:t>Importance, pertinence et impact attendu</a:t>
          </a:r>
          <a:endParaRPr lang="fr-FR" sz="1600" dirty="0"/>
        </a:p>
      </dgm:t>
    </dgm:pt>
    <dgm:pt modelId="{56EB5077-F734-C74F-AF00-BEE9475060B1}" type="parTrans" cxnId="{33C585C4-8718-6D44-AC74-E0B60D0B9617}">
      <dgm:prSet/>
      <dgm:spPr/>
      <dgm:t>
        <a:bodyPr/>
        <a:lstStyle/>
        <a:p>
          <a:endParaRPr lang="fr-FR"/>
        </a:p>
      </dgm:t>
    </dgm:pt>
    <dgm:pt modelId="{D5D4A16A-BD98-3943-9BCF-61EE2A691A3B}" type="sibTrans" cxnId="{33C585C4-8718-6D44-AC74-E0B60D0B9617}">
      <dgm:prSet/>
      <dgm:spPr>
        <a:ln w="38100"/>
      </dgm:spPr>
      <dgm:t>
        <a:bodyPr/>
        <a:lstStyle/>
        <a:p>
          <a:endParaRPr lang="fr-FR"/>
        </a:p>
      </dgm:t>
    </dgm:pt>
    <dgm:pt modelId="{4EBAA277-3EE9-924E-9936-89C1421A1DEE}">
      <dgm:prSet custT="1"/>
      <dgm:spPr>
        <a:solidFill>
          <a:srgbClr val="318D8F"/>
        </a:solidFill>
      </dgm:spPr>
      <dgm:t>
        <a:bodyPr/>
        <a:lstStyle/>
        <a:p>
          <a:r>
            <a:rPr lang="fr-CH" sz="1600" b="1" dirty="0"/>
            <a:t>5. Alignement avec la politique national et volonté politique</a:t>
          </a:r>
          <a:endParaRPr lang="fr-FR" sz="1600" dirty="0"/>
        </a:p>
      </dgm:t>
    </dgm:pt>
    <dgm:pt modelId="{2B99AFFD-B37B-2D4C-91B9-AB38B4E356F1}" type="parTrans" cxnId="{30A0CBA1-459A-FA4E-959B-4156448DA91D}">
      <dgm:prSet/>
      <dgm:spPr/>
      <dgm:t>
        <a:bodyPr/>
        <a:lstStyle/>
        <a:p>
          <a:endParaRPr lang="fr-FR"/>
        </a:p>
      </dgm:t>
    </dgm:pt>
    <dgm:pt modelId="{657E6285-F83C-E34E-8DDF-0BD4339B9F70}" type="sibTrans" cxnId="{30A0CBA1-459A-FA4E-959B-4156448DA91D}">
      <dgm:prSet/>
      <dgm:spPr>
        <a:ln w="28575"/>
      </dgm:spPr>
      <dgm:t>
        <a:bodyPr/>
        <a:lstStyle/>
        <a:p>
          <a:endParaRPr lang="fr-FR"/>
        </a:p>
      </dgm:t>
    </dgm:pt>
    <dgm:pt modelId="{3191C5D8-EE3E-DF47-B3D9-B3583FB9CE2B}">
      <dgm:prSet custT="1"/>
      <dgm:spPr>
        <a:solidFill>
          <a:srgbClr val="318D8F"/>
        </a:solidFill>
      </dgm:spPr>
      <dgm:t>
        <a:bodyPr/>
        <a:lstStyle/>
        <a:p>
          <a:r>
            <a:rPr lang="fr-FR" sz="1600" b="1" dirty="0">
              <a:latin typeface="+mn-lt"/>
              <a:ea typeface="+mn-ea"/>
              <a:cs typeface="+mn-cs"/>
            </a:rPr>
            <a:t>7. </a:t>
          </a:r>
          <a:r>
            <a:rPr lang="fr-CH" sz="1600" b="1" dirty="0"/>
            <a:t>Soutenabilité-</a:t>
          </a:r>
          <a:r>
            <a:rPr lang="en-US" sz="1600" b="1" dirty="0"/>
            <a:t>Contribution à la resilience PPR</a:t>
          </a:r>
          <a:endParaRPr lang="fr-FR" sz="1600" dirty="0"/>
        </a:p>
      </dgm:t>
    </dgm:pt>
    <dgm:pt modelId="{F60A9A9B-5650-BF47-9F62-E3B18F98F139}" type="parTrans" cxnId="{D2996807-BB6F-B94C-B7F0-F66985597EE4}">
      <dgm:prSet/>
      <dgm:spPr/>
      <dgm:t>
        <a:bodyPr/>
        <a:lstStyle/>
        <a:p>
          <a:endParaRPr lang="fr-FR"/>
        </a:p>
      </dgm:t>
    </dgm:pt>
    <dgm:pt modelId="{DFC7EB97-5482-2944-BF17-E4B81EA02854}" type="sibTrans" cxnId="{D2996807-BB6F-B94C-B7F0-F66985597EE4}">
      <dgm:prSet/>
      <dgm:spPr>
        <a:ln w="38100"/>
      </dgm:spPr>
      <dgm:t>
        <a:bodyPr/>
        <a:lstStyle/>
        <a:p>
          <a:endParaRPr lang="fr-FR"/>
        </a:p>
      </dgm:t>
    </dgm:pt>
    <dgm:pt modelId="{B0781363-6341-D044-A54E-3D59D462D74A}">
      <dgm:prSet custT="1"/>
      <dgm:spPr>
        <a:solidFill>
          <a:srgbClr val="318D8F"/>
        </a:solidFill>
      </dgm:spPr>
      <dgm:t>
        <a:bodyPr/>
        <a:lstStyle/>
        <a:p>
          <a:r>
            <a:rPr lang="fr-FR" sz="1600" b="1" dirty="0"/>
            <a:t>8. </a:t>
          </a:r>
          <a:r>
            <a:rPr lang="fr-FR" sz="1600" b="1" dirty="0" err="1"/>
            <a:t>Disponibilite</a:t>
          </a:r>
          <a:r>
            <a:rPr lang="fr-FR" sz="1600" b="1" dirty="0"/>
            <a:t> du financement domestique/externe sans tenir en compte le FM </a:t>
          </a:r>
          <a:endParaRPr lang="fr-FR" sz="1600" dirty="0"/>
        </a:p>
      </dgm:t>
    </dgm:pt>
    <dgm:pt modelId="{73C015E2-89EA-4C44-9C6B-AAE52F635FC2}" type="parTrans" cxnId="{E8A18417-004E-2749-AF67-B57AE0EF1AB5}">
      <dgm:prSet/>
      <dgm:spPr/>
      <dgm:t>
        <a:bodyPr/>
        <a:lstStyle/>
        <a:p>
          <a:endParaRPr lang="fr-FR"/>
        </a:p>
      </dgm:t>
    </dgm:pt>
    <dgm:pt modelId="{8B70F318-EA0D-3D43-B01E-145781C35794}" type="sibTrans" cxnId="{E8A18417-004E-2749-AF67-B57AE0EF1AB5}">
      <dgm:prSet/>
      <dgm:spPr>
        <a:ln w="38100"/>
      </dgm:spPr>
      <dgm:t>
        <a:bodyPr/>
        <a:lstStyle/>
        <a:p>
          <a:endParaRPr lang="fr-FR"/>
        </a:p>
      </dgm:t>
    </dgm:pt>
    <dgm:pt modelId="{33821191-8C03-EC43-ABF6-29DB00B77B91}">
      <dgm:prSet custT="1"/>
      <dgm:spPr>
        <a:solidFill>
          <a:srgbClr val="318D8F"/>
        </a:solidFill>
      </dgm:spPr>
      <dgm:t>
        <a:bodyPr/>
        <a:lstStyle/>
        <a:p>
          <a:r>
            <a:rPr lang="fr-FR" sz="1600" b="1" dirty="0">
              <a:latin typeface="+mn-lt"/>
              <a:ea typeface="+mn-ea"/>
              <a:cs typeface="+mn-cs"/>
            </a:rPr>
            <a:t>6. Faisabilité technique </a:t>
          </a:r>
        </a:p>
      </dgm:t>
    </dgm:pt>
    <dgm:pt modelId="{8EE01B9F-5971-2743-8163-1EDA8CE6F234}" type="parTrans" cxnId="{419FB8C5-75AE-3A42-8623-6851C5B68056}">
      <dgm:prSet/>
      <dgm:spPr/>
      <dgm:t>
        <a:bodyPr/>
        <a:lstStyle/>
        <a:p>
          <a:endParaRPr lang="fr-FR"/>
        </a:p>
      </dgm:t>
    </dgm:pt>
    <dgm:pt modelId="{E21F0A9B-E381-C645-B75E-B37931300941}" type="sibTrans" cxnId="{419FB8C5-75AE-3A42-8623-6851C5B68056}">
      <dgm:prSet/>
      <dgm:spPr>
        <a:ln w="38100"/>
      </dgm:spPr>
      <dgm:t>
        <a:bodyPr/>
        <a:lstStyle/>
        <a:p>
          <a:endParaRPr lang="fr-FR"/>
        </a:p>
      </dgm:t>
    </dgm:pt>
    <dgm:pt modelId="{ADFCB7E9-9296-4F63-9774-C3F1369A3B98}">
      <dgm:prSet custT="1"/>
      <dgm:spPr>
        <a:solidFill>
          <a:srgbClr val="318D8F"/>
        </a:solidFill>
      </dgm:spPr>
      <dgm:t>
        <a:bodyPr/>
        <a:lstStyle/>
        <a:p>
          <a:r>
            <a:rPr lang="fr-FR" sz="1800" b="1" dirty="0"/>
            <a:t>9. Sélection finale des priorités</a:t>
          </a:r>
          <a:endParaRPr lang="fr-FR" sz="1800" dirty="0"/>
        </a:p>
      </dgm:t>
    </dgm:pt>
    <dgm:pt modelId="{848374B7-C3E4-436A-A495-F9DE6A68DE7A}" type="parTrans" cxnId="{64251DF2-926B-40A2-B45D-0D3D1F3534E4}">
      <dgm:prSet/>
      <dgm:spPr/>
      <dgm:t>
        <a:bodyPr/>
        <a:lstStyle/>
        <a:p>
          <a:endParaRPr lang="en-US"/>
        </a:p>
      </dgm:t>
    </dgm:pt>
    <dgm:pt modelId="{CD89FB27-06E6-4192-AFB4-F86818AB51BE}" type="sibTrans" cxnId="{64251DF2-926B-40A2-B45D-0D3D1F3534E4}">
      <dgm:prSet/>
      <dgm:spPr/>
      <dgm:t>
        <a:bodyPr/>
        <a:lstStyle/>
        <a:p>
          <a:endParaRPr lang="en-US"/>
        </a:p>
      </dgm:t>
    </dgm:pt>
    <dgm:pt modelId="{73B61E1F-0502-D44E-A421-9B31A9EB72D1}" type="pres">
      <dgm:prSet presAssocID="{28920C56-568D-154F-A456-A77CAD199F21}" presName="Name0" presStyleCnt="0">
        <dgm:presLayoutVars>
          <dgm:dir/>
          <dgm:resizeHandles val="exact"/>
        </dgm:presLayoutVars>
      </dgm:prSet>
      <dgm:spPr/>
    </dgm:pt>
    <dgm:pt modelId="{2121C3AC-6D90-254C-80CB-493D4F20D03F}" type="pres">
      <dgm:prSet presAssocID="{5A26211E-1E2C-F342-8969-EBC45771F7AE}" presName="node" presStyleLbl="node1" presStyleIdx="0" presStyleCnt="9">
        <dgm:presLayoutVars>
          <dgm:bulletEnabled val="1"/>
        </dgm:presLayoutVars>
      </dgm:prSet>
      <dgm:spPr/>
    </dgm:pt>
    <dgm:pt modelId="{B00E8E26-E6D5-8F4C-9819-CC0A4FFC94AE}" type="pres">
      <dgm:prSet presAssocID="{E2FCF10D-3FA6-E946-90C5-2D99A16EA814}" presName="sibTrans" presStyleLbl="sibTrans1D1" presStyleIdx="0" presStyleCnt="8"/>
      <dgm:spPr/>
    </dgm:pt>
    <dgm:pt modelId="{212BAE68-F37F-3748-841B-4EB780230E3C}" type="pres">
      <dgm:prSet presAssocID="{E2FCF10D-3FA6-E946-90C5-2D99A16EA814}" presName="connectorText" presStyleLbl="sibTrans1D1" presStyleIdx="0" presStyleCnt="8"/>
      <dgm:spPr/>
    </dgm:pt>
    <dgm:pt modelId="{17340AE4-59B0-FC4F-AFCA-B10681422D9A}" type="pres">
      <dgm:prSet presAssocID="{DB0A1B71-CEE1-FB4F-B5B0-31D842F2AC90}" presName="node" presStyleLbl="node1" presStyleIdx="1" presStyleCnt="9">
        <dgm:presLayoutVars>
          <dgm:bulletEnabled val="1"/>
        </dgm:presLayoutVars>
      </dgm:prSet>
      <dgm:spPr/>
    </dgm:pt>
    <dgm:pt modelId="{109CF107-4164-8E40-9413-0C5BBA28D92F}" type="pres">
      <dgm:prSet presAssocID="{A5EF43BF-C760-0049-9041-728988B211BB}" presName="sibTrans" presStyleLbl="sibTrans1D1" presStyleIdx="1" presStyleCnt="8"/>
      <dgm:spPr/>
    </dgm:pt>
    <dgm:pt modelId="{BA182DEE-11E3-6649-9DD7-1639CD921DF1}" type="pres">
      <dgm:prSet presAssocID="{A5EF43BF-C760-0049-9041-728988B211BB}" presName="connectorText" presStyleLbl="sibTrans1D1" presStyleIdx="1" presStyleCnt="8"/>
      <dgm:spPr/>
    </dgm:pt>
    <dgm:pt modelId="{A6D43A3C-EA2D-0F4D-A797-E0CB1318716A}" type="pres">
      <dgm:prSet presAssocID="{0B471DEE-C58F-0746-A86A-D1B4FAEC762C}" presName="node" presStyleLbl="node1" presStyleIdx="2" presStyleCnt="9">
        <dgm:presLayoutVars>
          <dgm:bulletEnabled val="1"/>
        </dgm:presLayoutVars>
      </dgm:prSet>
      <dgm:spPr/>
    </dgm:pt>
    <dgm:pt modelId="{FE01EDED-4F49-E349-89A8-50C427B603FE}" type="pres">
      <dgm:prSet presAssocID="{05FD7B94-C9F8-0F49-AE4F-4BAC7EF34798}" presName="sibTrans" presStyleLbl="sibTrans1D1" presStyleIdx="2" presStyleCnt="8"/>
      <dgm:spPr/>
    </dgm:pt>
    <dgm:pt modelId="{7B409BD5-75D6-FF4F-913E-2D8DF556B86D}" type="pres">
      <dgm:prSet presAssocID="{05FD7B94-C9F8-0F49-AE4F-4BAC7EF34798}" presName="connectorText" presStyleLbl="sibTrans1D1" presStyleIdx="2" presStyleCnt="8"/>
      <dgm:spPr/>
    </dgm:pt>
    <dgm:pt modelId="{64AA02B4-DB84-6A4C-A5F1-3E4DF15AB8A3}" type="pres">
      <dgm:prSet presAssocID="{D1E34BC7-57ED-CE40-8D42-8EFB5BC17F81}" presName="node" presStyleLbl="node1" presStyleIdx="3" presStyleCnt="9">
        <dgm:presLayoutVars>
          <dgm:bulletEnabled val="1"/>
        </dgm:presLayoutVars>
      </dgm:prSet>
      <dgm:spPr/>
    </dgm:pt>
    <dgm:pt modelId="{510E156E-56B0-EA4C-9C8F-2A6EA91C71B3}" type="pres">
      <dgm:prSet presAssocID="{D5D4A16A-BD98-3943-9BCF-61EE2A691A3B}" presName="sibTrans" presStyleLbl="sibTrans1D1" presStyleIdx="3" presStyleCnt="8"/>
      <dgm:spPr/>
    </dgm:pt>
    <dgm:pt modelId="{EFAA9427-C57D-264D-B209-18EAD1F19FB4}" type="pres">
      <dgm:prSet presAssocID="{D5D4A16A-BD98-3943-9BCF-61EE2A691A3B}" presName="connectorText" presStyleLbl="sibTrans1D1" presStyleIdx="3" presStyleCnt="8"/>
      <dgm:spPr/>
    </dgm:pt>
    <dgm:pt modelId="{B315855F-207A-534A-9233-751D09EB4FCE}" type="pres">
      <dgm:prSet presAssocID="{4EBAA277-3EE9-924E-9936-89C1421A1DEE}" presName="node" presStyleLbl="node1" presStyleIdx="4" presStyleCnt="9">
        <dgm:presLayoutVars>
          <dgm:bulletEnabled val="1"/>
        </dgm:presLayoutVars>
      </dgm:prSet>
      <dgm:spPr/>
    </dgm:pt>
    <dgm:pt modelId="{EC2AE9EA-1124-FD4E-A23E-D9087355219B}" type="pres">
      <dgm:prSet presAssocID="{657E6285-F83C-E34E-8DDF-0BD4339B9F70}" presName="sibTrans" presStyleLbl="sibTrans1D1" presStyleIdx="4" presStyleCnt="8"/>
      <dgm:spPr/>
    </dgm:pt>
    <dgm:pt modelId="{1CFEA29E-F57E-1949-9C12-692BC70912C6}" type="pres">
      <dgm:prSet presAssocID="{657E6285-F83C-E34E-8DDF-0BD4339B9F70}" presName="connectorText" presStyleLbl="sibTrans1D1" presStyleIdx="4" presStyleCnt="8"/>
      <dgm:spPr/>
    </dgm:pt>
    <dgm:pt modelId="{E6C6D348-0D1F-9245-B7A3-0785744FC7DA}" type="pres">
      <dgm:prSet presAssocID="{33821191-8C03-EC43-ABF6-29DB00B77B91}" presName="node" presStyleLbl="node1" presStyleIdx="5" presStyleCnt="9">
        <dgm:presLayoutVars>
          <dgm:bulletEnabled val="1"/>
        </dgm:presLayoutVars>
      </dgm:prSet>
      <dgm:spPr/>
    </dgm:pt>
    <dgm:pt modelId="{90487FA2-F9E1-5C4F-A640-EE585ED1B490}" type="pres">
      <dgm:prSet presAssocID="{E21F0A9B-E381-C645-B75E-B37931300941}" presName="sibTrans" presStyleLbl="sibTrans1D1" presStyleIdx="5" presStyleCnt="8"/>
      <dgm:spPr/>
    </dgm:pt>
    <dgm:pt modelId="{39336A14-2263-4648-B310-4F461C950822}" type="pres">
      <dgm:prSet presAssocID="{E21F0A9B-E381-C645-B75E-B37931300941}" presName="connectorText" presStyleLbl="sibTrans1D1" presStyleIdx="5" presStyleCnt="8"/>
      <dgm:spPr/>
    </dgm:pt>
    <dgm:pt modelId="{35CD1537-B96A-AA47-87B2-E248B9D9699C}" type="pres">
      <dgm:prSet presAssocID="{3191C5D8-EE3E-DF47-B3D9-B3583FB9CE2B}" presName="node" presStyleLbl="node1" presStyleIdx="6" presStyleCnt="9">
        <dgm:presLayoutVars>
          <dgm:bulletEnabled val="1"/>
        </dgm:presLayoutVars>
      </dgm:prSet>
      <dgm:spPr/>
    </dgm:pt>
    <dgm:pt modelId="{5091626F-90A0-8446-916F-0190817A81A2}" type="pres">
      <dgm:prSet presAssocID="{DFC7EB97-5482-2944-BF17-E4B81EA02854}" presName="sibTrans" presStyleLbl="sibTrans1D1" presStyleIdx="6" presStyleCnt="8"/>
      <dgm:spPr/>
    </dgm:pt>
    <dgm:pt modelId="{433B207C-82BF-C14D-9595-F25639445B22}" type="pres">
      <dgm:prSet presAssocID="{DFC7EB97-5482-2944-BF17-E4B81EA02854}" presName="connectorText" presStyleLbl="sibTrans1D1" presStyleIdx="6" presStyleCnt="8"/>
      <dgm:spPr/>
    </dgm:pt>
    <dgm:pt modelId="{DF06EB6E-ECF7-444D-9493-CF92C7F546A9}" type="pres">
      <dgm:prSet presAssocID="{B0781363-6341-D044-A54E-3D59D462D74A}" presName="node" presStyleLbl="node1" presStyleIdx="7" presStyleCnt="9">
        <dgm:presLayoutVars>
          <dgm:bulletEnabled val="1"/>
        </dgm:presLayoutVars>
      </dgm:prSet>
      <dgm:spPr/>
    </dgm:pt>
    <dgm:pt modelId="{FBE3F60A-65D0-49A4-84AC-96C5BF71E3F8}" type="pres">
      <dgm:prSet presAssocID="{8B70F318-EA0D-3D43-B01E-145781C35794}" presName="sibTrans" presStyleLbl="sibTrans1D1" presStyleIdx="7" presStyleCnt="8"/>
      <dgm:spPr/>
    </dgm:pt>
    <dgm:pt modelId="{242D351C-EEF6-4B84-AA39-8439F296E638}" type="pres">
      <dgm:prSet presAssocID="{8B70F318-EA0D-3D43-B01E-145781C35794}" presName="connectorText" presStyleLbl="sibTrans1D1" presStyleIdx="7" presStyleCnt="8"/>
      <dgm:spPr/>
    </dgm:pt>
    <dgm:pt modelId="{53D33B75-15A1-4D6E-A8CE-8ACC1476FFFE}" type="pres">
      <dgm:prSet presAssocID="{ADFCB7E9-9296-4F63-9774-C3F1369A3B98}" presName="node" presStyleLbl="node1" presStyleIdx="8" presStyleCnt="9">
        <dgm:presLayoutVars>
          <dgm:bulletEnabled val="1"/>
        </dgm:presLayoutVars>
      </dgm:prSet>
      <dgm:spPr/>
    </dgm:pt>
  </dgm:ptLst>
  <dgm:cxnLst>
    <dgm:cxn modelId="{D2996807-BB6F-B94C-B7F0-F66985597EE4}" srcId="{28920C56-568D-154F-A456-A77CAD199F21}" destId="{3191C5D8-EE3E-DF47-B3D9-B3583FB9CE2B}" srcOrd="6" destOrd="0" parTransId="{F60A9A9B-5650-BF47-9F62-E3B18F98F139}" sibTransId="{DFC7EB97-5482-2944-BF17-E4B81EA02854}"/>
    <dgm:cxn modelId="{F097990F-E563-344C-A76B-8352B3C61797}" type="presOf" srcId="{E21F0A9B-E381-C645-B75E-B37931300941}" destId="{39336A14-2263-4648-B310-4F461C950822}" srcOrd="1" destOrd="0" presId="urn:microsoft.com/office/officeart/2005/8/layout/bProcess3"/>
    <dgm:cxn modelId="{68E07F10-0CD2-48F4-B6EF-3CAF75876EDB}" type="presOf" srcId="{ADFCB7E9-9296-4F63-9774-C3F1369A3B98}" destId="{53D33B75-15A1-4D6E-A8CE-8ACC1476FFFE}" srcOrd="0" destOrd="0" presId="urn:microsoft.com/office/officeart/2005/8/layout/bProcess3"/>
    <dgm:cxn modelId="{05323A13-7EFF-094F-AF4B-EA1F7659A533}" type="presOf" srcId="{D5D4A16A-BD98-3943-9BCF-61EE2A691A3B}" destId="{510E156E-56B0-EA4C-9C8F-2A6EA91C71B3}" srcOrd="0" destOrd="0" presId="urn:microsoft.com/office/officeart/2005/8/layout/bProcess3"/>
    <dgm:cxn modelId="{623E5113-C77C-444C-969D-7754974D6DB1}" type="presOf" srcId="{E2FCF10D-3FA6-E946-90C5-2D99A16EA814}" destId="{B00E8E26-E6D5-8F4C-9819-CC0A4FFC94AE}" srcOrd="0" destOrd="0" presId="urn:microsoft.com/office/officeart/2005/8/layout/bProcess3"/>
    <dgm:cxn modelId="{E8A18417-004E-2749-AF67-B57AE0EF1AB5}" srcId="{28920C56-568D-154F-A456-A77CAD199F21}" destId="{B0781363-6341-D044-A54E-3D59D462D74A}" srcOrd="7" destOrd="0" parTransId="{73C015E2-89EA-4C44-9C6B-AAE52F635FC2}" sibTransId="{8B70F318-EA0D-3D43-B01E-145781C35794}"/>
    <dgm:cxn modelId="{2BBEE117-34D4-B94A-A722-6FB746486BF6}" type="presOf" srcId="{33821191-8C03-EC43-ABF6-29DB00B77B91}" destId="{E6C6D348-0D1F-9245-B7A3-0785744FC7DA}" srcOrd="0" destOrd="0" presId="urn:microsoft.com/office/officeart/2005/8/layout/bProcess3"/>
    <dgm:cxn modelId="{61296E33-8E4F-E748-AF6A-1A36112DD7A4}" type="presOf" srcId="{E2FCF10D-3FA6-E946-90C5-2D99A16EA814}" destId="{212BAE68-F37F-3748-841B-4EB780230E3C}" srcOrd="1" destOrd="0" presId="urn:microsoft.com/office/officeart/2005/8/layout/bProcess3"/>
    <dgm:cxn modelId="{5693E833-4CC1-ED46-BEA2-8609F0D22F11}" srcId="{28920C56-568D-154F-A456-A77CAD199F21}" destId="{0B471DEE-C58F-0746-A86A-D1B4FAEC762C}" srcOrd="2" destOrd="0" parTransId="{5FE16A31-9380-264F-B7EC-0321336206BE}" sibTransId="{05FD7B94-C9F8-0F49-AE4F-4BAC7EF34798}"/>
    <dgm:cxn modelId="{A763F139-8DA4-964A-B2EE-CD8194B7A3B5}" srcId="{28920C56-568D-154F-A456-A77CAD199F21}" destId="{DB0A1B71-CEE1-FB4F-B5B0-31D842F2AC90}" srcOrd="1" destOrd="0" parTransId="{D7E40655-EDB6-0846-8CC9-876ACC5D7A83}" sibTransId="{A5EF43BF-C760-0049-9041-728988B211BB}"/>
    <dgm:cxn modelId="{CA6E7D42-8B8D-420A-A0A8-D85F91DB87DF}" type="presOf" srcId="{8B70F318-EA0D-3D43-B01E-145781C35794}" destId="{242D351C-EEF6-4B84-AA39-8439F296E638}" srcOrd="1" destOrd="0" presId="urn:microsoft.com/office/officeart/2005/8/layout/bProcess3"/>
    <dgm:cxn modelId="{B9599443-80DB-46B3-9B15-7E3326442F3A}" type="presOf" srcId="{8B70F318-EA0D-3D43-B01E-145781C35794}" destId="{FBE3F60A-65D0-49A4-84AC-96C5BF71E3F8}" srcOrd="0" destOrd="0" presId="urn:microsoft.com/office/officeart/2005/8/layout/bProcess3"/>
    <dgm:cxn modelId="{61FE9E65-D28F-ED4F-BB35-8C0F2E16D8D7}" type="presOf" srcId="{4EBAA277-3EE9-924E-9936-89C1421A1DEE}" destId="{B315855F-207A-534A-9233-751D09EB4FCE}" srcOrd="0" destOrd="0" presId="urn:microsoft.com/office/officeart/2005/8/layout/bProcess3"/>
    <dgm:cxn modelId="{89FCD245-9131-3644-BAF1-0904680E40B3}" type="presOf" srcId="{5A26211E-1E2C-F342-8969-EBC45771F7AE}" destId="{2121C3AC-6D90-254C-80CB-493D4F20D03F}" srcOrd="0" destOrd="0" presId="urn:microsoft.com/office/officeart/2005/8/layout/bProcess3"/>
    <dgm:cxn modelId="{3D792467-BF63-E24B-B39A-91D9F85E3D56}" type="presOf" srcId="{3191C5D8-EE3E-DF47-B3D9-B3583FB9CE2B}" destId="{35CD1537-B96A-AA47-87B2-E248B9D9699C}" srcOrd="0" destOrd="0" presId="urn:microsoft.com/office/officeart/2005/8/layout/bProcess3"/>
    <dgm:cxn modelId="{D140006C-117D-5341-B14F-12ED0FF9850D}" type="presOf" srcId="{28920C56-568D-154F-A456-A77CAD199F21}" destId="{73B61E1F-0502-D44E-A421-9B31A9EB72D1}" srcOrd="0" destOrd="0" presId="urn:microsoft.com/office/officeart/2005/8/layout/bProcess3"/>
    <dgm:cxn modelId="{9A699878-4A13-FA4E-9074-86BA3C5F37DC}" type="presOf" srcId="{657E6285-F83C-E34E-8DDF-0BD4339B9F70}" destId="{EC2AE9EA-1124-FD4E-A23E-D9087355219B}" srcOrd="0" destOrd="0" presId="urn:microsoft.com/office/officeart/2005/8/layout/bProcess3"/>
    <dgm:cxn modelId="{9000CF5A-318E-2840-8CCF-58DF0F327CCF}" type="presOf" srcId="{A5EF43BF-C760-0049-9041-728988B211BB}" destId="{BA182DEE-11E3-6649-9DD7-1639CD921DF1}" srcOrd="1" destOrd="0" presId="urn:microsoft.com/office/officeart/2005/8/layout/bProcess3"/>
    <dgm:cxn modelId="{93D4497B-1EB7-2948-BD46-21536566AD22}" type="presOf" srcId="{E21F0A9B-E381-C645-B75E-B37931300941}" destId="{90487FA2-F9E1-5C4F-A640-EE585ED1B490}" srcOrd="0" destOrd="0" presId="urn:microsoft.com/office/officeart/2005/8/layout/bProcess3"/>
    <dgm:cxn modelId="{08F7567C-7C7C-8648-801A-E49C074BA9D8}" type="presOf" srcId="{D1E34BC7-57ED-CE40-8D42-8EFB5BC17F81}" destId="{64AA02B4-DB84-6A4C-A5F1-3E4DF15AB8A3}" srcOrd="0" destOrd="0" presId="urn:microsoft.com/office/officeart/2005/8/layout/bProcess3"/>
    <dgm:cxn modelId="{4323237D-3EF0-F940-91D6-15EE99D356D8}" type="presOf" srcId="{A5EF43BF-C760-0049-9041-728988B211BB}" destId="{109CF107-4164-8E40-9413-0C5BBA28D92F}" srcOrd="0" destOrd="0" presId="urn:microsoft.com/office/officeart/2005/8/layout/bProcess3"/>
    <dgm:cxn modelId="{E94C3782-91C1-CF43-BF7D-9C17EE07281B}" type="presOf" srcId="{DFC7EB97-5482-2944-BF17-E4B81EA02854}" destId="{433B207C-82BF-C14D-9595-F25639445B22}" srcOrd="1" destOrd="0" presId="urn:microsoft.com/office/officeart/2005/8/layout/bProcess3"/>
    <dgm:cxn modelId="{BC7B088A-F6AE-5E4F-B66E-F845F1AB380D}" type="presOf" srcId="{657E6285-F83C-E34E-8DDF-0BD4339B9F70}" destId="{1CFEA29E-F57E-1949-9C12-692BC70912C6}" srcOrd="1" destOrd="0" presId="urn:microsoft.com/office/officeart/2005/8/layout/bProcess3"/>
    <dgm:cxn modelId="{E69F6993-18BD-BA47-BE07-C3F2E1E15866}" type="presOf" srcId="{D5D4A16A-BD98-3943-9BCF-61EE2A691A3B}" destId="{EFAA9427-C57D-264D-B209-18EAD1F19FB4}" srcOrd="1" destOrd="0" presId="urn:microsoft.com/office/officeart/2005/8/layout/bProcess3"/>
    <dgm:cxn modelId="{8DE8C69C-E939-454C-BE78-5C7D90D1442D}" type="presOf" srcId="{DFC7EB97-5482-2944-BF17-E4B81EA02854}" destId="{5091626F-90A0-8446-916F-0190817A81A2}" srcOrd="0" destOrd="0" presId="urn:microsoft.com/office/officeart/2005/8/layout/bProcess3"/>
    <dgm:cxn modelId="{30A0CBA1-459A-FA4E-959B-4156448DA91D}" srcId="{28920C56-568D-154F-A456-A77CAD199F21}" destId="{4EBAA277-3EE9-924E-9936-89C1421A1DEE}" srcOrd="4" destOrd="0" parTransId="{2B99AFFD-B37B-2D4C-91B9-AB38B4E356F1}" sibTransId="{657E6285-F83C-E34E-8DDF-0BD4339B9F70}"/>
    <dgm:cxn modelId="{1AAA5BA2-56C2-9F4C-9D35-4AF78163CCF7}" type="presOf" srcId="{05FD7B94-C9F8-0F49-AE4F-4BAC7EF34798}" destId="{7B409BD5-75D6-FF4F-913E-2D8DF556B86D}" srcOrd="1" destOrd="0" presId="urn:microsoft.com/office/officeart/2005/8/layout/bProcess3"/>
    <dgm:cxn modelId="{4631B7B7-A7E3-DA4D-AED3-169EBD58FDBD}" type="presOf" srcId="{0B471DEE-C58F-0746-A86A-D1B4FAEC762C}" destId="{A6D43A3C-EA2D-0F4D-A797-E0CB1318716A}" srcOrd="0" destOrd="0" presId="urn:microsoft.com/office/officeart/2005/8/layout/bProcess3"/>
    <dgm:cxn modelId="{33C585C4-8718-6D44-AC74-E0B60D0B9617}" srcId="{28920C56-568D-154F-A456-A77CAD199F21}" destId="{D1E34BC7-57ED-CE40-8D42-8EFB5BC17F81}" srcOrd="3" destOrd="0" parTransId="{56EB5077-F734-C74F-AF00-BEE9475060B1}" sibTransId="{D5D4A16A-BD98-3943-9BCF-61EE2A691A3B}"/>
    <dgm:cxn modelId="{57A494C4-02D6-D648-A2B3-2B2A702A5CE6}" type="presOf" srcId="{B0781363-6341-D044-A54E-3D59D462D74A}" destId="{DF06EB6E-ECF7-444D-9493-CF92C7F546A9}" srcOrd="0" destOrd="0" presId="urn:microsoft.com/office/officeart/2005/8/layout/bProcess3"/>
    <dgm:cxn modelId="{419FB8C5-75AE-3A42-8623-6851C5B68056}" srcId="{28920C56-568D-154F-A456-A77CAD199F21}" destId="{33821191-8C03-EC43-ABF6-29DB00B77B91}" srcOrd="5" destOrd="0" parTransId="{8EE01B9F-5971-2743-8163-1EDA8CE6F234}" sibTransId="{E21F0A9B-E381-C645-B75E-B37931300941}"/>
    <dgm:cxn modelId="{131752D7-3525-6E4D-AB60-902FAB671A36}" srcId="{28920C56-568D-154F-A456-A77CAD199F21}" destId="{5A26211E-1E2C-F342-8969-EBC45771F7AE}" srcOrd="0" destOrd="0" parTransId="{FAFC3980-07EA-9440-BBC2-CFD281D62BB6}" sibTransId="{E2FCF10D-3FA6-E946-90C5-2D99A16EA814}"/>
    <dgm:cxn modelId="{BAC4A6E7-D5E5-4C4A-AA8B-FCF73968ACCC}" type="presOf" srcId="{05FD7B94-C9F8-0F49-AE4F-4BAC7EF34798}" destId="{FE01EDED-4F49-E349-89A8-50C427B603FE}" srcOrd="0" destOrd="0" presId="urn:microsoft.com/office/officeart/2005/8/layout/bProcess3"/>
    <dgm:cxn modelId="{64251DF2-926B-40A2-B45D-0D3D1F3534E4}" srcId="{28920C56-568D-154F-A456-A77CAD199F21}" destId="{ADFCB7E9-9296-4F63-9774-C3F1369A3B98}" srcOrd="8" destOrd="0" parTransId="{848374B7-C3E4-436A-A495-F9DE6A68DE7A}" sibTransId="{CD89FB27-06E6-4192-AFB4-F86818AB51BE}"/>
    <dgm:cxn modelId="{D7E0FBFC-C850-0441-BE91-AF9C333257D0}" type="presOf" srcId="{DB0A1B71-CEE1-FB4F-B5B0-31D842F2AC90}" destId="{17340AE4-59B0-FC4F-AFCA-B10681422D9A}" srcOrd="0" destOrd="0" presId="urn:microsoft.com/office/officeart/2005/8/layout/bProcess3"/>
    <dgm:cxn modelId="{1F7123E4-1452-0140-97ED-19D45077B7E9}" type="presParOf" srcId="{73B61E1F-0502-D44E-A421-9B31A9EB72D1}" destId="{2121C3AC-6D90-254C-80CB-493D4F20D03F}" srcOrd="0" destOrd="0" presId="urn:microsoft.com/office/officeart/2005/8/layout/bProcess3"/>
    <dgm:cxn modelId="{34D77B59-C3F6-E846-9DAF-68112E3577DB}" type="presParOf" srcId="{73B61E1F-0502-D44E-A421-9B31A9EB72D1}" destId="{B00E8E26-E6D5-8F4C-9819-CC0A4FFC94AE}" srcOrd="1" destOrd="0" presId="urn:microsoft.com/office/officeart/2005/8/layout/bProcess3"/>
    <dgm:cxn modelId="{C6A1F979-55E1-E74D-A7FD-FB842AB12EB1}" type="presParOf" srcId="{B00E8E26-E6D5-8F4C-9819-CC0A4FFC94AE}" destId="{212BAE68-F37F-3748-841B-4EB780230E3C}" srcOrd="0" destOrd="0" presId="urn:microsoft.com/office/officeart/2005/8/layout/bProcess3"/>
    <dgm:cxn modelId="{95F73787-6515-EF45-98EB-668A0B5B8784}" type="presParOf" srcId="{73B61E1F-0502-D44E-A421-9B31A9EB72D1}" destId="{17340AE4-59B0-FC4F-AFCA-B10681422D9A}" srcOrd="2" destOrd="0" presId="urn:microsoft.com/office/officeart/2005/8/layout/bProcess3"/>
    <dgm:cxn modelId="{568E88A4-3FC1-3642-849D-2491A93EAB38}" type="presParOf" srcId="{73B61E1F-0502-D44E-A421-9B31A9EB72D1}" destId="{109CF107-4164-8E40-9413-0C5BBA28D92F}" srcOrd="3" destOrd="0" presId="urn:microsoft.com/office/officeart/2005/8/layout/bProcess3"/>
    <dgm:cxn modelId="{A9AAE9C2-EA24-CC42-970E-BFAEB58D2667}" type="presParOf" srcId="{109CF107-4164-8E40-9413-0C5BBA28D92F}" destId="{BA182DEE-11E3-6649-9DD7-1639CD921DF1}" srcOrd="0" destOrd="0" presId="urn:microsoft.com/office/officeart/2005/8/layout/bProcess3"/>
    <dgm:cxn modelId="{87B00B70-DFD2-C74E-9C72-0A39193A0E88}" type="presParOf" srcId="{73B61E1F-0502-D44E-A421-9B31A9EB72D1}" destId="{A6D43A3C-EA2D-0F4D-A797-E0CB1318716A}" srcOrd="4" destOrd="0" presId="urn:microsoft.com/office/officeart/2005/8/layout/bProcess3"/>
    <dgm:cxn modelId="{F477C923-8F15-FF44-A636-4B798BA755FF}" type="presParOf" srcId="{73B61E1F-0502-D44E-A421-9B31A9EB72D1}" destId="{FE01EDED-4F49-E349-89A8-50C427B603FE}" srcOrd="5" destOrd="0" presId="urn:microsoft.com/office/officeart/2005/8/layout/bProcess3"/>
    <dgm:cxn modelId="{9D8A964A-A579-214A-BD06-E9DDE37012FB}" type="presParOf" srcId="{FE01EDED-4F49-E349-89A8-50C427B603FE}" destId="{7B409BD5-75D6-FF4F-913E-2D8DF556B86D}" srcOrd="0" destOrd="0" presId="urn:microsoft.com/office/officeart/2005/8/layout/bProcess3"/>
    <dgm:cxn modelId="{71112570-CB14-924C-BCD8-BD9C2F077E0B}" type="presParOf" srcId="{73B61E1F-0502-D44E-A421-9B31A9EB72D1}" destId="{64AA02B4-DB84-6A4C-A5F1-3E4DF15AB8A3}" srcOrd="6" destOrd="0" presId="urn:microsoft.com/office/officeart/2005/8/layout/bProcess3"/>
    <dgm:cxn modelId="{31D3A89C-0F61-5E42-A4F1-CF4E4D51F54B}" type="presParOf" srcId="{73B61E1F-0502-D44E-A421-9B31A9EB72D1}" destId="{510E156E-56B0-EA4C-9C8F-2A6EA91C71B3}" srcOrd="7" destOrd="0" presId="urn:microsoft.com/office/officeart/2005/8/layout/bProcess3"/>
    <dgm:cxn modelId="{C670E032-D889-B344-A31A-2298A3622789}" type="presParOf" srcId="{510E156E-56B0-EA4C-9C8F-2A6EA91C71B3}" destId="{EFAA9427-C57D-264D-B209-18EAD1F19FB4}" srcOrd="0" destOrd="0" presId="urn:microsoft.com/office/officeart/2005/8/layout/bProcess3"/>
    <dgm:cxn modelId="{A2EB4084-9607-E545-B003-EAEB350FF2A4}" type="presParOf" srcId="{73B61E1F-0502-D44E-A421-9B31A9EB72D1}" destId="{B315855F-207A-534A-9233-751D09EB4FCE}" srcOrd="8" destOrd="0" presId="urn:microsoft.com/office/officeart/2005/8/layout/bProcess3"/>
    <dgm:cxn modelId="{77956A0A-88E9-474F-8567-7EEA8D9FAD7C}" type="presParOf" srcId="{73B61E1F-0502-D44E-A421-9B31A9EB72D1}" destId="{EC2AE9EA-1124-FD4E-A23E-D9087355219B}" srcOrd="9" destOrd="0" presId="urn:microsoft.com/office/officeart/2005/8/layout/bProcess3"/>
    <dgm:cxn modelId="{130CC46E-BB46-5546-8E95-8DC753197969}" type="presParOf" srcId="{EC2AE9EA-1124-FD4E-A23E-D9087355219B}" destId="{1CFEA29E-F57E-1949-9C12-692BC70912C6}" srcOrd="0" destOrd="0" presId="urn:microsoft.com/office/officeart/2005/8/layout/bProcess3"/>
    <dgm:cxn modelId="{6CAD099D-843E-8A4E-A7CC-18BB1A1AF14D}" type="presParOf" srcId="{73B61E1F-0502-D44E-A421-9B31A9EB72D1}" destId="{E6C6D348-0D1F-9245-B7A3-0785744FC7DA}" srcOrd="10" destOrd="0" presId="urn:microsoft.com/office/officeart/2005/8/layout/bProcess3"/>
    <dgm:cxn modelId="{8C700E07-4331-9F4B-9F57-556719D3D2D5}" type="presParOf" srcId="{73B61E1F-0502-D44E-A421-9B31A9EB72D1}" destId="{90487FA2-F9E1-5C4F-A640-EE585ED1B490}" srcOrd="11" destOrd="0" presId="urn:microsoft.com/office/officeart/2005/8/layout/bProcess3"/>
    <dgm:cxn modelId="{C405054A-BEB9-0347-84F1-25A734A7C2E7}" type="presParOf" srcId="{90487FA2-F9E1-5C4F-A640-EE585ED1B490}" destId="{39336A14-2263-4648-B310-4F461C950822}" srcOrd="0" destOrd="0" presId="urn:microsoft.com/office/officeart/2005/8/layout/bProcess3"/>
    <dgm:cxn modelId="{4FDFAF61-1DE4-2345-B65C-0A39D66FFFE1}" type="presParOf" srcId="{73B61E1F-0502-D44E-A421-9B31A9EB72D1}" destId="{35CD1537-B96A-AA47-87B2-E248B9D9699C}" srcOrd="12" destOrd="0" presId="urn:microsoft.com/office/officeart/2005/8/layout/bProcess3"/>
    <dgm:cxn modelId="{4044504C-F5BA-0E4F-9B29-D4BB6EB5A69C}" type="presParOf" srcId="{73B61E1F-0502-D44E-A421-9B31A9EB72D1}" destId="{5091626F-90A0-8446-916F-0190817A81A2}" srcOrd="13" destOrd="0" presId="urn:microsoft.com/office/officeart/2005/8/layout/bProcess3"/>
    <dgm:cxn modelId="{34254336-3D69-EB44-A1BD-6BBB710DD5E9}" type="presParOf" srcId="{5091626F-90A0-8446-916F-0190817A81A2}" destId="{433B207C-82BF-C14D-9595-F25639445B22}" srcOrd="0" destOrd="0" presId="urn:microsoft.com/office/officeart/2005/8/layout/bProcess3"/>
    <dgm:cxn modelId="{1DAACC40-F81D-EA4F-B2A5-6E4F4BC89EF3}" type="presParOf" srcId="{73B61E1F-0502-D44E-A421-9B31A9EB72D1}" destId="{DF06EB6E-ECF7-444D-9493-CF92C7F546A9}" srcOrd="14" destOrd="0" presId="urn:microsoft.com/office/officeart/2005/8/layout/bProcess3"/>
    <dgm:cxn modelId="{EC1AE46F-2108-4F84-B3A1-723C9507D399}" type="presParOf" srcId="{73B61E1F-0502-D44E-A421-9B31A9EB72D1}" destId="{FBE3F60A-65D0-49A4-84AC-96C5BF71E3F8}" srcOrd="15" destOrd="0" presId="urn:microsoft.com/office/officeart/2005/8/layout/bProcess3"/>
    <dgm:cxn modelId="{FD75458D-5031-4950-B9F7-EF76F530571F}" type="presParOf" srcId="{FBE3F60A-65D0-49A4-84AC-96C5BF71E3F8}" destId="{242D351C-EEF6-4B84-AA39-8439F296E638}" srcOrd="0" destOrd="0" presId="urn:microsoft.com/office/officeart/2005/8/layout/bProcess3"/>
    <dgm:cxn modelId="{01212757-7668-430B-BDD1-E10DEA028850}" type="presParOf" srcId="{73B61E1F-0502-D44E-A421-9B31A9EB72D1}" destId="{53D33B75-15A1-4D6E-A8CE-8ACC1476FFFE}" srcOrd="16" destOrd="0" presId="urn:microsoft.com/office/officeart/2005/8/layout/bProcess3"/>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B5591-6BDE-0A4A-8537-96EFC4CF6A06}">
      <dsp:nvSpPr>
        <dsp:cNvPr id="0" name=""/>
        <dsp:cNvSpPr/>
      </dsp:nvSpPr>
      <dsp:spPr>
        <a:xfrm>
          <a:off x="1015896" y="21331"/>
          <a:ext cx="3958336" cy="38999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 </a:t>
          </a:r>
        </a:p>
      </dsp:txBody>
      <dsp:txXfrm>
        <a:off x="1568637" y="481215"/>
        <a:ext cx="2282283" cy="2980147"/>
      </dsp:txXfrm>
    </dsp:sp>
    <dsp:sp modelId="{EFF74C06-1D38-FD4A-ACFA-793B47D5A787}">
      <dsp:nvSpPr>
        <dsp:cNvPr id="0" name=""/>
        <dsp:cNvSpPr/>
      </dsp:nvSpPr>
      <dsp:spPr>
        <a:xfrm>
          <a:off x="3118382" y="21331"/>
          <a:ext cx="3899915" cy="3899915"/>
        </a:xfrm>
        <a:prstGeom prst="ellipse">
          <a:avLst/>
        </a:prstGeom>
        <a:solidFill>
          <a:schemeClr val="accent1">
            <a:alpha val="50000"/>
            <a:hueOff val="0"/>
            <a:satOff val="0"/>
            <a:lumOff val="0"/>
            <a:alphaOff val="0"/>
          </a:schemeClr>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800100">
            <a:lnSpc>
              <a:spcPct val="90000"/>
            </a:lnSpc>
            <a:spcBef>
              <a:spcPct val="0"/>
            </a:spcBef>
            <a:spcAft>
              <a:spcPct val="35000"/>
            </a:spcAft>
            <a:buNone/>
          </a:pPr>
          <a:r>
            <a:rPr lang="en-US" sz="1800" kern="1200" dirty="0"/>
            <a:t>  </a:t>
          </a:r>
        </a:p>
      </dsp:txBody>
      <dsp:txXfrm>
        <a:off x="4225115" y="481215"/>
        <a:ext cx="2248599" cy="2980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E8E26-E6D5-8F4C-9819-CC0A4FFC94AE}">
      <dsp:nvSpPr>
        <dsp:cNvPr id="0" name=""/>
        <dsp:cNvSpPr/>
      </dsp:nvSpPr>
      <dsp:spPr>
        <a:xfrm>
          <a:off x="2331348" y="614096"/>
          <a:ext cx="471740" cy="91440"/>
        </a:xfrm>
        <a:custGeom>
          <a:avLst/>
          <a:gdLst/>
          <a:ahLst/>
          <a:cxnLst/>
          <a:rect l="0" t="0" r="0" b="0"/>
          <a:pathLst>
            <a:path>
              <a:moveTo>
                <a:pt x="0" y="45720"/>
              </a:moveTo>
              <a:lnTo>
                <a:pt x="471740" y="45720"/>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554660" y="657302"/>
        <a:ext cx="25117" cy="5028"/>
      </dsp:txXfrm>
    </dsp:sp>
    <dsp:sp modelId="{2121C3AC-6D90-254C-80CB-493D4F20D03F}">
      <dsp:nvSpPr>
        <dsp:cNvPr id="0" name=""/>
        <dsp:cNvSpPr/>
      </dsp:nvSpPr>
      <dsp:spPr>
        <a:xfrm>
          <a:off x="149058" y="4589"/>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u="none" kern="1200" dirty="0">
              <a:latin typeface="+mn-lt"/>
              <a:ea typeface="+mn-ea"/>
              <a:cs typeface="+mn-cs"/>
            </a:rPr>
            <a:t>1. </a:t>
          </a:r>
          <a:r>
            <a:rPr lang="en-US" sz="1600" b="1" u="none" kern="1200" dirty="0" err="1">
              <a:latin typeface="+mn-lt"/>
              <a:ea typeface="+mn-ea"/>
              <a:cs typeface="+mn-cs"/>
            </a:rPr>
            <a:t>Analyse</a:t>
          </a:r>
          <a:r>
            <a:rPr lang="en-US" sz="1600" b="1" u="none" kern="1200" dirty="0">
              <a:latin typeface="+mn-lt"/>
              <a:ea typeface="+mn-ea"/>
              <a:cs typeface="+mn-cs"/>
            </a:rPr>
            <a:t> </a:t>
          </a:r>
          <a:r>
            <a:rPr lang="en-US" sz="1600" b="1" u="none" kern="1200" dirty="0" err="1">
              <a:latin typeface="+mn-lt"/>
              <a:ea typeface="+mn-ea"/>
              <a:cs typeface="+mn-cs"/>
            </a:rPr>
            <a:t>programmatique</a:t>
          </a:r>
          <a:r>
            <a:rPr lang="en-US" sz="1600" b="1" u="none" kern="1200" dirty="0">
              <a:latin typeface="+mn-lt"/>
              <a:ea typeface="+mn-ea"/>
              <a:cs typeface="+mn-cs"/>
            </a:rPr>
            <a:t> et </a:t>
          </a:r>
          <a:r>
            <a:rPr lang="en-US" sz="1600" b="1" u="none" kern="1200" dirty="0" err="1">
              <a:latin typeface="+mn-lt"/>
              <a:ea typeface="+mn-ea"/>
              <a:cs typeface="+mn-cs"/>
            </a:rPr>
            <a:t>épidémiologique</a:t>
          </a:r>
          <a:endParaRPr lang="fr-FR" sz="1600" u="none" kern="1200" dirty="0"/>
        </a:p>
      </dsp:txBody>
      <dsp:txXfrm>
        <a:off x="149058" y="4589"/>
        <a:ext cx="2184090" cy="1310454"/>
      </dsp:txXfrm>
    </dsp:sp>
    <dsp:sp modelId="{109CF107-4164-8E40-9413-0C5BBA28D92F}">
      <dsp:nvSpPr>
        <dsp:cNvPr id="0" name=""/>
        <dsp:cNvSpPr/>
      </dsp:nvSpPr>
      <dsp:spPr>
        <a:xfrm>
          <a:off x="5017780" y="614096"/>
          <a:ext cx="471740" cy="91440"/>
        </a:xfrm>
        <a:custGeom>
          <a:avLst/>
          <a:gdLst/>
          <a:ahLst/>
          <a:cxnLst/>
          <a:rect l="0" t="0" r="0" b="0"/>
          <a:pathLst>
            <a:path>
              <a:moveTo>
                <a:pt x="0" y="45720"/>
              </a:moveTo>
              <a:lnTo>
                <a:pt x="471740" y="4572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241092" y="657302"/>
        <a:ext cx="25117" cy="5028"/>
      </dsp:txXfrm>
    </dsp:sp>
    <dsp:sp modelId="{17340AE4-59B0-FC4F-AFCA-B10681422D9A}">
      <dsp:nvSpPr>
        <dsp:cNvPr id="0" name=""/>
        <dsp:cNvSpPr/>
      </dsp:nvSpPr>
      <dsp:spPr>
        <a:xfrm>
          <a:off x="2835489" y="4589"/>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fr-FR" sz="1200" b="1" u="none" kern="1200" dirty="0"/>
        </a:p>
        <a:p>
          <a:pPr marL="0" lvl="0" indent="0" algn="ctr" defTabSz="533400">
            <a:lnSpc>
              <a:spcPct val="90000"/>
            </a:lnSpc>
            <a:spcBef>
              <a:spcPct val="0"/>
            </a:spcBef>
            <a:spcAft>
              <a:spcPct val="35000"/>
            </a:spcAft>
            <a:buNone/>
          </a:pPr>
          <a:r>
            <a:rPr lang="fr-FR" sz="1400" b="1" u="none" kern="1200" dirty="0"/>
            <a:t>2. Goulots d'étranglement qui entravent les progrès de l'indicateur dont la performance est la plus faible</a:t>
          </a:r>
          <a:endParaRPr lang="fr-FR" sz="1400" u="none" kern="1200" dirty="0"/>
        </a:p>
      </dsp:txBody>
      <dsp:txXfrm>
        <a:off x="2835489" y="4589"/>
        <a:ext cx="2184090" cy="1310454"/>
      </dsp:txXfrm>
    </dsp:sp>
    <dsp:sp modelId="{FE01EDED-4F49-E349-89A8-50C427B603FE}">
      <dsp:nvSpPr>
        <dsp:cNvPr id="0" name=""/>
        <dsp:cNvSpPr/>
      </dsp:nvSpPr>
      <dsp:spPr>
        <a:xfrm>
          <a:off x="1241103" y="1313244"/>
          <a:ext cx="5372862" cy="471740"/>
        </a:xfrm>
        <a:custGeom>
          <a:avLst/>
          <a:gdLst/>
          <a:ahLst/>
          <a:cxnLst/>
          <a:rect l="0" t="0" r="0" b="0"/>
          <a:pathLst>
            <a:path>
              <a:moveTo>
                <a:pt x="5372862" y="0"/>
              </a:moveTo>
              <a:lnTo>
                <a:pt x="5372862" y="252970"/>
              </a:lnTo>
              <a:lnTo>
                <a:pt x="0" y="252970"/>
              </a:lnTo>
              <a:lnTo>
                <a:pt x="0" y="47174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792627" y="1546600"/>
        <a:ext cx="269814" cy="5028"/>
      </dsp:txXfrm>
    </dsp:sp>
    <dsp:sp modelId="{A6D43A3C-EA2D-0F4D-A797-E0CB1318716A}">
      <dsp:nvSpPr>
        <dsp:cNvPr id="0" name=""/>
        <dsp:cNvSpPr/>
      </dsp:nvSpPr>
      <dsp:spPr>
        <a:xfrm>
          <a:off x="5521921" y="4589"/>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mn-cs"/>
            </a:rPr>
            <a:t>3. </a:t>
          </a:r>
          <a:r>
            <a:rPr lang="en-US" sz="1600" b="1" kern="1200" dirty="0">
              <a:latin typeface="+mn-lt"/>
              <a:ea typeface="+mn-ea"/>
              <a:cs typeface="+mn-cs"/>
            </a:rPr>
            <a:t>Interventions </a:t>
          </a:r>
          <a:r>
            <a:rPr lang="en-US" sz="1600" b="1" kern="1200" dirty="0" err="1">
              <a:latin typeface="+mn-lt"/>
              <a:ea typeface="+mn-ea"/>
              <a:cs typeface="+mn-cs"/>
            </a:rPr>
            <a:t>eligibles</a:t>
          </a:r>
          <a:endParaRPr lang="fr-FR" sz="1600" kern="1200" dirty="0"/>
        </a:p>
      </dsp:txBody>
      <dsp:txXfrm>
        <a:off x="5521921" y="4589"/>
        <a:ext cx="2184090" cy="1310454"/>
      </dsp:txXfrm>
    </dsp:sp>
    <dsp:sp modelId="{510E156E-56B0-EA4C-9C8F-2A6EA91C71B3}">
      <dsp:nvSpPr>
        <dsp:cNvPr id="0" name=""/>
        <dsp:cNvSpPr/>
      </dsp:nvSpPr>
      <dsp:spPr>
        <a:xfrm>
          <a:off x="2331348" y="2426892"/>
          <a:ext cx="471740" cy="91440"/>
        </a:xfrm>
        <a:custGeom>
          <a:avLst/>
          <a:gdLst/>
          <a:ahLst/>
          <a:cxnLst/>
          <a:rect l="0" t="0" r="0" b="0"/>
          <a:pathLst>
            <a:path>
              <a:moveTo>
                <a:pt x="0" y="45720"/>
              </a:moveTo>
              <a:lnTo>
                <a:pt x="471740" y="4572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554660" y="2470097"/>
        <a:ext cx="25117" cy="5028"/>
      </dsp:txXfrm>
    </dsp:sp>
    <dsp:sp modelId="{64AA02B4-DB84-6A4C-A5F1-3E4DF15AB8A3}">
      <dsp:nvSpPr>
        <dsp:cNvPr id="0" name=""/>
        <dsp:cNvSpPr/>
      </dsp:nvSpPr>
      <dsp:spPr>
        <a:xfrm>
          <a:off x="149058" y="1817384"/>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b="1" kern="1200" dirty="0">
            <a:latin typeface="+mn-lt"/>
            <a:ea typeface="+mn-ea"/>
            <a:cs typeface="+mn-cs"/>
          </a:endParaRPr>
        </a:p>
        <a:p>
          <a:pPr marL="0" lvl="0" indent="0" algn="ctr" defTabSz="622300">
            <a:lnSpc>
              <a:spcPct val="90000"/>
            </a:lnSpc>
            <a:spcBef>
              <a:spcPct val="0"/>
            </a:spcBef>
            <a:spcAft>
              <a:spcPct val="35000"/>
            </a:spcAft>
            <a:buNone/>
          </a:pPr>
          <a:r>
            <a:rPr lang="fr-FR" sz="1400" b="1" kern="1200" dirty="0">
              <a:latin typeface="+mn-lt"/>
              <a:ea typeface="+mn-ea"/>
              <a:cs typeface="+mn-cs"/>
            </a:rPr>
            <a:t>4.</a:t>
          </a:r>
          <a:r>
            <a:rPr lang="fr-FR" sz="1600" b="1" kern="1200" dirty="0">
              <a:latin typeface="+mn-lt"/>
              <a:ea typeface="+mn-ea"/>
              <a:cs typeface="+mn-cs"/>
            </a:rPr>
            <a:t>Importance, pertinence et impact attendu</a:t>
          </a:r>
          <a:endParaRPr lang="fr-FR" sz="1600" kern="1200" dirty="0"/>
        </a:p>
      </dsp:txBody>
      <dsp:txXfrm>
        <a:off x="149058" y="1817384"/>
        <a:ext cx="2184090" cy="1310454"/>
      </dsp:txXfrm>
    </dsp:sp>
    <dsp:sp modelId="{EC2AE9EA-1124-FD4E-A23E-D9087355219B}">
      <dsp:nvSpPr>
        <dsp:cNvPr id="0" name=""/>
        <dsp:cNvSpPr/>
      </dsp:nvSpPr>
      <dsp:spPr>
        <a:xfrm>
          <a:off x="5017780" y="2426892"/>
          <a:ext cx="471740" cy="91440"/>
        </a:xfrm>
        <a:custGeom>
          <a:avLst/>
          <a:gdLst/>
          <a:ahLst/>
          <a:cxnLst/>
          <a:rect l="0" t="0" r="0" b="0"/>
          <a:pathLst>
            <a:path>
              <a:moveTo>
                <a:pt x="0" y="45720"/>
              </a:moveTo>
              <a:lnTo>
                <a:pt x="471740" y="45720"/>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241092" y="2470097"/>
        <a:ext cx="25117" cy="5028"/>
      </dsp:txXfrm>
    </dsp:sp>
    <dsp:sp modelId="{B315855F-207A-534A-9233-751D09EB4FCE}">
      <dsp:nvSpPr>
        <dsp:cNvPr id="0" name=""/>
        <dsp:cNvSpPr/>
      </dsp:nvSpPr>
      <dsp:spPr>
        <a:xfrm>
          <a:off x="2835489" y="1817384"/>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CH" sz="1600" b="1" kern="1200" dirty="0"/>
            <a:t>5. Alignement avec la politique national et volonté politique</a:t>
          </a:r>
          <a:endParaRPr lang="fr-FR" sz="1600" kern="1200" dirty="0"/>
        </a:p>
      </dsp:txBody>
      <dsp:txXfrm>
        <a:off x="2835489" y="1817384"/>
        <a:ext cx="2184090" cy="1310454"/>
      </dsp:txXfrm>
    </dsp:sp>
    <dsp:sp modelId="{90487FA2-F9E1-5C4F-A640-EE585ED1B490}">
      <dsp:nvSpPr>
        <dsp:cNvPr id="0" name=""/>
        <dsp:cNvSpPr/>
      </dsp:nvSpPr>
      <dsp:spPr>
        <a:xfrm>
          <a:off x="1241103" y="3126039"/>
          <a:ext cx="5372862" cy="471740"/>
        </a:xfrm>
        <a:custGeom>
          <a:avLst/>
          <a:gdLst/>
          <a:ahLst/>
          <a:cxnLst/>
          <a:rect l="0" t="0" r="0" b="0"/>
          <a:pathLst>
            <a:path>
              <a:moveTo>
                <a:pt x="5372862" y="0"/>
              </a:moveTo>
              <a:lnTo>
                <a:pt x="5372862" y="252970"/>
              </a:lnTo>
              <a:lnTo>
                <a:pt x="0" y="252970"/>
              </a:lnTo>
              <a:lnTo>
                <a:pt x="0" y="47174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792627" y="3359395"/>
        <a:ext cx="269814" cy="5028"/>
      </dsp:txXfrm>
    </dsp:sp>
    <dsp:sp modelId="{E6C6D348-0D1F-9245-B7A3-0785744FC7DA}">
      <dsp:nvSpPr>
        <dsp:cNvPr id="0" name=""/>
        <dsp:cNvSpPr/>
      </dsp:nvSpPr>
      <dsp:spPr>
        <a:xfrm>
          <a:off x="5521921" y="1817384"/>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mn-lt"/>
              <a:ea typeface="+mn-ea"/>
              <a:cs typeface="+mn-cs"/>
            </a:rPr>
            <a:t>6. Faisabilité technique </a:t>
          </a:r>
        </a:p>
      </dsp:txBody>
      <dsp:txXfrm>
        <a:off x="5521921" y="1817384"/>
        <a:ext cx="2184090" cy="1310454"/>
      </dsp:txXfrm>
    </dsp:sp>
    <dsp:sp modelId="{5091626F-90A0-8446-916F-0190817A81A2}">
      <dsp:nvSpPr>
        <dsp:cNvPr id="0" name=""/>
        <dsp:cNvSpPr/>
      </dsp:nvSpPr>
      <dsp:spPr>
        <a:xfrm>
          <a:off x="2331348" y="4239687"/>
          <a:ext cx="471740" cy="91440"/>
        </a:xfrm>
        <a:custGeom>
          <a:avLst/>
          <a:gdLst/>
          <a:ahLst/>
          <a:cxnLst/>
          <a:rect l="0" t="0" r="0" b="0"/>
          <a:pathLst>
            <a:path>
              <a:moveTo>
                <a:pt x="0" y="45720"/>
              </a:moveTo>
              <a:lnTo>
                <a:pt x="471740" y="4572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554660" y="4282892"/>
        <a:ext cx="25117" cy="5028"/>
      </dsp:txXfrm>
    </dsp:sp>
    <dsp:sp modelId="{35CD1537-B96A-AA47-87B2-E248B9D9699C}">
      <dsp:nvSpPr>
        <dsp:cNvPr id="0" name=""/>
        <dsp:cNvSpPr/>
      </dsp:nvSpPr>
      <dsp:spPr>
        <a:xfrm>
          <a:off x="149058" y="3630179"/>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mn-lt"/>
              <a:ea typeface="+mn-ea"/>
              <a:cs typeface="+mn-cs"/>
            </a:rPr>
            <a:t>7. </a:t>
          </a:r>
          <a:r>
            <a:rPr lang="fr-CH" sz="1600" b="1" kern="1200" dirty="0"/>
            <a:t>Soutenabilité-</a:t>
          </a:r>
          <a:r>
            <a:rPr lang="en-US" sz="1600" b="1" kern="1200" dirty="0"/>
            <a:t>Contribution à la resilience PPR</a:t>
          </a:r>
          <a:endParaRPr lang="fr-FR" sz="1600" kern="1200" dirty="0"/>
        </a:p>
      </dsp:txBody>
      <dsp:txXfrm>
        <a:off x="149058" y="3630179"/>
        <a:ext cx="2184090" cy="1310454"/>
      </dsp:txXfrm>
    </dsp:sp>
    <dsp:sp modelId="{FBE3F60A-65D0-49A4-84AC-96C5BF71E3F8}">
      <dsp:nvSpPr>
        <dsp:cNvPr id="0" name=""/>
        <dsp:cNvSpPr/>
      </dsp:nvSpPr>
      <dsp:spPr>
        <a:xfrm>
          <a:off x="5017780" y="4239687"/>
          <a:ext cx="471740" cy="91440"/>
        </a:xfrm>
        <a:custGeom>
          <a:avLst/>
          <a:gdLst/>
          <a:ahLst/>
          <a:cxnLst/>
          <a:rect l="0" t="0" r="0" b="0"/>
          <a:pathLst>
            <a:path>
              <a:moveTo>
                <a:pt x="0" y="45720"/>
              </a:moveTo>
              <a:lnTo>
                <a:pt x="471740" y="4572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241092" y="4282892"/>
        <a:ext cx="25117" cy="5028"/>
      </dsp:txXfrm>
    </dsp:sp>
    <dsp:sp modelId="{DF06EB6E-ECF7-444D-9493-CF92C7F546A9}">
      <dsp:nvSpPr>
        <dsp:cNvPr id="0" name=""/>
        <dsp:cNvSpPr/>
      </dsp:nvSpPr>
      <dsp:spPr>
        <a:xfrm>
          <a:off x="2835489" y="3630179"/>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t>8. </a:t>
          </a:r>
          <a:r>
            <a:rPr lang="fr-FR" sz="1600" b="1" kern="1200" dirty="0" err="1"/>
            <a:t>Disponibilite</a:t>
          </a:r>
          <a:r>
            <a:rPr lang="fr-FR" sz="1600" b="1" kern="1200" dirty="0"/>
            <a:t> du financement domestique/externe sans tenir en compte le FM </a:t>
          </a:r>
          <a:endParaRPr lang="fr-FR" sz="1600" kern="1200" dirty="0"/>
        </a:p>
      </dsp:txBody>
      <dsp:txXfrm>
        <a:off x="2835489" y="3630179"/>
        <a:ext cx="2184090" cy="1310454"/>
      </dsp:txXfrm>
    </dsp:sp>
    <dsp:sp modelId="{53D33B75-15A1-4D6E-A8CE-8ACC1476FFFE}">
      <dsp:nvSpPr>
        <dsp:cNvPr id="0" name=""/>
        <dsp:cNvSpPr/>
      </dsp:nvSpPr>
      <dsp:spPr>
        <a:xfrm>
          <a:off x="5521921" y="3630179"/>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a:t>9. Sélection finale des priorités</a:t>
          </a:r>
          <a:endParaRPr lang="fr-FR" sz="1800" kern="1200" dirty="0"/>
        </a:p>
      </dsp:txBody>
      <dsp:txXfrm>
        <a:off x="5521921" y="3630179"/>
        <a:ext cx="2184090" cy="1310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E8E26-E6D5-8F4C-9819-CC0A4FFC94AE}">
      <dsp:nvSpPr>
        <dsp:cNvPr id="0" name=""/>
        <dsp:cNvSpPr/>
      </dsp:nvSpPr>
      <dsp:spPr>
        <a:xfrm>
          <a:off x="2331348" y="614096"/>
          <a:ext cx="471740" cy="91440"/>
        </a:xfrm>
        <a:custGeom>
          <a:avLst/>
          <a:gdLst/>
          <a:ahLst/>
          <a:cxnLst/>
          <a:rect l="0" t="0" r="0" b="0"/>
          <a:pathLst>
            <a:path>
              <a:moveTo>
                <a:pt x="0" y="45720"/>
              </a:moveTo>
              <a:lnTo>
                <a:pt x="471740" y="45720"/>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554660" y="657302"/>
        <a:ext cx="25117" cy="5028"/>
      </dsp:txXfrm>
    </dsp:sp>
    <dsp:sp modelId="{2121C3AC-6D90-254C-80CB-493D4F20D03F}">
      <dsp:nvSpPr>
        <dsp:cNvPr id="0" name=""/>
        <dsp:cNvSpPr/>
      </dsp:nvSpPr>
      <dsp:spPr>
        <a:xfrm>
          <a:off x="149058" y="4589"/>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u="none" kern="1200" dirty="0">
              <a:latin typeface="+mn-lt"/>
              <a:ea typeface="+mn-ea"/>
              <a:cs typeface="+mn-cs"/>
            </a:rPr>
            <a:t>1. </a:t>
          </a:r>
          <a:r>
            <a:rPr lang="en-US" sz="1600" b="1" u="none" kern="1200" dirty="0" err="1">
              <a:latin typeface="+mn-lt"/>
              <a:ea typeface="+mn-ea"/>
              <a:cs typeface="+mn-cs"/>
            </a:rPr>
            <a:t>Analyse</a:t>
          </a:r>
          <a:r>
            <a:rPr lang="en-US" sz="1600" b="1" u="none" kern="1200" dirty="0">
              <a:latin typeface="+mn-lt"/>
              <a:ea typeface="+mn-ea"/>
              <a:cs typeface="+mn-cs"/>
            </a:rPr>
            <a:t> </a:t>
          </a:r>
          <a:r>
            <a:rPr lang="en-US" sz="1600" b="1" u="none" kern="1200" dirty="0" err="1">
              <a:latin typeface="+mn-lt"/>
              <a:ea typeface="+mn-ea"/>
              <a:cs typeface="+mn-cs"/>
            </a:rPr>
            <a:t>programmatique</a:t>
          </a:r>
          <a:r>
            <a:rPr lang="en-US" sz="1600" b="1" u="none" kern="1200" dirty="0">
              <a:latin typeface="+mn-lt"/>
              <a:ea typeface="+mn-ea"/>
              <a:cs typeface="+mn-cs"/>
            </a:rPr>
            <a:t> et </a:t>
          </a:r>
          <a:r>
            <a:rPr lang="en-US" sz="1600" b="1" u="none" kern="1200" dirty="0" err="1">
              <a:latin typeface="+mn-lt"/>
              <a:ea typeface="+mn-ea"/>
              <a:cs typeface="+mn-cs"/>
            </a:rPr>
            <a:t>épidémiologique</a:t>
          </a:r>
          <a:endParaRPr lang="fr-FR" sz="1600" u="none" kern="1200" dirty="0"/>
        </a:p>
      </dsp:txBody>
      <dsp:txXfrm>
        <a:off x="149058" y="4589"/>
        <a:ext cx="2184090" cy="1310454"/>
      </dsp:txXfrm>
    </dsp:sp>
    <dsp:sp modelId="{109CF107-4164-8E40-9413-0C5BBA28D92F}">
      <dsp:nvSpPr>
        <dsp:cNvPr id="0" name=""/>
        <dsp:cNvSpPr/>
      </dsp:nvSpPr>
      <dsp:spPr>
        <a:xfrm>
          <a:off x="5017780" y="614096"/>
          <a:ext cx="471740" cy="91440"/>
        </a:xfrm>
        <a:custGeom>
          <a:avLst/>
          <a:gdLst/>
          <a:ahLst/>
          <a:cxnLst/>
          <a:rect l="0" t="0" r="0" b="0"/>
          <a:pathLst>
            <a:path>
              <a:moveTo>
                <a:pt x="0" y="45720"/>
              </a:moveTo>
              <a:lnTo>
                <a:pt x="471740" y="4572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241092" y="657302"/>
        <a:ext cx="25117" cy="5028"/>
      </dsp:txXfrm>
    </dsp:sp>
    <dsp:sp modelId="{17340AE4-59B0-FC4F-AFCA-B10681422D9A}">
      <dsp:nvSpPr>
        <dsp:cNvPr id="0" name=""/>
        <dsp:cNvSpPr/>
      </dsp:nvSpPr>
      <dsp:spPr>
        <a:xfrm>
          <a:off x="2835489" y="4589"/>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fr-FR" sz="1200" b="1" u="none" kern="1200" dirty="0"/>
        </a:p>
        <a:p>
          <a:pPr marL="0" lvl="0" indent="0" algn="ctr" defTabSz="533400">
            <a:lnSpc>
              <a:spcPct val="90000"/>
            </a:lnSpc>
            <a:spcBef>
              <a:spcPct val="0"/>
            </a:spcBef>
            <a:spcAft>
              <a:spcPct val="35000"/>
            </a:spcAft>
            <a:buNone/>
          </a:pPr>
          <a:r>
            <a:rPr lang="fr-FR" sz="1400" b="1" u="none" kern="1200" dirty="0"/>
            <a:t>2. Goulots d'étranglement qui entravent les progrès de l'indicateur dont la performance est la plus faible</a:t>
          </a:r>
          <a:endParaRPr lang="fr-FR" sz="1400" u="none" kern="1200" dirty="0"/>
        </a:p>
      </dsp:txBody>
      <dsp:txXfrm>
        <a:off x="2835489" y="4589"/>
        <a:ext cx="2184090" cy="1310454"/>
      </dsp:txXfrm>
    </dsp:sp>
    <dsp:sp modelId="{FE01EDED-4F49-E349-89A8-50C427B603FE}">
      <dsp:nvSpPr>
        <dsp:cNvPr id="0" name=""/>
        <dsp:cNvSpPr/>
      </dsp:nvSpPr>
      <dsp:spPr>
        <a:xfrm>
          <a:off x="1241103" y="1313244"/>
          <a:ext cx="5372862" cy="471740"/>
        </a:xfrm>
        <a:custGeom>
          <a:avLst/>
          <a:gdLst/>
          <a:ahLst/>
          <a:cxnLst/>
          <a:rect l="0" t="0" r="0" b="0"/>
          <a:pathLst>
            <a:path>
              <a:moveTo>
                <a:pt x="5372862" y="0"/>
              </a:moveTo>
              <a:lnTo>
                <a:pt x="5372862" y="252970"/>
              </a:lnTo>
              <a:lnTo>
                <a:pt x="0" y="252970"/>
              </a:lnTo>
              <a:lnTo>
                <a:pt x="0" y="47174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792627" y="1546600"/>
        <a:ext cx="269814" cy="5028"/>
      </dsp:txXfrm>
    </dsp:sp>
    <dsp:sp modelId="{A6D43A3C-EA2D-0F4D-A797-E0CB1318716A}">
      <dsp:nvSpPr>
        <dsp:cNvPr id="0" name=""/>
        <dsp:cNvSpPr/>
      </dsp:nvSpPr>
      <dsp:spPr>
        <a:xfrm>
          <a:off x="5521921" y="4589"/>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mn-cs"/>
            </a:rPr>
            <a:t>3. </a:t>
          </a:r>
          <a:r>
            <a:rPr lang="en-US" sz="1600" b="1" kern="1200" dirty="0">
              <a:latin typeface="+mn-lt"/>
              <a:ea typeface="+mn-ea"/>
              <a:cs typeface="+mn-cs"/>
            </a:rPr>
            <a:t>Interventions </a:t>
          </a:r>
          <a:r>
            <a:rPr lang="en-US" sz="1600" b="1" kern="1200" dirty="0" err="1">
              <a:latin typeface="+mn-lt"/>
              <a:ea typeface="+mn-ea"/>
              <a:cs typeface="+mn-cs"/>
            </a:rPr>
            <a:t>eligibles</a:t>
          </a:r>
          <a:endParaRPr lang="fr-FR" sz="1600" kern="1200" dirty="0"/>
        </a:p>
      </dsp:txBody>
      <dsp:txXfrm>
        <a:off x="5521921" y="4589"/>
        <a:ext cx="2184090" cy="1310454"/>
      </dsp:txXfrm>
    </dsp:sp>
    <dsp:sp modelId="{510E156E-56B0-EA4C-9C8F-2A6EA91C71B3}">
      <dsp:nvSpPr>
        <dsp:cNvPr id="0" name=""/>
        <dsp:cNvSpPr/>
      </dsp:nvSpPr>
      <dsp:spPr>
        <a:xfrm>
          <a:off x="2331348" y="2426892"/>
          <a:ext cx="471740" cy="91440"/>
        </a:xfrm>
        <a:custGeom>
          <a:avLst/>
          <a:gdLst/>
          <a:ahLst/>
          <a:cxnLst/>
          <a:rect l="0" t="0" r="0" b="0"/>
          <a:pathLst>
            <a:path>
              <a:moveTo>
                <a:pt x="0" y="45720"/>
              </a:moveTo>
              <a:lnTo>
                <a:pt x="471740" y="4572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554660" y="2470097"/>
        <a:ext cx="25117" cy="5028"/>
      </dsp:txXfrm>
    </dsp:sp>
    <dsp:sp modelId="{64AA02B4-DB84-6A4C-A5F1-3E4DF15AB8A3}">
      <dsp:nvSpPr>
        <dsp:cNvPr id="0" name=""/>
        <dsp:cNvSpPr/>
      </dsp:nvSpPr>
      <dsp:spPr>
        <a:xfrm>
          <a:off x="149058" y="1817384"/>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b="1" kern="1200" dirty="0">
            <a:latin typeface="+mn-lt"/>
            <a:ea typeface="+mn-ea"/>
            <a:cs typeface="+mn-cs"/>
          </a:endParaRPr>
        </a:p>
        <a:p>
          <a:pPr marL="0" lvl="0" indent="0" algn="ctr" defTabSz="622300">
            <a:lnSpc>
              <a:spcPct val="90000"/>
            </a:lnSpc>
            <a:spcBef>
              <a:spcPct val="0"/>
            </a:spcBef>
            <a:spcAft>
              <a:spcPct val="35000"/>
            </a:spcAft>
            <a:buNone/>
          </a:pPr>
          <a:r>
            <a:rPr lang="fr-FR" sz="1400" b="1" kern="1200" dirty="0">
              <a:latin typeface="+mn-lt"/>
              <a:ea typeface="+mn-ea"/>
              <a:cs typeface="+mn-cs"/>
            </a:rPr>
            <a:t>4.</a:t>
          </a:r>
          <a:r>
            <a:rPr lang="fr-FR" sz="1600" b="1" kern="1200" dirty="0">
              <a:latin typeface="+mn-lt"/>
              <a:ea typeface="+mn-ea"/>
              <a:cs typeface="+mn-cs"/>
            </a:rPr>
            <a:t>Importance, pertinence et impact attendu</a:t>
          </a:r>
          <a:endParaRPr lang="fr-FR" sz="1600" kern="1200" dirty="0"/>
        </a:p>
      </dsp:txBody>
      <dsp:txXfrm>
        <a:off x="149058" y="1817384"/>
        <a:ext cx="2184090" cy="1310454"/>
      </dsp:txXfrm>
    </dsp:sp>
    <dsp:sp modelId="{EC2AE9EA-1124-FD4E-A23E-D9087355219B}">
      <dsp:nvSpPr>
        <dsp:cNvPr id="0" name=""/>
        <dsp:cNvSpPr/>
      </dsp:nvSpPr>
      <dsp:spPr>
        <a:xfrm>
          <a:off x="5017780" y="2426892"/>
          <a:ext cx="471740" cy="91440"/>
        </a:xfrm>
        <a:custGeom>
          <a:avLst/>
          <a:gdLst/>
          <a:ahLst/>
          <a:cxnLst/>
          <a:rect l="0" t="0" r="0" b="0"/>
          <a:pathLst>
            <a:path>
              <a:moveTo>
                <a:pt x="0" y="45720"/>
              </a:moveTo>
              <a:lnTo>
                <a:pt x="471740" y="45720"/>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241092" y="2470097"/>
        <a:ext cx="25117" cy="5028"/>
      </dsp:txXfrm>
    </dsp:sp>
    <dsp:sp modelId="{B315855F-207A-534A-9233-751D09EB4FCE}">
      <dsp:nvSpPr>
        <dsp:cNvPr id="0" name=""/>
        <dsp:cNvSpPr/>
      </dsp:nvSpPr>
      <dsp:spPr>
        <a:xfrm>
          <a:off x="2835489" y="1817384"/>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CH" sz="1600" b="1" kern="1200" dirty="0"/>
            <a:t>5. Alignement avec la politique national et volonté politique</a:t>
          </a:r>
          <a:endParaRPr lang="fr-FR" sz="1600" kern="1200" dirty="0"/>
        </a:p>
      </dsp:txBody>
      <dsp:txXfrm>
        <a:off x="2835489" y="1817384"/>
        <a:ext cx="2184090" cy="1310454"/>
      </dsp:txXfrm>
    </dsp:sp>
    <dsp:sp modelId="{90487FA2-F9E1-5C4F-A640-EE585ED1B490}">
      <dsp:nvSpPr>
        <dsp:cNvPr id="0" name=""/>
        <dsp:cNvSpPr/>
      </dsp:nvSpPr>
      <dsp:spPr>
        <a:xfrm>
          <a:off x="1241103" y="3126039"/>
          <a:ext cx="5372862" cy="471740"/>
        </a:xfrm>
        <a:custGeom>
          <a:avLst/>
          <a:gdLst/>
          <a:ahLst/>
          <a:cxnLst/>
          <a:rect l="0" t="0" r="0" b="0"/>
          <a:pathLst>
            <a:path>
              <a:moveTo>
                <a:pt x="5372862" y="0"/>
              </a:moveTo>
              <a:lnTo>
                <a:pt x="5372862" y="252970"/>
              </a:lnTo>
              <a:lnTo>
                <a:pt x="0" y="252970"/>
              </a:lnTo>
              <a:lnTo>
                <a:pt x="0" y="47174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792627" y="3359395"/>
        <a:ext cx="269814" cy="5028"/>
      </dsp:txXfrm>
    </dsp:sp>
    <dsp:sp modelId="{E6C6D348-0D1F-9245-B7A3-0785744FC7DA}">
      <dsp:nvSpPr>
        <dsp:cNvPr id="0" name=""/>
        <dsp:cNvSpPr/>
      </dsp:nvSpPr>
      <dsp:spPr>
        <a:xfrm>
          <a:off x="5521921" y="1817384"/>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mn-lt"/>
              <a:ea typeface="+mn-ea"/>
              <a:cs typeface="+mn-cs"/>
            </a:rPr>
            <a:t>6. Faisabilité technique </a:t>
          </a:r>
        </a:p>
      </dsp:txBody>
      <dsp:txXfrm>
        <a:off x="5521921" y="1817384"/>
        <a:ext cx="2184090" cy="1310454"/>
      </dsp:txXfrm>
    </dsp:sp>
    <dsp:sp modelId="{5091626F-90A0-8446-916F-0190817A81A2}">
      <dsp:nvSpPr>
        <dsp:cNvPr id="0" name=""/>
        <dsp:cNvSpPr/>
      </dsp:nvSpPr>
      <dsp:spPr>
        <a:xfrm>
          <a:off x="2331348" y="4239687"/>
          <a:ext cx="471740" cy="91440"/>
        </a:xfrm>
        <a:custGeom>
          <a:avLst/>
          <a:gdLst/>
          <a:ahLst/>
          <a:cxnLst/>
          <a:rect l="0" t="0" r="0" b="0"/>
          <a:pathLst>
            <a:path>
              <a:moveTo>
                <a:pt x="0" y="45720"/>
              </a:moveTo>
              <a:lnTo>
                <a:pt x="471740" y="4572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554660" y="4282892"/>
        <a:ext cx="25117" cy="5028"/>
      </dsp:txXfrm>
    </dsp:sp>
    <dsp:sp modelId="{35CD1537-B96A-AA47-87B2-E248B9D9699C}">
      <dsp:nvSpPr>
        <dsp:cNvPr id="0" name=""/>
        <dsp:cNvSpPr/>
      </dsp:nvSpPr>
      <dsp:spPr>
        <a:xfrm>
          <a:off x="149058" y="3630179"/>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mn-lt"/>
              <a:ea typeface="+mn-ea"/>
              <a:cs typeface="+mn-cs"/>
            </a:rPr>
            <a:t>7. </a:t>
          </a:r>
          <a:r>
            <a:rPr lang="fr-CH" sz="1600" b="1" kern="1200" dirty="0"/>
            <a:t>Soutenabilité-</a:t>
          </a:r>
          <a:r>
            <a:rPr lang="en-US" sz="1600" b="1" kern="1200" dirty="0"/>
            <a:t>Contribution à la resilience PPR</a:t>
          </a:r>
          <a:endParaRPr lang="fr-FR" sz="1600" kern="1200" dirty="0"/>
        </a:p>
      </dsp:txBody>
      <dsp:txXfrm>
        <a:off x="149058" y="3630179"/>
        <a:ext cx="2184090" cy="1310454"/>
      </dsp:txXfrm>
    </dsp:sp>
    <dsp:sp modelId="{FBE3F60A-65D0-49A4-84AC-96C5BF71E3F8}">
      <dsp:nvSpPr>
        <dsp:cNvPr id="0" name=""/>
        <dsp:cNvSpPr/>
      </dsp:nvSpPr>
      <dsp:spPr>
        <a:xfrm>
          <a:off x="5017780" y="4239687"/>
          <a:ext cx="471740" cy="91440"/>
        </a:xfrm>
        <a:custGeom>
          <a:avLst/>
          <a:gdLst/>
          <a:ahLst/>
          <a:cxnLst/>
          <a:rect l="0" t="0" r="0" b="0"/>
          <a:pathLst>
            <a:path>
              <a:moveTo>
                <a:pt x="0" y="45720"/>
              </a:moveTo>
              <a:lnTo>
                <a:pt x="471740" y="4572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241092" y="4282892"/>
        <a:ext cx="25117" cy="5028"/>
      </dsp:txXfrm>
    </dsp:sp>
    <dsp:sp modelId="{DF06EB6E-ECF7-444D-9493-CF92C7F546A9}">
      <dsp:nvSpPr>
        <dsp:cNvPr id="0" name=""/>
        <dsp:cNvSpPr/>
      </dsp:nvSpPr>
      <dsp:spPr>
        <a:xfrm>
          <a:off x="2835489" y="3630179"/>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t>8. </a:t>
          </a:r>
          <a:r>
            <a:rPr lang="fr-FR" sz="1600" b="1" kern="1200" dirty="0" err="1"/>
            <a:t>Disponibilite</a:t>
          </a:r>
          <a:r>
            <a:rPr lang="fr-FR" sz="1600" b="1" kern="1200" dirty="0"/>
            <a:t> du financement domestique/externe sans tenir en compte le FM </a:t>
          </a:r>
          <a:endParaRPr lang="fr-FR" sz="1600" kern="1200" dirty="0"/>
        </a:p>
      </dsp:txBody>
      <dsp:txXfrm>
        <a:off x="2835489" y="3630179"/>
        <a:ext cx="2184090" cy="1310454"/>
      </dsp:txXfrm>
    </dsp:sp>
    <dsp:sp modelId="{53D33B75-15A1-4D6E-A8CE-8ACC1476FFFE}">
      <dsp:nvSpPr>
        <dsp:cNvPr id="0" name=""/>
        <dsp:cNvSpPr/>
      </dsp:nvSpPr>
      <dsp:spPr>
        <a:xfrm>
          <a:off x="5521921" y="3630179"/>
          <a:ext cx="2184090" cy="1310454"/>
        </a:xfrm>
        <a:prstGeom prst="rect">
          <a:avLst/>
        </a:prstGeom>
        <a:solidFill>
          <a:srgbClr val="318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a:t>9. Sélection finale des priorités</a:t>
          </a:r>
          <a:endParaRPr lang="fr-FR" sz="1800" kern="1200" dirty="0"/>
        </a:p>
      </dsp:txBody>
      <dsp:txXfrm>
        <a:off x="5521921" y="3630179"/>
        <a:ext cx="2184090" cy="131045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348426-D616-4DB3-895B-CACDC1844757}" type="datetimeFigureOut">
              <a:rPr lang="en-US" smtClean="0"/>
              <a:t>1/19/2023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D1363-9081-4EC0-9466-3AFF5C600B92}" type="slidenum">
              <a:rPr lang="en-US" smtClean="0"/>
              <a:t>‹#›</a:t>
            </a:fld>
            <a:endParaRPr lang="en-US" dirty="0"/>
          </a:p>
        </p:txBody>
      </p:sp>
    </p:spTree>
    <p:extLst>
      <p:ext uri="{BB962C8B-B14F-4D97-AF65-F5344CB8AC3E}">
        <p14:creationId xmlns:p14="http://schemas.microsoft.com/office/powerpoint/2010/main" val="198598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ED1363-9081-4EC0-9466-3AFF5C600B92}" type="slidenum">
              <a:rPr lang="en-US" smtClean="0"/>
              <a:t>2</a:t>
            </a:fld>
            <a:endParaRPr lang="en-US" dirty="0"/>
          </a:p>
        </p:txBody>
      </p:sp>
    </p:spTree>
    <p:extLst>
      <p:ext uri="{BB962C8B-B14F-4D97-AF65-F5344CB8AC3E}">
        <p14:creationId xmlns:p14="http://schemas.microsoft.com/office/powerpoint/2010/main" val="105185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ED1363-9081-4EC0-9466-3AFF5C600B92}" type="slidenum">
              <a:rPr lang="en-US" smtClean="0"/>
              <a:t>27</a:t>
            </a:fld>
            <a:endParaRPr lang="en-US" dirty="0"/>
          </a:p>
        </p:txBody>
      </p:sp>
    </p:spTree>
    <p:extLst>
      <p:ext uri="{BB962C8B-B14F-4D97-AF65-F5344CB8AC3E}">
        <p14:creationId xmlns:p14="http://schemas.microsoft.com/office/powerpoint/2010/main" val="505189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1) </a:t>
            </a:r>
            <a:r>
              <a:rPr lang="en-US" sz="900" dirty="0" err="1"/>
              <a:t>Exemples</a:t>
            </a:r>
            <a:r>
              <a:rPr lang="en-US" sz="900" dirty="0"/>
              <a:t> : </a:t>
            </a:r>
            <a:r>
              <a:rPr kumimoji="0" lang="en-US" sz="1050" b="1" i="0" u="none" strike="noStrike" kern="1200" cap="none" spc="0" normalizeH="0" baseline="0" noProof="0" dirty="0" err="1">
                <a:ln>
                  <a:noFill/>
                </a:ln>
                <a:solidFill>
                  <a:prstClr val="black"/>
                </a:solidFill>
                <a:effectLst/>
                <a:uLnTx/>
                <a:uFillTx/>
                <a:latin typeface="Arial"/>
                <a:ea typeface="+mn-ea"/>
                <a:cs typeface="+mn-cs"/>
              </a:rPr>
              <a:t>Faible</a:t>
            </a:r>
            <a:r>
              <a:rPr kumimoji="0" lang="en-US" sz="1050" b="1" i="0" u="none" strike="noStrike" kern="1200" cap="none" spc="0" normalizeH="0" baseline="0" noProof="0" dirty="0">
                <a:ln>
                  <a:noFill/>
                </a:ln>
                <a:solidFill>
                  <a:prstClr val="black"/>
                </a:solidFill>
                <a:effectLst/>
                <a:uLnTx/>
                <a:uFillTx/>
                <a:latin typeface="Arial"/>
                <a:ea typeface="+mn-ea"/>
                <a:cs typeface="+mn-cs"/>
              </a:rPr>
              <a:t> couverture </a:t>
            </a:r>
            <a:r>
              <a:rPr kumimoji="0" lang="en-US" sz="1050" b="1" i="0" u="none" strike="noStrike" kern="1200" cap="none" spc="0" normalizeH="0" baseline="0" noProof="0" dirty="0" err="1">
                <a:ln>
                  <a:noFill/>
                </a:ln>
                <a:solidFill>
                  <a:prstClr val="black"/>
                </a:solidFill>
                <a:effectLst/>
                <a:uLnTx/>
                <a:uFillTx/>
                <a:latin typeface="Arial"/>
                <a:ea typeface="+mn-ea"/>
                <a:cs typeface="+mn-cs"/>
              </a:rPr>
              <a:t>géographique</a:t>
            </a:r>
            <a:r>
              <a:rPr kumimoji="0" lang="en-US" sz="1050" b="1" i="0" u="none" strike="noStrike" kern="1200" cap="none" spc="0" normalizeH="0" baseline="0" noProof="0" dirty="0">
                <a:ln>
                  <a:noFill/>
                </a:ln>
                <a:solidFill>
                  <a:prstClr val="black"/>
                </a:solidFill>
                <a:effectLst/>
                <a:uLnTx/>
                <a:uFillTx/>
                <a:latin typeface="Arial"/>
                <a:ea typeface="+mn-ea"/>
                <a:cs typeface="+mn-cs"/>
              </a:rPr>
              <a:t> de la PTME et du diagnostic </a:t>
            </a:r>
            <a:r>
              <a:rPr kumimoji="0" lang="en-US" sz="1050" b="1" i="0" u="none" strike="noStrike" kern="1200" cap="none" spc="0" normalizeH="0" baseline="0" noProof="0" dirty="0" err="1">
                <a:ln>
                  <a:noFill/>
                </a:ln>
                <a:solidFill>
                  <a:prstClr val="black"/>
                </a:solidFill>
                <a:effectLst/>
                <a:uLnTx/>
                <a:uFillTx/>
                <a:latin typeface="Arial"/>
                <a:ea typeface="+mn-ea"/>
                <a:cs typeface="+mn-cs"/>
              </a:rPr>
              <a:t>précoce</a:t>
            </a:r>
            <a:r>
              <a:rPr kumimoji="0" lang="en-US" sz="1050" b="1" i="0" u="none" strike="noStrike" kern="1200" cap="none" spc="0" normalizeH="0" baseline="0" noProof="0" dirty="0">
                <a:ln>
                  <a:noFill/>
                </a:ln>
                <a:solidFill>
                  <a:prstClr val="black"/>
                </a:solidFill>
                <a:effectLst/>
                <a:uLnTx/>
                <a:uFillTx/>
                <a:latin typeface="Arial"/>
                <a:ea typeface="+mn-ea"/>
                <a:cs typeface="+mn-cs"/>
              </a:rPr>
              <a:t> du </a:t>
            </a:r>
            <a:r>
              <a:rPr kumimoji="0" lang="en-US" sz="1050" b="1" i="0" u="none" strike="noStrike" kern="1200" cap="none" spc="0" normalizeH="0" baseline="0" noProof="0" dirty="0" err="1">
                <a:ln>
                  <a:noFill/>
                </a:ln>
                <a:solidFill>
                  <a:prstClr val="black"/>
                </a:solidFill>
                <a:effectLst/>
                <a:uLnTx/>
                <a:uFillTx/>
                <a:latin typeface="Arial"/>
                <a:ea typeface="+mn-ea"/>
                <a:cs typeface="+mn-cs"/>
              </a:rPr>
              <a:t>nourrisson</a:t>
            </a:r>
            <a:r>
              <a:rPr kumimoji="0" lang="en-US" sz="1050" b="1" i="0" u="none" strike="noStrike" kern="1200" cap="none" spc="0" normalizeH="0" baseline="0" noProof="0" dirty="0">
                <a:ln>
                  <a:noFill/>
                </a:ln>
                <a:solidFill>
                  <a:prstClr val="black"/>
                </a:solidFill>
                <a:effectLst/>
                <a:uLnTx/>
                <a:uFillTx/>
                <a:latin typeface="Arial"/>
                <a:ea typeface="+mn-ea"/>
                <a:cs typeface="+mn-cs"/>
              </a:rPr>
              <a:t> (DPI) - obstacle aux services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Au Togo, </a:t>
            </a:r>
            <a:r>
              <a:rPr kumimoji="0" lang="en-US" sz="1050" b="0" i="0" u="none" strike="noStrike" kern="1200" cap="none" spc="0" normalizeH="0" baseline="0" noProof="0" dirty="0" err="1">
                <a:ln>
                  <a:noFill/>
                </a:ln>
                <a:solidFill>
                  <a:prstClr val="black"/>
                </a:solidFill>
                <a:effectLst/>
                <a:uLnTx/>
                <a:uFillTx/>
                <a:latin typeface="Arial"/>
                <a:ea typeface="+mn-ea"/>
                <a:cs typeface="+mn-cs"/>
              </a:rPr>
              <a:t>en</a:t>
            </a:r>
            <a:r>
              <a:rPr kumimoji="0" lang="en-US" sz="1050" b="0" i="0" u="none" strike="noStrike" kern="1200" cap="none" spc="0" normalizeH="0" baseline="0" noProof="0" dirty="0">
                <a:ln>
                  <a:noFill/>
                </a:ln>
                <a:solidFill>
                  <a:prstClr val="black"/>
                </a:solidFill>
                <a:effectLst/>
                <a:uLnTx/>
                <a:uFillTx/>
                <a:latin typeface="Arial"/>
                <a:ea typeface="+mn-ea"/>
                <a:cs typeface="+mn-cs"/>
              </a:rPr>
              <a:t> RDC et au Nigeria, 15 à 30 %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établissements</a:t>
            </a:r>
            <a:r>
              <a:rPr kumimoji="0" lang="en-US" sz="1050" b="0" i="0" u="none" strike="noStrike" kern="1200" cap="none" spc="0" normalizeH="0" baseline="0" noProof="0" dirty="0">
                <a:ln>
                  <a:noFill/>
                </a:ln>
                <a:solidFill>
                  <a:prstClr val="black"/>
                </a:solidFill>
                <a:effectLst/>
                <a:uLnTx/>
                <a:uFillTx/>
                <a:latin typeface="Arial"/>
                <a:ea typeface="+mn-ea"/>
                <a:cs typeface="+mn-cs"/>
              </a:rPr>
              <a:t> de </a:t>
            </a:r>
            <a:r>
              <a:rPr kumimoji="0" lang="en-US" sz="1050" b="0" i="0" u="none" strike="noStrike" kern="1200" cap="none" spc="0" normalizeH="0" baseline="0" noProof="0" dirty="0" err="1">
                <a:ln>
                  <a:noFill/>
                </a:ln>
                <a:solidFill>
                  <a:prstClr val="black"/>
                </a:solidFill>
                <a:effectLst/>
                <a:uLnTx/>
                <a:uFillTx/>
                <a:latin typeface="Arial"/>
                <a:ea typeface="+mn-ea"/>
                <a:cs typeface="+mn-cs"/>
              </a:rPr>
              <a:t>santé</a:t>
            </a:r>
            <a:r>
              <a:rPr kumimoji="0" lang="en-US" sz="1050" b="0" i="0" u="none" strike="noStrike" kern="1200" cap="none" spc="0" normalizeH="0" baseline="0" noProof="0" dirty="0">
                <a:ln>
                  <a:noFill/>
                </a:ln>
                <a:solidFill>
                  <a:prstClr val="black"/>
                </a:solidFill>
                <a:effectLst/>
                <a:uLnTx/>
                <a:uFillTx/>
                <a:latin typeface="Arial"/>
                <a:ea typeface="+mn-ea"/>
                <a:cs typeface="+mn-cs"/>
              </a:rPr>
              <a:t> du pays </a:t>
            </a:r>
            <a:r>
              <a:rPr kumimoji="0" lang="en-US" sz="1050" b="0" i="0" u="sng" strike="noStrike" kern="1200" cap="none" spc="0" normalizeH="0" baseline="0" noProof="0" dirty="0">
                <a:ln>
                  <a:noFill/>
                </a:ln>
                <a:solidFill>
                  <a:prstClr val="black"/>
                </a:solidFill>
                <a:effectLst/>
                <a:uLnTx/>
                <a:uFillTx/>
                <a:latin typeface="Arial"/>
                <a:ea typeface="+mn-ea"/>
                <a:cs typeface="+mn-cs"/>
              </a:rPr>
              <a:t>ne </a:t>
            </a:r>
            <a:r>
              <a:rPr kumimoji="0" lang="en-US" sz="1050" b="0" i="0" u="none" strike="noStrike" kern="1200" cap="none" spc="0" normalizeH="0" baseline="0" noProof="0" dirty="0" err="1">
                <a:ln>
                  <a:noFill/>
                </a:ln>
                <a:solidFill>
                  <a:prstClr val="black"/>
                </a:solidFill>
                <a:effectLst/>
                <a:uLnTx/>
                <a:uFillTx/>
                <a:latin typeface="Arial"/>
                <a:ea typeface="+mn-ea"/>
                <a:cs typeface="+mn-cs"/>
              </a:rPr>
              <a:t>fournissent</a:t>
            </a:r>
            <a:r>
              <a:rPr kumimoji="0" lang="en-US" sz="1050" b="0" i="0" u="none" strike="noStrike" kern="1200" cap="none" spc="0" normalizeH="0" baseline="0" noProof="0" dirty="0">
                <a:ln>
                  <a:noFill/>
                </a:ln>
                <a:solidFill>
                  <a:prstClr val="black"/>
                </a:solidFill>
                <a:effectLst/>
                <a:uLnTx/>
                <a:uFillTx/>
                <a:latin typeface="Arial"/>
                <a:ea typeface="+mn-ea"/>
                <a:cs typeface="+mn-cs"/>
              </a:rPr>
              <a:t> pas de services de PTME.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Au Tchad, </a:t>
            </a:r>
            <a:r>
              <a:rPr kumimoji="0" lang="en-US" sz="1050" b="0" i="0" u="none" strike="noStrike" kern="1200" cap="none" spc="0" normalizeH="0" baseline="0" noProof="0" dirty="0" err="1">
                <a:ln>
                  <a:noFill/>
                </a:ln>
                <a:solidFill>
                  <a:prstClr val="black"/>
                </a:solidFill>
                <a:effectLst/>
                <a:uLnTx/>
                <a:uFillTx/>
                <a:latin typeface="Arial"/>
                <a:ea typeface="+mn-ea"/>
                <a:cs typeface="+mn-cs"/>
              </a:rPr>
              <a:t>seules</a:t>
            </a:r>
            <a:r>
              <a:rPr kumimoji="0" lang="en-US" sz="1050" b="0" i="0" u="none" strike="noStrike" kern="1200" cap="none" spc="0" normalizeH="0" baseline="0" noProof="0" dirty="0">
                <a:ln>
                  <a:noFill/>
                </a:ln>
                <a:solidFill>
                  <a:prstClr val="black"/>
                </a:solidFill>
                <a:effectLst/>
                <a:uLnTx/>
                <a:uFillTx/>
                <a:latin typeface="Arial"/>
                <a:ea typeface="+mn-ea"/>
                <a:cs typeface="+mn-cs"/>
              </a:rPr>
              <a:t> 10 </a:t>
            </a:r>
            <a:r>
              <a:rPr kumimoji="0" lang="en-US" sz="1050" b="0" i="0" u="none" strike="noStrike" kern="1200" cap="none" spc="0" normalizeH="0" baseline="0" noProof="0" dirty="0" err="1">
                <a:ln>
                  <a:noFill/>
                </a:ln>
                <a:solidFill>
                  <a:prstClr val="black"/>
                </a:solidFill>
                <a:effectLst/>
                <a:uLnTx/>
                <a:uFillTx/>
                <a:latin typeface="Arial"/>
                <a:ea typeface="+mn-ea"/>
                <a:cs typeface="+mn-cs"/>
              </a:rPr>
              <a:t>régions</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sont</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prioritaires</a:t>
            </a:r>
            <a:r>
              <a:rPr kumimoji="0" lang="en-US" sz="1050" b="0" i="0" u="none" strike="noStrike" kern="1200" cap="none" spc="0" normalizeH="0" baseline="0" noProof="0" dirty="0">
                <a:ln>
                  <a:noFill/>
                </a:ln>
                <a:solidFill>
                  <a:prstClr val="black"/>
                </a:solidFill>
                <a:effectLst/>
                <a:uLnTx/>
                <a:uFillTx/>
                <a:latin typeface="Arial"/>
                <a:ea typeface="+mn-ea"/>
                <a:cs typeface="+mn-cs"/>
              </a:rPr>
              <a:t> pour la prestation de services de PTME.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a:ea typeface="+mn-ea"/>
                <a:cs typeface="+mn-cs"/>
              </a:rPr>
              <a:t>Le DPI </a:t>
            </a:r>
            <a:r>
              <a:rPr kumimoji="0" lang="en-US" sz="1050" b="1" i="0" u="none" strike="noStrike" kern="1200" cap="none" spc="0" normalizeH="0" baseline="0" noProof="0" dirty="0" err="1">
                <a:ln>
                  <a:noFill/>
                </a:ln>
                <a:solidFill>
                  <a:prstClr val="black"/>
                </a:solidFill>
                <a:effectLst/>
                <a:uLnTx/>
                <a:uFillTx/>
                <a:latin typeface="Arial"/>
                <a:ea typeface="+mn-ea"/>
                <a:cs typeface="+mn-cs"/>
              </a:rPr>
              <a:t>est</a:t>
            </a:r>
            <a:r>
              <a:rPr kumimoji="0" lang="en-US" sz="1050" b="1" i="0" u="none" strike="noStrike" kern="1200" cap="none" spc="0" normalizeH="0" baseline="0" noProof="0" dirty="0">
                <a:ln>
                  <a:noFill/>
                </a:ln>
                <a:solidFill>
                  <a:prstClr val="black"/>
                </a:solidFill>
                <a:effectLst/>
                <a:uLnTx/>
                <a:uFillTx/>
                <a:latin typeface="Arial"/>
                <a:ea typeface="+mn-ea"/>
                <a:cs typeface="+mn-cs"/>
              </a:rPr>
              <a:t> </a:t>
            </a:r>
            <a:r>
              <a:rPr kumimoji="0" lang="en-US" sz="1050" b="1" i="0" u="none" strike="noStrike" kern="1200" cap="none" spc="0" normalizeH="0" baseline="0" noProof="0" dirty="0" err="1">
                <a:ln>
                  <a:noFill/>
                </a:ln>
                <a:solidFill>
                  <a:prstClr val="black"/>
                </a:solidFill>
                <a:effectLst/>
                <a:uLnTx/>
                <a:uFillTx/>
                <a:latin typeface="Arial"/>
                <a:ea typeface="+mn-ea"/>
                <a:cs typeface="+mn-cs"/>
              </a:rPr>
              <a:t>confrontée</a:t>
            </a:r>
            <a:r>
              <a:rPr kumimoji="0" lang="en-US" sz="1050" b="1" i="0" u="none" strike="noStrike" kern="1200" cap="none" spc="0" normalizeH="0" baseline="0" noProof="0" dirty="0">
                <a:ln>
                  <a:noFill/>
                </a:ln>
                <a:solidFill>
                  <a:prstClr val="black"/>
                </a:solidFill>
                <a:effectLst/>
                <a:uLnTx/>
                <a:uFillTx/>
                <a:latin typeface="Arial"/>
                <a:ea typeface="+mn-ea"/>
                <a:cs typeface="+mn-cs"/>
              </a:rPr>
              <a:t> à </a:t>
            </a:r>
            <a:r>
              <a:rPr kumimoji="0" lang="en-US" sz="1050" b="1" i="0" u="none" strike="noStrike" kern="1200" cap="none" spc="0" normalizeH="0" baseline="0" noProof="0" dirty="0" err="1">
                <a:ln>
                  <a:noFill/>
                </a:ln>
                <a:solidFill>
                  <a:prstClr val="black"/>
                </a:solidFill>
                <a:effectLst/>
                <a:uLnTx/>
                <a:uFillTx/>
                <a:latin typeface="Arial"/>
                <a:ea typeface="+mn-ea"/>
                <a:cs typeface="+mn-cs"/>
              </a:rPr>
              <a:t>plusieurs</a:t>
            </a:r>
            <a:r>
              <a:rPr kumimoji="0" lang="en-US" sz="1050" b="1" i="0" u="none" strike="noStrike" kern="1200" cap="none" spc="0" normalizeH="0" baseline="0" noProof="0" dirty="0">
                <a:ln>
                  <a:noFill/>
                </a:ln>
                <a:solidFill>
                  <a:prstClr val="black"/>
                </a:solidFill>
                <a:effectLst/>
                <a:uLnTx/>
                <a:uFillTx/>
                <a:latin typeface="Arial"/>
                <a:ea typeface="+mn-ea"/>
                <a:cs typeface="+mn-cs"/>
              </a:rPr>
              <a:t> </a:t>
            </a:r>
            <a:r>
              <a:rPr kumimoji="0" lang="en-US" sz="1050" b="1" i="0" u="none" strike="noStrike" kern="1200" cap="none" spc="0" normalizeH="0" baseline="0" noProof="0" dirty="0" err="1">
                <a:ln>
                  <a:noFill/>
                </a:ln>
                <a:solidFill>
                  <a:prstClr val="black"/>
                </a:solidFill>
                <a:effectLst/>
                <a:uLnTx/>
                <a:uFillTx/>
                <a:latin typeface="Arial"/>
                <a:ea typeface="+mn-ea"/>
                <a:cs typeface="+mn-cs"/>
              </a:rPr>
              <a:t>défis</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notamment</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systèmes</a:t>
            </a:r>
            <a:r>
              <a:rPr kumimoji="0" lang="en-US" sz="1050" b="0" i="0" u="none" strike="noStrike" kern="1200" cap="none" spc="0" normalizeH="0" baseline="0" noProof="0" dirty="0">
                <a:ln>
                  <a:noFill/>
                </a:ln>
                <a:solidFill>
                  <a:prstClr val="black"/>
                </a:solidFill>
                <a:effectLst/>
                <a:uLnTx/>
                <a:uFillTx/>
                <a:latin typeface="Arial"/>
                <a:ea typeface="+mn-ea"/>
                <a:cs typeface="+mn-cs"/>
              </a:rPr>
              <a:t> de </a:t>
            </a:r>
            <a:r>
              <a:rPr kumimoji="0" lang="en-US" sz="1050" b="0" i="0" u="none" strike="noStrike" kern="1200" cap="none" spc="0" normalizeH="0" baseline="0" noProof="0" dirty="0" err="1">
                <a:ln>
                  <a:noFill/>
                </a:ln>
                <a:solidFill>
                  <a:prstClr val="black"/>
                </a:solidFill>
                <a:effectLst/>
                <a:uLnTx/>
                <a:uFillTx/>
                <a:latin typeface="Arial"/>
                <a:ea typeface="+mn-ea"/>
                <a:cs typeface="+mn-cs"/>
              </a:rPr>
              <a:t>laboratoire</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inefficaces</a:t>
            </a:r>
            <a:r>
              <a:rPr kumimoji="0" lang="en-US" sz="1050" b="0" i="0" u="none" strike="noStrike" kern="1200" cap="none" spc="0" normalizeH="0" baseline="0" noProof="0" dirty="0">
                <a:ln>
                  <a:noFill/>
                </a:ln>
                <a:solidFill>
                  <a:prstClr val="black"/>
                </a:solidFill>
                <a:effectLst/>
                <a:uLnTx/>
                <a:uFillTx/>
                <a:latin typeface="Arial"/>
                <a:ea typeface="+mn-ea"/>
                <a:cs typeface="+mn-cs"/>
              </a:rPr>
              <a:t>, avec </a:t>
            </a:r>
            <a:r>
              <a:rPr kumimoji="0" lang="en-US" sz="1050" b="0" i="0" u="none" strike="noStrike" kern="1200" cap="none" spc="0" normalizeH="0" baseline="0" noProof="0" dirty="0" err="1">
                <a:ln>
                  <a:noFill/>
                </a:ln>
                <a:solidFill>
                  <a:prstClr val="black"/>
                </a:solidFill>
                <a:effectLst/>
                <a:uLnTx/>
                <a:uFillTx/>
                <a:latin typeface="Arial"/>
                <a:ea typeface="+mn-ea"/>
                <a:cs typeface="+mn-cs"/>
              </a:rPr>
              <a:t>une</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faible</a:t>
            </a:r>
            <a:r>
              <a:rPr kumimoji="0" lang="en-US" sz="1050" b="0" i="0" u="none" strike="noStrike" kern="1200" cap="none" spc="0" normalizeH="0" baseline="0" noProof="0" dirty="0">
                <a:ln>
                  <a:noFill/>
                </a:ln>
                <a:solidFill>
                  <a:prstClr val="black"/>
                </a:solidFill>
                <a:effectLst/>
                <a:uLnTx/>
                <a:uFillTx/>
                <a:latin typeface="Arial"/>
                <a:ea typeface="+mn-ea"/>
                <a:cs typeface="+mn-cs"/>
              </a:rPr>
              <a:t> couverture et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disparités</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géographiques</a:t>
            </a:r>
            <a:r>
              <a:rPr kumimoji="0" lang="en-US" sz="1050" b="0" i="0" u="none" strike="noStrike" kern="1200" cap="none" spc="0" normalizeH="0" baseline="0" noProof="0" dirty="0">
                <a:ln>
                  <a:noFill/>
                </a:ln>
                <a:solidFill>
                  <a:prstClr val="black"/>
                </a:solidFill>
                <a:effectLst/>
                <a:uLnTx/>
                <a:uFillTx/>
                <a:latin typeface="Arial"/>
                <a:ea typeface="+mn-ea"/>
                <a:cs typeface="+mn-cs"/>
              </a:rPr>
              <a:t> dans la </a:t>
            </a:r>
            <a:r>
              <a:rPr kumimoji="0" lang="en-US" sz="1050" b="0" i="0" u="none" strike="noStrike" kern="1200" cap="none" spc="0" normalizeH="0" baseline="0" noProof="0" dirty="0" err="1">
                <a:ln>
                  <a:noFill/>
                </a:ln>
                <a:solidFill>
                  <a:prstClr val="black"/>
                </a:solidFill>
                <a:effectLst/>
                <a:uLnTx/>
                <a:uFillTx/>
                <a:latin typeface="Arial"/>
                <a:ea typeface="+mn-ea"/>
                <a:cs typeface="+mn-cs"/>
              </a:rPr>
              <a:t>capacité</a:t>
            </a:r>
            <a:r>
              <a:rPr kumimoji="0" lang="en-US" sz="1050" b="0" i="0" u="none" strike="noStrike" kern="1200" cap="none" spc="0" normalizeH="0" baseline="0" noProof="0" dirty="0">
                <a:ln>
                  <a:noFill/>
                </a:ln>
                <a:solidFill>
                  <a:prstClr val="black"/>
                </a:solidFill>
                <a:effectLst/>
                <a:uLnTx/>
                <a:uFillTx/>
                <a:latin typeface="Arial"/>
                <a:ea typeface="+mn-ea"/>
                <a:cs typeface="+mn-cs"/>
              </a:rPr>
              <a:t>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laboratoires</a:t>
            </a:r>
            <a:r>
              <a:rPr kumimoji="0" lang="en-US" sz="1050" b="0" i="0" u="none" strike="noStrike" kern="1200" cap="none" spc="0" normalizeH="0" baseline="0" noProof="0" dirty="0">
                <a:ln>
                  <a:noFill/>
                </a:ln>
                <a:solidFill>
                  <a:prstClr val="black"/>
                </a:solidFill>
                <a:effectLst/>
                <a:uLnTx/>
                <a:uFillTx/>
                <a:latin typeface="Arial"/>
                <a:ea typeface="+mn-ea"/>
                <a:cs typeface="+mn-cs"/>
              </a:rPr>
              <a:t> de Le DPI</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err="1">
                <a:ln>
                  <a:noFill/>
                </a:ln>
                <a:solidFill>
                  <a:prstClr val="black"/>
                </a:solidFill>
                <a:effectLst/>
                <a:uLnTx/>
                <a:uFillTx/>
                <a:latin typeface="Arial"/>
                <a:ea typeface="+mn-ea"/>
                <a:cs typeface="+mn-cs"/>
              </a:rPr>
              <a:t>Guinée</a:t>
            </a:r>
            <a:r>
              <a:rPr kumimoji="0" lang="en-US" sz="1050" b="0" i="0" u="none" strike="noStrike" kern="1200" cap="none" spc="0" normalizeH="0" baseline="0" noProof="0" dirty="0">
                <a:ln>
                  <a:noFill/>
                </a:ln>
                <a:solidFill>
                  <a:prstClr val="black"/>
                </a:solidFill>
                <a:effectLst/>
                <a:uLnTx/>
                <a:uFillTx/>
                <a:latin typeface="Arial"/>
                <a:ea typeface="+mn-ea"/>
                <a:cs typeface="+mn-cs"/>
              </a:rPr>
              <a:t> - Tests de </a:t>
            </a:r>
            <a:r>
              <a:rPr kumimoji="0" lang="en-US" sz="1050" b="0" i="0" u="none" strike="noStrike" kern="1200" cap="none" spc="0" normalizeH="0" baseline="0" noProof="0" dirty="0" err="1">
                <a:ln>
                  <a:noFill/>
                </a:ln>
                <a:solidFill>
                  <a:prstClr val="black"/>
                </a:solidFill>
                <a:effectLst/>
                <a:uLnTx/>
                <a:uFillTx/>
                <a:latin typeface="Arial"/>
                <a:ea typeface="+mn-ea"/>
                <a:cs typeface="+mn-cs"/>
              </a:rPr>
              <a:t>dépistage</a:t>
            </a:r>
            <a:r>
              <a:rPr kumimoji="0" lang="en-US" sz="1050" b="0" i="0" u="none" strike="noStrike" kern="1200" cap="none" spc="0" normalizeH="0" baseline="0" noProof="0" dirty="0">
                <a:ln>
                  <a:noFill/>
                </a:ln>
                <a:solidFill>
                  <a:prstClr val="black"/>
                </a:solidFill>
                <a:effectLst/>
                <a:uLnTx/>
                <a:uFillTx/>
                <a:latin typeface="Arial"/>
                <a:ea typeface="+mn-ea"/>
                <a:cs typeface="+mn-cs"/>
              </a:rPr>
              <a:t> de </a:t>
            </a:r>
            <a:r>
              <a:rPr lang="en-US" sz="1050" dirty="0">
                <a:solidFill>
                  <a:prstClr val="black"/>
                </a:solidFill>
                <a:latin typeface="Arial"/>
              </a:rPr>
              <a:t>DIP</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disponibles</a:t>
            </a:r>
            <a:r>
              <a:rPr kumimoji="0" lang="en-US" sz="1050" b="0" i="0" u="none" strike="noStrike" kern="1200" cap="none" spc="0" normalizeH="0" baseline="0" noProof="0" dirty="0">
                <a:ln>
                  <a:noFill/>
                </a:ln>
                <a:solidFill>
                  <a:prstClr val="black"/>
                </a:solidFill>
                <a:effectLst/>
                <a:uLnTx/>
                <a:uFillTx/>
                <a:latin typeface="Arial"/>
                <a:ea typeface="+mn-ea"/>
                <a:cs typeface="+mn-cs"/>
              </a:rPr>
              <a:t> dans </a:t>
            </a:r>
            <a:r>
              <a:rPr kumimoji="0" lang="en-US" sz="1050" b="0" i="0" u="none" strike="noStrike" kern="1200" cap="none" spc="0" normalizeH="0" baseline="0" noProof="0" dirty="0" err="1">
                <a:ln>
                  <a:noFill/>
                </a:ln>
                <a:solidFill>
                  <a:prstClr val="black"/>
                </a:solidFill>
                <a:effectLst/>
                <a:uLnTx/>
                <a:uFillTx/>
                <a:latin typeface="Arial"/>
                <a:ea typeface="+mn-ea"/>
                <a:cs typeface="+mn-cs"/>
              </a:rPr>
              <a:t>une</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région</a:t>
            </a:r>
            <a:r>
              <a:rPr kumimoji="0" lang="en-US" sz="1050" b="0" i="0" u="none" strike="noStrike" kern="1200" cap="none" spc="0" normalizeH="0" baseline="0" noProof="0" dirty="0">
                <a:ln>
                  <a:noFill/>
                </a:ln>
                <a:solidFill>
                  <a:prstClr val="black"/>
                </a:solidFill>
                <a:effectLst/>
                <a:uLnTx/>
                <a:uFillTx/>
                <a:latin typeface="Arial"/>
                <a:ea typeface="+mn-ea"/>
                <a:cs typeface="+mn-cs"/>
              </a:rPr>
              <a:t> (Conakry)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Le Nigeria et le Togo </a:t>
            </a:r>
            <a:r>
              <a:rPr kumimoji="0" lang="en-US" sz="1050" b="0" i="0" u="none" strike="noStrike" kern="1200" cap="none" spc="0" normalizeH="0" baseline="0" noProof="0" dirty="0" err="1">
                <a:ln>
                  <a:noFill/>
                </a:ln>
                <a:solidFill>
                  <a:prstClr val="black"/>
                </a:solidFill>
                <a:effectLst/>
                <a:uLnTx/>
                <a:uFillTx/>
                <a:latin typeface="Arial"/>
                <a:ea typeface="+mn-ea"/>
                <a:cs typeface="+mn-cs"/>
              </a:rPr>
              <a:t>présentent</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d'importantes</a:t>
            </a:r>
            <a:r>
              <a:rPr kumimoji="0" lang="en-US" sz="1050" b="0" i="0" u="none" strike="noStrike" kern="1200" cap="none" spc="0" normalizeH="0" baseline="0" noProof="0" dirty="0">
                <a:ln>
                  <a:noFill/>
                </a:ln>
                <a:solidFill>
                  <a:prstClr val="black"/>
                </a:solidFill>
                <a:effectLst/>
                <a:uLnTx/>
                <a:uFillTx/>
                <a:latin typeface="Arial"/>
                <a:ea typeface="+mn-ea"/>
                <a:cs typeface="+mn-cs"/>
              </a:rPr>
              <a:t> lacunes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en</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termes</a:t>
            </a:r>
            <a:r>
              <a:rPr kumimoji="0" lang="en-US" sz="1050" b="0" i="0" u="none" strike="noStrike" kern="1200" cap="none" spc="0" normalizeH="0" baseline="0" noProof="0" dirty="0">
                <a:ln>
                  <a:noFill/>
                </a:ln>
                <a:solidFill>
                  <a:prstClr val="black"/>
                </a:solidFill>
                <a:effectLst/>
                <a:uLnTx/>
                <a:uFillTx/>
                <a:latin typeface="Arial"/>
                <a:ea typeface="+mn-ea"/>
                <a:cs typeface="+mn-cs"/>
              </a:rPr>
              <a:t> de couverture, </a:t>
            </a:r>
            <a:r>
              <a:rPr kumimoji="0" lang="en-US" sz="1050" b="0" i="0" u="none" strike="noStrike" kern="1200" cap="none" spc="0" normalizeH="0" baseline="0" noProof="0" dirty="0" err="1">
                <a:ln>
                  <a:noFill/>
                </a:ln>
                <a:solidFill>
                  <a:prstClr val="black"/>
                </a:solidFill>
                <a:effectLst/>
                <a:uLnTx/>
                <a:uFillTx/>
                <a:latin typeface="Arial"/>
                <a:ea typeface="+mn-ea"/>
                <a:cs typeface="+mn-cs"/>
              </a:rPr>
              <a:t>certains</a:t>
            </a:r>
            <a:r>
              <a:rPr kumimoji="0" lang="en-US" sz="1050" b="0" i="0" u="none" strike="noStrike" kern="1200" cap="none" spc="0" normalizeH="0" baseline="0" noProof="0" dirty="0">
                <a:ln>
                  <a:noFill/>
                </a:ln>
                <a:solidFill>
                  <a:prstClr val="black"/>
                </a:solidFill>
                <a:effectLst/>
                <a:uLnTx/>
                <a:uFillTx/>
                <a:latin typeface="Arial"/>
                <a:ea typeface="+mn-ea"/>
                <a:cs typeface="+mn-cs"/>
              </a:rPr>
              <a:t> sites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n'étant</a:t>
            </a:r>
            <a:r>
              <a:rPr kumimoji="0" lang="en-US" sz="1050" b="0" i="0" u="none" strike="noStrike" kern="1200" cap="none" spc="0" normalizeH="0" baseline="0" noProof="0" dirty="0">
                <a:ln>
                  <a:noFill/>
                </a:ln>
                <a:solidFill>
                  <a:prstClr val="black"/>
                </a:solidFill>
                <a:effectLst/>
                <a:uLnTx/>
                <a:uFillTx/>
                <a:latin typeface="Arial"/>
                <a:ea typeface="+mn-ea"/>
                <a:cs typeface="+mn-cs"/>
              </a:rPr>
              <a:t> pas </a:t>
            </a:r>
            <a:r>
              <a:rPr kumimoji="0" lang="en-US" sz="1050" b="0" i="0" u="none" strike="noStrike" kern="1200" cap="none" spc="0" normalizeH="0" baseline="0" noProof="0" dirty="0" err="1">
                <a:ln>
                  <a:noFill/>
                </a:ln>
                <a:solidFill>
                  <a:prstClr val="black"/>
                </a:solidFill>
                <a:effectLst/>
                <a:uLnTx/>
                <a:uFillTx/>
                <a:latin typeface="Arial"/>
                <a:ea typeface="+mn-ea"/>
                <a:cs typeface="+mn-cs"/>
              </a:rPr>
              <a:t>couverts</a:t>
            </a:r>
            <a:r>
              <a:rPr kumimoji="0" lang="en-US" sz="1050" b="0" i="0" u="none" strike="noStrike" kern="1200" cap="none" spc="0" normalizeH="0" baseline="0" noProof="0" dirty="0">
                <a:ln>
                  <a:noFill/>
                </a:ln>
                <a:solidFill>
                  <a:prstClr val="black"/>
                </a:solidFill>
                <a:effectLst/>
                <a:uLnTx/>
                <a:uFillTx/>
                <a:latin typeface="Arial"/>
                <a:ea typeface="+mn-ea"/>
                <a:cs typeface="+mn-cs"/>
              </a:rPr>
              <a:t> par le </a:t>
            </a:r>
            <a:r>
              <a:rPr kumimoji="0" lang="en-US" sz="1050" b="0" i="0" u="none" strike="noStrike" kern="1200" cap="none" spc="0" normalizeH="0" baseline="0" noProof="0" dirty="0" err="1">
                <a:ln>
                  <a:noFill/>
                </a:ln>
                <a:solidFill>
                  <a:prstClr val="black"/>
                </a:solidFill>
                <a:effectLst/>
                <a:uLnTx/>
                <a:uFillTx/>
                <a:latin typeface="Arial"/>
                <a:ea typeface="+mn-ea"/>
                <a:cs typeface="+mn-cs"/>
              </a:rPr>
              <a:t>réseau</a:t>
            </a:r>
            <a:r>
              <a:rPr kumimoji="0" lang="en-US" sz="1050" b="0" i="0" u="none" strike="noStrike" kern="1200" cap="none" spc="0" normalizeH="0" baseline="0" noProof="0" dirty="0">
                <a:ln>
                  <a:noFill/>
                </a:ln>
                <a:solidFill>
                  <a:prstClr val="black"/>
                </a:solidFill>
                <a:effectLst/>
                <a:uLnTx/>
                <a:uFillTx/>
                <a:latin typeface="Arial"/>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err="1">
                <a:ln>
                  <a:noFill/>
                </a:ln>
                <a:solidFill>
                  <a:prstClr val="black"/>
                </a:solidFill>
                <a:effectLst/>
                <a:uLnTx/>
                <a:uFillTx/>
                <a:latin typeface="Arial"/>
                <a:ea typeface="+mn-ea"/>
                <a:cs typeface="+mn-cs"/>
              </a:rPr>
              <a:t>Systèmes</a:t>
            </a:r>
            <a:r>
              <a:rPr kumimoji="0" lang="en-US" sz="1050" b="0" i="0" u="none" strike="noStrike" kern="1200" cap="none" spc="0" normalizeH="0" baseline="0" noProof="0" dirty="0">
                <a:ln>
                  <a:noFill/>
                </a:ln>
                <a:solidFill>
                  <a:prstClr val="black"/>
                </a:solidFill>
                <a:effectLst/>
                <a:uLnTx/>
                <a:uFillTx/>
                <a:latin typeface="Arial"/>
                <a:ea typeface="+mn-ea"/>
                <a:cs typeface="+mn-cs"/>
              </a:rPr>
              <a:t> de transport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échantillons</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consommables</a:t>
            </a:r>
            <a:r>
              <a:rPr kumimoji="0" lang="en-US" sz="1050" b="0" i="0" u="none" strike="noStrike" kern="1200" cap="none" spc="0" normalizeH="0" baseline="0" noProof="0" dirty="0">
                <a:ln>
                  <a:noFill/>
                </a:ln>
                <a:solidFill>
                  <a:prstClr val="black"/>
                </a:solidFill>
                <a:effectLst/>
                <a:uLnTx/>
                <a:uFillTx/>
                <a:latin typeface="Arial"/>
                <a:ea typeface="+mn-ea"/>
                <a:cs typeface="+mn-cs"/>
              </a:rPr>
              <a:t> pour le </a:t>
            </a:r>
            <a:r>
              <a:rPr kumimoji="0" lang="en-US" sz="1050" b="0" i="0" u="none" strike="noStrike" kern="1200" cap="none" spc="0" normalizeH="0" baseline="0" noProof="0" dirty="0" err="1">
                <a:ln>
                  <a:noFill/>
                </a:ln>
                <a:solidFill>
                  <a:prstClr val="black"/>
                </a:solidFill>
                <a:effectLst/>
                <a:uLnTx/>
                <a:uFillTx/>
                <a:latin typeface="Arial"/>
                <a:ea typeface="+mn-ea"/>
                <a:cs typeface="+mn-cs"/>
              </a:rPr>
              <a:t>prélèvement</a:t>
            </a:r>
            <a:r>
              <a:rPr kumimoji="0" lang="en-US" sz="1050" b="0" i="0" u="none" strike="noStrike" kern="1200" cap="none" spc="0" normalizeH="0" baseline="0" noProof="0" dirty="0">
                <a:ln>
                  <a:noFill/>
                </a:ln>
                <a:solidFill>
                  <a:prstClr val="black"/>
                </a:solidFill>
                <a:effectLst/>
                <a:uLnTx/>
                <a:uFillTx/>
                <a:latin typeface="Arial"/>
                <a:ea typeface="+mn-ea"/>
                <a:cs typeface="+mn-cs"/>
              </a:rPr>
              <a:t>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échantillons</a:t>
            </a:r>
            <a:r>
              <a:rPr kumimoji="0" lang="en-US" sz="1050" b="0" i="0" u="none" strike="noStrike" kern="1200" cap="none" spc="0" normalizeH="0" baseline="0" noProof="0" dirty="0">
                <a:ln>
                  <a:noFill/>
                </a:ln>
                <a:solidFill>
                  <a:prstClr val="black"/>
                </a:solidFill>
                <a:effectLst/>
                <a:uLnTx/>
                <a:uFillTx/>
                <a:latin typeface="Arial"/>
                <a:ea typeface="+mn-ea"/>
                <a:cs typeface="+mn-cs"/>
              </a:rPr>
              <a:t> et </a:t>
            </a:r>
            <a:r>
              <a:rPr kumimoji="0" lang="en-US" sz="1050" b="0" i="0" u="none" strike="noStrike" kern="1200" cap="none" spc="0" normalizeH="0" baseline="0" noProof="0" dirty="0" err="1">
                <a:ln>
                  <a:noFill/>
                </a:ln>
                <a:solidFill>
                  <a:prstClr val="black"/>
                </a:solidFill>
                <a:effectLst/>
                <a:uLnTx/>
                <a:uFillTx/>
                <a:latin typeface="Arial"/>
                <a:ea typeface="+mn-ea"/>
                <a:cs typeface="+mn-cs"/>
              </a:rPr>
              <a:t>délai</a:t>
            </a:r>
            <a:r>
              <a:rPr kumimoji="0" lang="en-US" sz="1050" b="0" i="0" u="none" strike="noStrike" kern="1200" cap="none" spc="0" normalizeH="0" baseline="0" noProof="0" dirty="0">
                <a:ln>
                  <a:noFill/>
                </a:ln>
                <a:solidFill>
                  <a:prstClr val="black"/>
                </a:solidFill>
                <a:effectLst/>
                <a:uLnTx/>
                <a:uFillTx/>
                <a:latin typeface="Arial"/>
                <a:ea typeface="+mn-ea"/>
                <a:cs typeface="+mn-cs"/>
              </a:rPr>
              <a:t> entre le </a:t>
            </a:r>
            <a:r>
              <a:rPr kumimoji="0" lang="en-US" sz="1050" b="0" i="0" u="none" strike="noStrike" kern="1200" cap="none" spc="0" normalizeH="0" baseline="0" noProof="0" dirty="0" err="1">
                <a:ln>
                  <a:noFill/>
                </a:ln>
                <a:solidFill>
                  <a:prstClr val="black"/>
                </a:solidFill>
                <a:effectLst/>
                <a:uLnTx/>
                <a:uFillTx/>
                <a:latin typeface="Arial"/>
                <a:ea typeface="+mn-ea"/>
                <a:cs typeface="+mn-cs"/>
              </a:rPr>
              <a:t>prélèvement</a:t>
            </a:r>
            <a:r>
              <a:rPr kumimoji="0" lang="en-US" sz="1050" b="0" i="0" u="none" strike="noStrike" kern="1200" cap="none" spc="0" normalizeH="0" baseline="0" noProof="0" dirty="0">
                <a:ln>
                  <a:noFill/>
                </a:ln>
                <a:solidFill>
                  <a:prstClr val="black"/>
                </a:solidFill>
                <a:effectLst/>
                <a:uLnTx/>
                <a:uFillTx/>
                <a:latin typeface="Arial"/>
                <a:ea typeface="+mn-ea"/>
                <a:cs typeface="+mn-cs"/>
              </a:rPr>
              <a:t>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échantillons</a:t>
            </a:r>
            <a:r>
              <a:rPr kumimoji="0" lang="en-US" sz="1050" b="0" i="0" u="none" strike="noStrike" kern="1200" cap="none" spc="0" normalizeH="0" baseline="0" noProof="0" dirty="0">
                <a:ln>
                  <a:noFill/>
                </a:ln>
                <a:solidFill>
                  <a:prstClr val="black"/>
                </a:solidFill>
                <a:effectLst/>
                <a:uLnTx/>
                <a:uFillTx/>
                <a:latin typeface="Arial"/>
                <a:ea typeface="+mn-ea"/>
                <a:cs typeface="+mn-cs"/>
              </a:rPr>
              <a:t> et la </a:t>
            </a:r>
            <a:r>
              <a:rPr kumimoji="0" lang="en-US" sz="1050" b="0" i="0" u="none" strike="noStrike" kern="1200" cap="none" spc="0" normalizeH="0" baseline="0" noProof="0" dirty="0" err="1">
                <a:ln>
                  <a:noFill/>
                </a:ln>
                <a:solidFill>
                  <a:prstClr val="black"/>
                </a:solidFill>
                <a:effectLst/>
                <a:uLnTx/>
                <a:uFillTx/>
                <a:latin typeface="Arial"/>
                <a:ea typeface="+mn-ea"/>
                <a:cs typeface="+mn-cs"/>
              </a:rPr>
              <a:t>réception</a:t>
            </a:r>
            <a:r>
              <a:rPr kumimoji="0" lang="en-US" sz="1050" b="0" i="0" u="none" strike="noStrike" kern="1200" cap="none" spc="0" normalizeH="0" baseline="0" noProof="0" dirty="0">
                <a:ln>
                  <a:noFill/>
                </a:ln>
                <a:solidFill>
                  <a:prstClr val="black"/>
                </a:solidFill>
                <a:effectLst/>
                <a:uLnTx/>
                <a:uFillTx/>
                <a:latin typeface="Arial"/>
                <a:ea typeface="+mn-ea"/>
                <a:cs typeface="+mn-cs"/>
              </a:rPr>
              <a:t>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résultats</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Au </a:t>
            </a:r>
            <a:r>
              <a:rPr kumimoji="0" lang="en-US" sz="1050" b="0" i="0" u="none" strike="noStrike" kern="1200" cap="none" spc="0" normalizeH="0" baseline="0" noProof="0" dirty="0" err="1">
                <a:ln>
                  <a:noFill/>
                </a:ln>
                <a:solidFill>
                  <a:prstClr val="black"/>
                </a:solidFill>
                <a:effectLst/>
                <a:uLnTx/>
                <a:uFillTx/>
                <a:latin typeface="Arial"/>
                <a:ea typeface="+mn-ea"/>
                <a:cs typeface="+mn-cs"/>
              </a:rPr>
              <a:t>Bénin</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seuls</a:t>
            </a:r>
            <a:r>
              <a:rPr kumimoji="0" lang="en-US" sz="1050" b="0" i="0" u="none" strike="noStrike" kern="1200" cap="none" spc="0" normalizeH="0" baseline="0" noProof="0" dirty="0">
                <a:ln>
                  <a:noFill/>
                </a:ln>
                <a:solidFill>
                  <a:prstClr val="black"/>
                </a:solidFill>
                <a:effectLst/>
                <a:uLnTx/>
                <a:uFillTx/>
                <a:latin typeface="Arial"/>
                <a:ea typeface="+mn-ea"/>
                <a:cs typeface="+mn-cs"/>
              </a:rPr>
              <a:t> 20,5% des sites PTME </a:t>
            </a:r>
            <a:r>
              <a:rPr kumimoji="0" lang="en-US" sz="1050" b="0" i="0" u="none" strike="noStrike" kern="1200" cap="none" spc="0" normalizeH="0" baseline="0" noProof="0" dirty="0" err="1">
                <a:ln>
                  <a:noFill/>
                </a:ln>
                <a:solidFill>
                  <a:prstClr val="black"/>
                </a:solidFill>
                <a:effectLst/>
                <a:uLnTx/>
                <a:uFillTx/>
                <a:latin typeface="Arial"/>
                <a:ea typeface="+mn-ea"/>
                <a:cs typeface="+mn-cs"/>
              </a:rPr>
              <a:t>peuvent</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collecter</a:t>
            </a:r>
            <a:r>
              <a:rPr kumimoji="0" lang="en-US" sz="1050" b="0" i="0" u="none" strike="noStrike" kern="1200" cap="none" spc="0" normalizeH="0" baseline="0" noProof="0" dirty="0">
                <a:ln>
                  <a:noFill/>
                </a:ln>
                <a:solidFill>
                  <a:prstClr val="black"/>
                </a:solidFill>
                <a:effectLst/>
                <a:uLnTx/>
                <a:uFillTx/>
                <a:latin typeface="Arial"/>
                <a:ea typeface="+mn-ea"/>
                <a:cs typeface="+mn-cs"/>
              </a:rPr>
              <a:t>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échantillons</a:t>
            </a:r>
            <a:r>
              <a:rPr kumimoji="0" lang="en-US" sz="1050" b="0" i="0" u="none" strike="noStrike" kern="1200" cap="none" spc="0" normalizeH="0" baseline="0" noProof="0" dirty="0">
                <a:ln>
                  <a:noFill/>
                </a:ln>
                <a:solidFill>
                  <a:prstClr val="black"/>
                </a:solidFill>
                <a:effectLst/>
                <a:uLnTx/>
                <a:uFillTx/>
                <a:latin typeface="Arial"/>
                <a:ea typeface="+mn-ea"/>
                <a:cs typeface="+mn-cs"/>
              </a:rPr>
              <a:t> du </a:t>
            </a:r>
            <a:r>
              <a:rPr lang="en-US" sz="1050" dirty="0">
                <a:solidFill>
                  <a:prstClr val="black"/>
                </a:solidFill>
                <a:latin typeface="Arial"/>
              </a:rPr>
              <a:t>DPI</a:t>
            </a:r>
            <a:r>
              <a:rPr kumimoji="0" lang="en-US" sz="1050" b="0" i="0" u="none" strike="noStrike" kern="1200" cap="none" spc="0" normalizeH="0" baseline="0" noProof="0" dirty="0">
                <a:ln>
                  <a:noFill/>
                </a:ln>
                <a:solidFill>
                  <a:prstClr val="black"/>
                </a:solidFill>
                <a:effectLst/>
                <a:uLnTx/>
                <a:uFillTx/>
                <a:latin typeface="Arial"/>
                <a:ea typeface="+mn-ea"/>
                <a:cs typeface="+mn-cs"/>
              </a:rPr>
              <a:t>. Au Togo, 64% des sites de PTME </a:t>
            </a:r>
            <a:r>
              <a:rPr kumimoji="0" lang="en-US" sz="1050" b="0" i="0" u="none" strike="noStrike" kern="1200" cap="none" spc="0" normalizeH="0" baseline="0" noProof="0" dirty="0" err="1">
                <a:ln>
                  <a:noFill/>
                </a:ln>
                <a:solidFill>
                  <a:prstClr val="black"/>
                </a:solidFill>
                <a:effectLst/>
                <a:uLnTx/>
                <a:uFillTx/>
                <a:latin typeface="Arial"/>
                <a:ea typeface="+mn-ea"/>
                <a:cs typeface="+mn-cs"/>
              </a:rPr>
              <a:t>collectent</a:t>
            </a:r>
            <a:r>
              <a:rPr kumimoji="0" lang="en-US" sz="1050" b="0" i="0" u="none" strike="noStrike" kern="1200" cap="none" spc="0" normalizeH="0" baseline="0" noProof="0" dirty="0">
                <a:ln>
                  <a:noFill/>
                </a:ln>
                <a:solidFill>
                  <a:prstClr val="black"/>
                </a:solidFill>
                <a:effectLst/>
                <a:uLnTx/>
                <a:uFillTx/>
                <a:latin typeface="Arial"/>
                <a:ea typeface="+mn-ea"/>
                <a:cs typeface="+mn-cs"/>
              </a:rPr>
              <a:t>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échantillons</a:t>
            </a:r>
            <a:r>
              <a:rPr kumimoji="0" lang="en-US" sz="1050" b="0" i="0" u="none" strike="noStrike" kern="1200" cap="none" spc="0" normalizeH="0" baseline="0" noProof="0" dirty="0">
                <a:ln>
                  <a:noFill/>
                </a:ln>
                <a:solidFill>
                  <a:prstClr val="black"/>
                </a:solidFill>
                <a:effectLst/>
                <a:uLnTx/>
                <a:uFillTx/>
                <a:latin typeface="Arial"/>
                <a:ea typeface="+mn-ea"/>
                <a:cs typeface="+mn-cs"/>
              </a:rPr>
              <a:t> de DPI.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Gestion de la </a:t>
            </a:r>
            <a:r>
              <a:rPr kumimoji="0" lang="en-US" sz="1050" b="0" i="0" u="none" strike="noStrike" kern="1200" cap="none" spc="0" normalizeH="0" baseline="0" noProof="0" dirty="0" err="1">
                <a:ln>
                  <a:noFill/>
                </a:ln>
                <a:solidFill>
                  <a:prstClr val="black"/>
                </a:solidFill>
                <a:effectLst/>
                <a:uLnTx/>
                <a:uFillTx/>
                <a:latin typeface="Arial"/>
                <a:ea typeface="+mn-ea"/>
                <a:cs typeface="+mn-cs"/>
              </a:rPr>
              <a:t>chaîne</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d'approvisionnement</a:t>
            </a:r>
            <a:r>
              <a:rPr kumimoji="0" lang="en-US" sz="1050" b="0" i="0" u="none" strike="noStrike" kern="1200" cap="none" spc="0" normalizeH="0" baseline="0" noProof="0" dirty="0">
                <a:ln>
                  <a:noFill/>
                </a:ln>
                <a:solidFill>
                  <a:prstClr val="black"/>
                </a:solidFill>
                <a:effectLst/>
                <a:uLnTx/>
                <a:uFillTx/>
                <a:latin typeface="Arial"/>
                <a:ea typeface="+mn-ea"/>
                <a:cs typeface="+mn-cs"/>
              </a:rPr>
              <a:t>, avec des ruptures de stock </a:t>
            </a:r>
            <a:r>
              <a:rPr kumimoji="0" lang="en-US" sz="1050" b="0" i="0" u="none" strike="noStrike" kern="1200" cap="none" spc="0" normalizeH="0" baseline="0" noProof="0" dirty="0" err="1">
                <a:ln>
                  <a:noFill/>
                </a:ln>
                <a:solidFill>
                  <a:prstClr val="black"/>
                </a:solidFill>
                <a:effectLst/>
                <a:uLnTx/>
                <a:uFillTx/>
                <a:latin typeface="Arial"/>
                <a:ea typeface="+mn-ea"/>
                <a:cs typeface="+mn-cs"/>
              </a:rPr>
              <a:t>régulières</a:t>
            </a:r>
            <a:r>
              <a:rPr kumimoji="0" lang="en-US" sz="1050" b="0" i="0" u="none" strike="noStrike" kern="1200" cap="none" spc="0" normalizeH="0" baseline="0" noProof="0" dirty="0">
                <a:ln>
                  <a:noFill/>
                </a:ln>
                <a:solidFill>
                  <a:prstClr val="black"/>
                </a:solidFill>
                <a:effectLst/>
                <a:uLnTx/>
                <a:uFillTx/>
                <a:latin typeface="Arial"/>
                <a:ea typeface="+mn-ea"/>
                <a:cs typeface="+mn-cs"/>
              </a:rPr>
              <a:t> pour les kits de test VIH, les ARV pour la PTME et les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fournitures</a:t>
            </a:r>
            <a:r>
              <a:rPr kumimoji="0" lang="en-US" sz="1050" b="0" i="0" u="none" strike="noStrike" kern="1200" cap="none" spc="0" normalizeH="0" baseline="0" noProof="0" dirty="0">
                <a:ln>
                  <a:noFill/>
                </a:ln>
                <a:solidFill>
                  <a:prstClr val="black"/>
                </a:solidFill>
                <a:effectLst/>
                <a:uLnTx/>
                <a:uFillTx/>
                <a:latin typeface="Arial"/>
                <a:ea typeface="+mn-ea"/>
                <a:cs typeface="+mn-cs"/>
              </a:rPr>
              <a:t> de </a:t>
            </a:r>
            <a:r>
              <a:rPr kumimoji="0" lang="en-US" sz="1050" b="0" i="0" u="none" strike="noStrike" kern="1200" cap="none" spc="0" normalizeH="0" baseline="0" noProof="0" dirty="0" err="1">
                <a:ln>
                  <a:noFill/>
                </a:ln>
                <a:solidFill>
                  <a:prstClr val="black"/>
                </a:solidFill>
                <a:effectLst/>
                <a:uLnTx/>
                <a:uFillTx/>
                <a:latin typeface="Arial"/>
                <a:ea typeface="+mn-ea"/>
                <a:cs typeface="+mn-cs"/>
              </a:rPr>
              <a:t>laboratoire</a:t>
            </a:r>
            <a:r>
              <a:rPr kumimoji="0" lang="en-US" sz="1050" b="0" i="0" u="none" strike="noStrike" kern="1200" cap="none" spc="0" normalizeH="0" baseline="0" noProof="0" dirty="0">
                <a:ln>
                  <a:noFill/>
                </a:ln>
                <a:solidFill>
                  <a:prstClr val="black"/>
                </a:solidFill>
                <a:effectLst/>
                <a:uLnTx/>
                <a:uFillTx/>
                <a:latin typeface="Arial"/>
                <a:ea typeface="+mn-ea"/>
                <a:cs typeface="+mn-cs"/>
              </a:rPr>
              <a: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Absence de </a:t>
            </a:r>
            <a:r>
              <a:rPr kumimoji="0" lang="en-US" sz="1050" b="0" i="0" u="none" strike="noStrike" kern="1200" cap="none" spc="0" normalizeH="0" baseline="0" noProof="0" dirty="0" err="1">
                <a:ln>
                  <a:noFill/>
                </a:ln>
                <a:solidFill>
                  <a:prstClr val="black"/>
                </a:solidFill>
                <a:effectLst/>
                <a:uLnTx/>
                <a:uFillTx/>
                <a:latin typeface="Arial"/>
                <a:ea typeface="+mn-ea"/>
                <a:cs typeface="+mn-cs"/>
              </a:rPr>
              <a:t>procédures</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opérationnelles</a:t>
            </a:r>
            <a:r>
              <a:rPr kumimoji="0" lang="en-US" sz="1050" b="0" i="0" u="none" strike="noStrike" kern="1200" cap="none" spc="0" normalizeH="0" baseline="0" noProof="0" dirty="0">
                <a:ln>
                  <a:noFill/>
                </a:ln>
                <a:solidFill>
                  <a:prstClr val="black"/>
                </a:solidFill>
                <a:effectLst/>
                <a:uLnTx/>
                <a:uFillTx/>
                <a:latin typeface="Arial"/>
                <a:ea typeface="+mn-ea"/>
                <a:cs typeface="+mn-cs"/>
              </a:rPr>
              <a:t> standard de quantification au </a:t>
            </a:r>
            <a:r>
              <a:rPr kumimoji="0" lang="en-US" sz="1050" b="0" i="0" u="none" strike="noStrike" kern="1200" cap="none" spc="0" normalizeH="0" baseline="0" noProof="0" dirty="0" err="1">
                <a:ln>
                  <a:noFill/>
                </a:ln>
                <a:solidFill>
                  <a:prstClr val="black"/>
                </a:solidFill>
                <a:effectLst/>
                <a:uLnTx/>
                <a:uFillTx/>
                <a:latin typeface="Arial"/>
                <a:ea typeface="+mn-ea"/>
                <a:cs typeface="+mn-cs"/>
              </a:rPr>
              <a:t>niveau</a:t>
            </a:r>
            <a:r>
              <a:rPr kumimoji="0" lang="en-US" sz="1050" b="0" i="0" u="none" strike="noStrike" kern="1200" cap="none" spc="0" normalizeH="0" baseline="0" noProof="0" dirty="0">
                <a:ln>
                  <a:noFill/>
                </a:ln>
                <a:solidFill>
                  <a:prstClr val="black"/>
                </a:solidFill>
                <a:effectLst/>
                <a:uLnTx/>
                <a:uFillTx/>
                <a:latin typeface="Arial"/>
                <a:ea typeface="+mn-ea"/>
                <a:cs typeface="+mn-cs"/>
              </a:rPr>
              <a:t> national, </a:t>
            </a:r>
            <a:r>
              <a:rPr kumimoji="0" lang="en-US" sz="1050" b="0" i="0" u="none" strike="noStrike" kern="1200" cap="none" spc="0" normalizeH="0" baseline="0" noProof="0" dirty="0" err="1">
                <a:ln>
                  <a:noFill/>
                </a:ln>
                <a:solidFill>
                  <a:prstClr val="black"/>
                </a:solidFill>
                <a:effectLst/>
                <a:uLnTx/>
                <a:uFillTx/>
                <a:latin typeface="Arial"/>
                <a:ea typeface="+mn-ea"/>
                <a:cs typeface="+mn-cs"/>
              </a:rPr>
              <a:t>délais</a:t>
            </a:r>
            <a:r>
              <a:rPr kumimoji="0" lang="en-US" sz="1050" b="0" i="0" u="none" strike="noStrike" kern="1200" cap="none" spc="0" normalizeH="0" baseline="0" noProof="0" dirty="0">
                <a:ln>
                  <a:noFill/>
                </a:ln>
                <a:solidFill>
                  <a:prstClr val="black"/>
                </a:solidFill>
                <a:effectLst/>
                <a:uLnTx/>
                <a:uFillTx/>
                <a:latin typeface="Arial"/>
                <a:ea typeface="+mn-ea"/>
                <a:cs typeface="+mn-cs"/>
              </a:rPr>
              <a:t> de livraison longs et stocks </a:t>
            </a:r>
            <a:r>
              <a:rPr kumimoji="0" lang="en-US" sz="1050" b="0" i="0" u="none" strike="noStrike" kern="1200" cap="none" spc="0" normalizeH="0" baseline="0" noProof="0" dirty="0" err="1">
                <a:ln>
                  <a:noFill/>
                </a:ln>
                <a:solidFill>
                  <a:prstClr val="black"/>
                </a:solidFill>
                <a:effectLst/>
                <a:uLnTx/>
                <a:uFillTx/>
                <a:latin typeface="Arial"/>
                <a:ea typeface="+mn-ea"/>
                <a:cs typeface="+mn-cs"/>
              </a:rPr>
              <a:t>irréguliers</a:t>
            </a:r>
            <a:r>
              <a:rPr kumimoji="0" lang="en-US" sz="1050" b="0" i="0" u="none" strike="noStrike" kern="1200" cap="none" spc="0" normalizeH="0" baseline="0" noProof="0" dirty="0">
                <a:ln>
                  <a:noFill/>
                </a:ln>
                <a:solidFill>
                  <a:prstClr val="black"/>
                </a:solidFill>
                <a:effectLst/>
                <a:uLnTx/>
                <a:uFillTx/>
                <a:latin typeface="Arial"/>
                <a:ea typeface="+mn-ea"/>
                <a:cs typeface="+mn-cs"/>
              </a:rPr>
              <a:t>, absence de </a:t>
            </a:r>
            <a:r>
              <a:rPr kumimoji="0" lang="en-US" sz="1050" b="0" i="0" u="none" strike="noStrike" kern="1200" cap="none" spc="0" normalizeH="0" baseline="0" noProof="0" dirty="0" err="1">
                <a:ln>
                  <a:noFill/>
                </a:ln>
                <a:solidFill>
                  <a:prstClr val="black"/>
                </a:solidFill>
                <a:effectLst/>
                <a:uLnTx/>
                <a:uFillTx/>
                <a:latin typeface="Arial"/>
                <a:ea typeface="+mn-ea"/>
                <a:cs typeface="+mn-cs"/>
              </a:rPr>
              <a:t>système</a:t>
            </a:r>
            <a:r>
              <a:rPr kumimoji="0" lang="en-US" sz="1050" b="0" i="0" u="none" strike="noStrike" kern="1200" cap="none" spc="0" normalizeH="0" baseline="0" noProof="0" dirty="0">
                <a:ln>
                  <a:noFill/>
                </a:ln>
                <a:solidFill>
                  <a:prstClr val="black"/>
                </a:solidFill>
                <a:effectLst/>
                <a:uLnTx/>
                <a:uFillTx/>
                <a:latin typeface="Arial"/>
                <a:ea typeface="+mn-ea"/>
                <a:cs typeface="+mn-cs"/>
              </a:rPr>
              <a:t> de gestion </a:t>
            </a:r>
            <a:r>
              <a:rPr kumimoji="0" lang="en-US" sz="1050" b="0" i="0" u="none" strike="noStrike" kern="1200" cap="none" spc="0" normalizeH="0" baseline="0" noProof="0" dirty="0" err="1">
                <a:ln>
                  <a:noFill/>
                </a:ln>
                <a:solidFill>
                  <a:prstClr val="black"/>
                </a:solidFill>
                <a:effectLst/>
                <a:uLnTx/>
                <a:uFillTx/>
                <a:latin typeface="Arial"/>
                <a:ea typeface="+mn-ea"/>
                <a:cs typeface="+mn-cs"/>
              </a:rPr>
              <a:t>logistique</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électronique</a:t>
            </a:r>
            <a:r>
              <a:rPr kumimoji="0" lang="en-US" sz="1050" b="0" i="0" u="none" strike="noStrike" kern="1200" cap="none" spc="0" normalizeH="0" baseline="0" noProof="0" dirty="0">
                <a:ln>
                  <a:noFill/>
                </a:ln>
                <a:solidFill>
                  <a:prstClr val="black"/>
                </a:solidFill>
                <a:effectLst/>
                <a:uLnTx/>
                <a:uFillTx/>
                <a:latin typeface="Arial"/>
                <a:ea typeface="+mn-ea"/>
                <a:cs typeface="+mn-cs"/>
              </a:rPr>
              <a: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err="1">
                <a:ln>
                  <a:noFill/>
                </a:ln>
                <a:solidFill>
                  <a:prstClr val="black"/>
                </a:solidFill>
                <a:effectLst/>
                <a:uLnTx/>
                <a:uFillTx/>
                <a:latin typeface="Arial"/>
                <a:ea typeface="+mn-ea"/>
                <a:cs typeface="+mn-cs"/>
              </a:rPr>
              <a:t>Entraîne</a:t>
            </a:r>
            <a:r>
              <a:rPr kumimoji="0" lang="en-US" sz="1050" b="1" i="0" u="none" strike="noStrike" kern="1200" cap="none" spc="0" normalizeH="0" baseline="0" noProof="0" dirty="0">
                <a:ln>
                  <a:noFill/>
                </a:ln>
                <a:solidFill>
                  <a:prstClr val="black"/>
                </a:solidFill>
                <a:effectLst/>
                <a:uLnTx/>
                <a:uFillTx/>
                <a:latin typeface="Arial"/>
                <a:ea typeface="+mn-ea"/>
                <a:cs typeface="+mn-cs"/>
              </a:rPr>
              <a:t> un </a:t>
            </a:r>
            <a:r>
              <a:rPr kumimoji="0" lang="en-US" sz="1050" b="1" i="0" u="none" strike="noStrike" kern="1200" cap="none" spc="0" normalizeH="0" baseline="0" noProof="0" dirty="0" err="1">
                <a:ln>
                  <a:noFill/>
                </a:ln>
                <a:solidFill>
                  <a:prstClr val="black"/>
                </a:solidFill>
                <a:effectLst/>
                <a:uLnTx/>
                <a:uFillTx/>
                <a:latin typeface="Arial"/>
                <a:ea typeface="+mn-ea"/>
                <a:cs typeface="+mn-cs"/>
              </a:rPr>
              <a:t>taux</a:t>
            </a:r>
            <a:r>
              <a:rPr kumimoji="0" lang="en-US" sz="1050" b="1" i="0" u="none" strike="noStrike" kern="1200" cap="none" spc="0" normalizeH="0" baseline="0" noProof="0" dirty="0">
                <a:ln>
                  <a:noFill/>
                </a:ln>
                <a:solidFill>
                  <a:prstClr val="black"/>
                </a:solidFill>
                <a:effectLst/>
                <a:uLnTx/>
                <a:uFillTx/>
                <a:latin typeface="Arial"/>
                <a:ea typeface="+mn-ea"/>
                <a:cs typeface="+mn-cs"/>
              </a:rPr>
              <a:t> sous-optimal de </a:t>
            </a:r>
            <a:r>
              <a:rPr kumimoji="0" lang="en-US" sz="1050" b="1" i="0" u="none" strike="noStrike" kern="1200" cap="none" spc="0" normalizeH="0" baseline="0" noProof="0" dirty="0" err="1">
                <a:ln>
                  <a:noFill/>
                </a:ln>
                <a:solidFill>
                  <a:prstClr val="black"/>
                </a:solidFill>
                <a:effectLst/>
                <a:uLnTx/>
                <a:uFillTx/>
                <a:latin typeface="Arial"/>
                <a:ea typeface="+mn-ea"/>
                <a:cs typeface="+mn-cs"/>
              </a:rPr>
              <a:t>dépistage</a:t>
            </a:r>
            <a:r>
              <a:rPr kumimoji="0" lang="en-US" sz="1050" b="1" i="0" u="none" strike="noStrike" kern="1200" cap="none" spc="0" normalizeH="0" baseline="0" noProof="0" dirty="0">
                <a:ln>
                  <a:noFill/>
                </a:ln>
                <a:solidFill>
                  <a:prstClr val="black"/>
                </a:solidFill>
                <a:effectLst/>
                <a:uLnTx/>
                <a:uFillTx/>
                <a:latin typeface="Arial"/>
                <a:ea typeface="+mn-ea"/>
                <a:cs typeface="+mn-cs"/>
              </a:rPr>
              <a:t> du PMCTC et du DPI </a:t>
            </a:r>
            <a:r>
              <a:rPr kumimoji="0" lang="en-US" sz="1050" b="0" i="0" u="none" strike="noStrike" kern="1200" cap="none" spc="0" normalizeH="0" baseline="0" noProof="0" dirty="0">
                <a:ln>
                  <a:noFill/>
                </a:ln>
                <a:solidFill>
                  <a:prstClr val="black"/>
                </a:solidFill>
                <a:effectLst/>
                <a:uLnTx/>
                <a:uFillTx/>
                <a:latin typeface="Arial"/>
                <a:ea typeface="+mn-ea"/>
                <a:cs typeface="+mn-cs"/>
              </a:rPr>
              <a:t>dans les deux </a:t>
            </a:r>
            <a:r>
              <a:rPr kumimoji="0" lang="en-US" sz="1050" b="0" i="0" u="none" strike="noStrike" kern="1200" cap="none" spc="0" normalizeH="0" baseline="0" noProof="0" dirty="0" err="1">
                <a:ln>
                  <a:noFill/>
                </a:ln>
                <a:solidFill>
                  <a:prstClr val="black"/>
                </a:solidFill>
                <a:effectLst/>
                <a:uLnTx/>
                <a:uFillTx/>
                <a:latin typeface="Arial"/>
                <a:ea typeface="+mn-ea"/>
                <a:cs typeface="+mn-cs"/>
              </a:rPr>
              <a:t>mois</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suivant</a:t>
            </a:r>
            <a:r>
              <a:rPr kumimoji="0" lang="en-US" sz="1050" b="0" i="0" u="none" strike="noStrike" kern="1200" cap="none" spc="0" normalizeH="0" baseline="0" noProof="0" dirty="0">
                <a:ln>
                  <a:noFill/>
                </a:ln>
                <a:solidFill>
                  <a:prstClr val="black"/>
                </a:solidFill>
                <a:effectLst/>
                <a:uLnTx/>
                <a:uFillTx/>
                <a:latin typeface="Arial"/>
                <a:ea typeface="+mn-ea"/>
                <a:cs typeface="+mn-cs"/>
              </a:rPr>
              <a:t> la naissance ; par </a:t>
            </a:r>
            <a:r>
              <a:rPr kumimoji="0" lang="en-US" sz="1050" b="0" i="0" u="none" strike="noStrike" kern="1200" cap="none" spc="0" normalizeH="0" baseline="0" noProof="0" dirty="0" err="1">
                <a:ln>
                  <a:noFill/>
                </a:ln>
                <a:solidFill>
                  <a:prstClr val="black"/>
                </a:solidFill>
                <a:effectLst/>
                <a:uLnTx/>
                <a:uFillTx/>
                <a:latin typeface="Arial"/>
                <a:ea typeface="+mn-ea"/>
                <a:cs typeface="+mn-cs"/>
              </a:rPr>
              <a:t>exemple</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seulement</a:t>
            </a:r>
            <a:r>
              <a:rPr kumimoji="0" lang="en-US" sz="1050" b="0" i="0" u="none" strike="noStrike" kern="1200" cap="none" spc="0" normalizeH="0" baseline="0" noProof="0" dirty="0">
                <a:ln>
                  <a:noFill/>
                </a:ln>
                <a:solidFill>
                  <a:prstClr val="black"/>
                </a:solidFill>
                <a:effectLst/>
                <a:uLnTx/>
                <a:uFillTx/>
                <a:latin typeface="Arial"/>
                <a:ea typeface="+mn-ea"/>
                <a:cs typeface="+mn-cs"/>
              </a:rPr>
              <a:t> 65% au </a:t>
            </a:r>
            <a:r>
              <a:rPr kumimoji="0" lang="en-US" sz="1050" b="0" i="0" u="none" strike="noStrike" kern="1200" cap="none" spc="0" normalizeH="0" baseline="0" noProof="0" dirty="0" err="1">
                <a:ln>
                  <a:noFill/>
                </a:ln>
                <a:solidFill>
                  <a:prstClr val="black"/>
                </a:solidFill>
                <a:effectLst/>
                <a:uLnTx/>
                <a:uFillTx/>
                <a:latin typeface="Arial"/>
                <a:ea typeface="+mn-ea"/>
                <a:cs typeface="+mn-cs"/>
              </a:rPr>
              <a:t>Bénin</a:t>
            </a:r>
            <a:r>
              <a:rPr kumimoji="0" lang="en-US" sz="1050" b="0" i="0" u="none" strike="noStrike" kern="1200" cap="none" spc="0" normalizeH="0" baseline="0" noProof="0" dirty="0">
                <a:ln>
                  <a:noFill/>
                </a:ln>
                <a:solidFill>
                  <a:prstClr val="black"/>
                </a:solidFill>
                <a:effectLst/>
                <a:uLnTx/>
                <a:uFillTx/>
                <a:latin typeface="Arial"/>
                <a:ea typeface="+mn-ea"/>
                <a:cs typeface="+mn-cs"/>
              </a:rPr>
              <a:t>, 56% </a:t>
            </a:r>
            <a:r>
              <a:rPr kumimoji="0" lang="en-US" sz="1050" b="0" i="0" u="none" strike="noStrike" kern="1200" cap="none" spc="0" normalizeH="0" baseline="0" noProof="0" dirty="0" err="1">
                <a:ln>
                  <a:noFill/>
                </a:ln>
                <a:solidFill>
                  <a:prstClr val="black"/>
                </a:solidFill>
                <a:effectLst/>
                <a:uLnTx/>
                <a:uFillTx/>
                <a:latin typeface="Arial"/>
                <a:ea typeface="+mn-ea"/>
                <a:cs typeface="+mn-cs"/>
              </a:rPr>
              <a:t>en</a:t>
            </a:r>
            <a:r>
              <a:rPr kumimoji="0" lang="en-US" sz="1050" b="0" i="0" u="none" strike="noStrike" kern="1200" cap="none" spc="0" normalizeH="0" baseline="0" noProof="0" dirty="0">
                <a:ln>
                  <a:noFill/>
                </a:ln>
                <a:solidFill>
                  <a:prstClr val="black"/>
                </a:solidFill>
                <a:effectLst/>
                <a:uLnTx/>
                <a:uFillTx/>
                <a:latin typeface="Arial"/>
                <a:ea typeface="+mn-ea"/>
                <a:cs typeface="+mn-cs"/>
              </a:rPr>
              <a:t> Côte d'Ivoire et </a:t>
            </a:r>
            <a:r>
              <a:rPr kumimoji="0" lang="en-US" sz="1050" b="0" i="0" u="none" strike="noStrike" kern="1200" cap="none" spc="0" normalizeH="0" baseline="0" noProof="0" dirty="0" err="1">
                <a:ln>
                  <a:noFill/>
                </a:ln>
                <a:solidFill>
                  <a:prstClr val="black"/>
                </a:solidFill>
                <a:effectLst/>
                <a:uLnTx/>
                <a:uFillTx/>
                <a:latin typeface="Arial"/>
                <a:ea typeface="+mn-ea"/>
                <a:cs typeface="+mn-cs"/>
              </a:rPr>
              <a:t>moins</a:t>
            </a:r>
            <a:r>
              <a:rPr kumimoji="0" lang="en-US" sz="1050" b="0" i="0" u="none" strike="noStrike" kern="1200" cap="none" spc="0" normalizeH="0" baseline="0" noProof="0" dirty="0">
                <a:ln>
                  <a:noFill/>
                </a:ln>
                <a:solidFill>
                  <a:prstClr val="black"/>
                </a:solidFill>
                <a:effectLst/>
                <a:uLnTx/>
                <a:uFillTx/>
                <a:latin typeface="Arial"/>
                <a:ea typeface="+mn-ea"/>
                <a:cs typeface="+mn-cs"/>
              </a:rPr>
              <a:t> de 20% </a:t>
            </a:r>
            <a:r>
              <a:rPr kumimoji="0" lang="en-US" sz="1050" b="0" i="0" u="none" strike="noStrike" kern="1200" cap="none" spc="0" normalizeH="0" baseline="0" noProof="0" dirty="0" err="1">
                <a:ln>
                  <a:noFill/>
                </a:ln>
                <a:solidFill>
                  <a:prstClr val="black"/>
                </a:solidFill>
                <a:effectLst/>
                <a:uLnTx/>
                <a:uFillTx/>
                <a:latin typeface="Arial"/>
                <a:ea typeface="+mn-ea"/>
                <a:cs typeface="+mn-cs"/>
              </a:rPr>
              <a:t>en</a:t>
            </a:r>
            <a:r>
              <a:rPr kumimoji="0" lang="en-US" sz="1050" b="0" i="0" u="none" strike="noStrike" kern="1200" cap="none" spc="0" normalizeH="0" baseline="0" noProof="0" dirty="0">
                <a:ln>
                  <a:noFill/>
                </a:ln>
                <a:solidFill>
                  <a:prstClr val="black"/>
                </a:solidFill>
                <a:effectLst/>
                <a:uLnTx/>
                <a:uFillTx/>
                <a:latin typeface="Arial"/>
                <a:ea typeface="+mn-ea"/>
                <a:cs typeface="+mn-cs"/>
              </a:rPr>
              <a:t> RDC, au Nigeria et </a:t>
            </a:r>
            <a:r>
              <a:rPr kumimoji="0" lang="en-US" sz="1050" b="0" i="0" u="none" strike="noStrike" kern="1200" cap="none" spc="0" normalizeH="0" baseline="0" noProof="0" dirty="0" err="1">
                <a:ln>
                  <a:noFill/>
                </a:ln>
                <a:solidFill>
                  <a:prstClr val="black"/>
                </a:solidFill>
                <a:effectLst/>
                <a:uLnTx/>
                <a:uFillTx/>
                <a:latin typeface="Arial"/>
                <a:ea typeface="+mn-ea"/>
                <a:cs typeface="+mn-cs"/>
              </a:rPr>
              <a:t>en</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Guinée</a:t>
            </a:r>
            <a:endParaRPr kumimoji="0" lang="en-US" sz="105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err="1">
                <a:ln>
                  <a:noFill/>
                </a:ln>
                <a:solidFill>
                  <a:prstClr val="black"/>
                </a:solidFill>
                <a:effectLst/>
                <a:uLnTx/>
                <a:uFillTx/>
                <a:latin typeface="Arial"/>
                <a:ea typeface="+mn-ea"/>
                <a:cs typeface="+mn-cs"/>
              </a:rPr>
              <a:t>Améliorer</a:t>
            </a:r>
            <a:r>
              <a:rPr kumimoji="0" lang="en-US" sz="900" b="1" i="0" u="none" strike="noStrike" kern="1200" cap="none" spc="0" normalizeH="0" baseline="0" noProof="0" dirty="0">
                <a:ln>
                  <a:noFill/>
                </a:ln>
                <a:solidFill>
                  <a:prstClr val="black"/>
                </a:solidFill>
                <a:effectLst/>
                <a:uLnTx/>
                <a:uFillTx/>
                <a:latin typeface="Arial"/>
                <a:ea typeface="+mn-ea"/>
                <a:cs typeface="+mn-cs"/>
              </a:rPr>
              <a:t> les </a:t>
            </a:r>
            <a:r>
              <a:rPr kumimoji="0" lang="en-US" sz="900" b="1" i="0" u="none" strike="noStrike" kern="1200" cap="none" spc="0" normalizeH="0" baseline="0" noProof="0" dirty="0" err="1">
                <a:ln>
                  <a:noFill/>
                </a:ln>
                <a:solidFill>
                  <a:prstClr val="black"/>
                </a:solidFill>
                <a:effectLst/>
                <a:uLnTx/>
                <a:uFillTx/>
                <a:latin typeface="Arial"/>
                <a:ea typeface="+mn-ea"/>
                <a:cs typeface="+mn-cs"/>
              </a:rPr>
              <a:t>systèmes</a:t>
            </a:r>
            <a:r>
              <a:rPr kumimoji="0" lang="en-US" sz="900" b="1" i="0" u="none" strike="noStrike" kern="1200" cap="none" spc="0" normalizeH="0" baseline="0" noProof="0" dirty="0">
                <a:ln>
                  <a:noFill/>
                </a:ln>
                <a:solidFill>
                  <a:prstClr val="black"/>
                </a:solidFill>
                <a:effectLst/>
                <a:uLnTx/>
                <a:uFillTx/>
                <a:latin typeface="Arial"/>
                <a:ea typeface="+mn-ea"/>
                <a:cs typeface="+mn-cs"/>
              </a:rPr>
              <a:t> de la </a:t>
            </a:r>
            <a:r>
              <a:rPr kumimoji="0" lang="en-US" sz="900" b="1" i="0" u="none" strike="noStrike" kern="1200" cap="none" spc="0" normalizeH="0" baseline="0" noProof="0" dirty="0" err="1">
                <a:ln>
                  <a:noFill/>
                </a:ln>
                <a:solidFill>
                  <a:prstClr val="black"/>
                </a:solidFill>
                <a:effectLst/>
                <a:uLnTx/>
                <a:uFillTx/>
                <a:latin typeface="Arial"/>
                <a:ea typeface="+mn-ea"/>
                <a:cs typeface="+mn-cs"/>
              </a:rPr>
              <a:t>chaîne</a:t>
            </a:r>
            <a:r>
              <a:rPr kumimoji="0" lang="en-US" sz="900" b="1" i="0" u="none" strike="noStrike" kern="1200" cap="none" spc="0" normalizeH="0" baseline="0" noProof="0" dirty="0">
                <a:ln>
                  <a:noFill/>
                </a:ln>
                <a:solidFill>
                  <a:prstClr val="black"/>
                </a:solidFill>
                <a:effectLst/>
                <a:uLnTx/>
                <a:uFillTx/>
                <a:latin typeface="Arial"/>
                <a:ea typeface="+mn-ea"/>
                <a:cs typeface="+mn-cs"/>
              </a:rPr>
              <a:t> </a:t>
            </a:r>
            <a:r>
              <a:rPr kumimoji="0" lang="en-US" sz="900" b="1" i="0" u="none" strike="noStrike" kern="1200" cap="none" spc="0" normalizeH="0" baseline="0" noProof="0" dirty="0" err="1">
                <a:ln>
                  <a:noFill/>
                </a:ln>
                <a:solidFill>
                  <a:prstClr val="black"/>
                </a:solidFill>
                <a:effectLst/>
                <a:uLnTx/>
                <a:uFillTx/>
                <a:latin typeface="Arial"/>
                <a:ea typeface="+mn-ea"/>
                <a:cs typeface="+mn-cs"/>
              </a:rPr>
              <a:t>d'approvisionnement</a:t>
            </a:r>
            <a:r>
              <a:rPr kumimoji="0" lang="en-US" sz="900" b="1" i="0" u="none" strike="noStrike" kern="1200" cap="none" spc="0" normalizeH="0" baseline="0" noProof="0" dirty="0">
                <a:ln>
                  <a:noFill/>
                </a:ln>
                <a:solidFill>
                  <a:prstClr val="black"/>
                </a:solidFill>
                <a:effectLst/>
                <a:uLnTx/>
                <a:uFillTx/>
                <a:latin typeface="Arial"/>
                <a:ea typeface="+mn-ea"/>
                <a:cs typeface="+mn-cs"/>
              </a:rPr>
              <a:t> </a:t>
            </a:r>
            <a:r>
              <a:rPr lang="en-US" sz="900" b="1" dirty="0" err="1">
                <a:solidFill>
                  <a:prstClr val="black"/>
                </a:solidFill>
              </a:rPr>
              <a:t>afin</a:t>
            </a:r>
            <a:r>
              <a:rPr lang="en-US" sz="900" b="1" dirty="0">
                <a:solidFill>
                  <a:prstClr val="black"/>
                </a:solidFill>
              </a:rPr>
              <a:t> </a:t>
            </a:r>
            <a:r>
              <a:rPr lang="en-US" sz="900" b="1" dirty="0" err="1">
                <a:solidFill>
                  <a:prstClr val="black"/>
                </a:solidFill>
              </a:rPr>
              <a:t>d'assurer</a:t>
            </a:r>
            <a:r>
              <a:rPr lang="en-US" sz="900" b="1" dirty="0">
                <a:solidFill>
                  <a:prstClr val="black"/>
                </a:solidFill>
              </a:rPr>
              <a:t> un </a:t>
            </a:r>
            <a:r>
              <a:rPr lang="en-US" sz="900" b="1" dirty="0" err="1">
                <a:solidFill>
                  <a:prstClr val="black"/>
                </a:solidFill>
              </a:rPr>
              <a:t>approvisionnement</a:t>
            </a:r>
            <a:r>
              <a:rPr lang="en-US" sz="900" b="1" dirty="0">
                <a:solidFill>
                  <a:prstClr val="black"/>
                </a:solidFill>
              </a:rPr>
              <a:t> </a:t>
            </a:r>
            <a:r>
              <a:rPr lang="en-US" sz="900" b="1" dirty="0" err="1">
                <a:solidFill>
                  <a:prstClr val="black"/>
                </a:solidFill>
              </a:rPr>
              <a:t>ininterrompu</a:t>
            </a:r>
            <a:r>
              <a:rPr lang="en-US" sz="900" b="1" dirty="0">
                <a:solidFill>
                  <a:prstClr val="black"/>
                </a:solidFill>
              </a:rPr>
              <a:t> </a:t>
            </a:r>
            <a:r>
              <a:rPr lang="en-US" sz="900" b="1" dirty="0" err="1">
                <a:solidFill>
                  <a:prstClr val="black"/>
                </a:solidFill>
              </a:rPr>
              <a:t>en</a:t>
            </a:r>
            <a:r>
              <a:rPr lang="en-US" sz="900" b="1" dirty="0">
                <a:solidFill>
                  <a:prstClr val="black"/>
                </a:solidFill>
              </a:rPr>
              <a:t> kits de </a:t>
            </a:r>
            <a:r>
              <a:rPr lang="en-US" sz="900" b="1" dirty="0" err="1">
                <a:solidFill>
                  <a:prstClr val="black"/>
                </a:solidFill>
              </a:rPr>
              <a:t>dépistage</a:t>
            </a:r>
            <a:r>
              <a:rPr lang="en-US" sz="900" b="1" dirty="0">
                <a:solidFill>
                  <a:prstClr val="black"/>
                </a:solidFill>
              </a:rPr>
              <a:t>, </a:t>
            </a:r>
            <a:r>
              <a:rPr lang="en-US" sz="900" b="1" dirty="0" err="1">
                <a:solidFill>
                  <a:prstClr val="black"/>
                </a:solidFill>
              </a:rPr>
              <a:t>en</a:t>
            </a:r>
            <a:r>
              <a:rPr lang="en-US" sz="900" b="1" dirty="0">
                <a:solidFill>
                  <a:prstClr val="black"/>
                </a:solidFill>
              </a:rPr>
              <a:t> </a:t>
            </a:r>
            <a:r>
              <a:rPr lang="en-US" sz="900" b="1" dirty="0" err="1">
                <a:solidFill>
                  <a:prstClr val="black"/>
                </a:solidFill>
              </a:rPr>
              <a:t>consommables</a:t>
            </a:r>
            <a:r>
              <a:rPr lang="en-US" sz="900" b="1" dirty="0">
                <a:solidFill>
                  <a:prstClr val="black"/>
                </a:solidFill>
              </a:rPr>
              <a:t> ARV et DPI. </a:t>
            </a:r>
            <a:endParaRPr kumimoji="0" lang="en-US" sz="9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dirty="0"/>
          </a:p>
          <a:p>
            <a:endParaRPr lang="en-US" sz="900" dirty="0"/>
          </a:p>
          <a:p>
            <a:r>
              <a:rPr lang="en-US" sz="900" dirty="0"/>
              <a:t>2) Pour </a:t>
            </a:r>
            <a:r>
              <a:rPr lang="en-US" sz="900" dirty="0" err="1"/>
              <a:t>chaque</a:t>
            </a:r>
            <a:r>
              <a:rPr lang="en-US" sz="900" dirty="0"/>
              <a:t> </a:t>
            </a:r>
            <a:r>
              <a:rPr lang="en-US" sz="900" dirty="0" err="1"/>
              <a:t>maladie</a:t>
            </a:r>
            <a:r>
              <a:rPr lang="en-US" sz="900" dirty="0"/>
              <a:t>, </a:t>
            </a:r>
            <a:r>
              <a:rPr lang="en-US" sz="900" dirty="0" err="1"/>
              <a:t>qu'est-ce</a:t>
            </a:r>
            <a:r>
              <a:rPr lang="en-US" sz="900" dirty="0"/>
              <a:t> qui </a:t>
            </a:r>
            <a:r>
              <a:rPr lang="en-US" sz="900" dirty="0" err="1"/>
              <a:t>explique</a:t>
            </a:r>
            <a:r>
              <a:rPr lang="en-US" sz="900" dirty="0"/>
              <a:t> le </a:t>
            </a:r>
            <a:r>
              <a:rPr lang="en-US" sz="900" dirty="0" err="1"/>
              <a:t>résultat</a:t>
            </a:r>
            <a:r>
              <a:rPr lang="en-US" sz="900" dirty="0"/>
              <a:t> le plus </a:t>
            </a:r>
            <a:r>
              <a:rPr lang="en-US" sz="900" dirty="0" err="1"/>
              <a:t>faible</a:t>
            </a:r>
            <a:r>
              <a:rPr lang="en-US" sz="900" dirty="0"/>
              <a:t> ?</a:t>
            </a:r>
          </a:p>
          <a:p>
            <a:r>
              <a:rPr lang="en-US" sz="900" dirty="0"/>
              <a:t>Y a-t-il un </a:t>
            </a:r>
            <a:r>
              <a:rPr lang="en-US" sz="900" dirty="0" err="1"/>
              <a:t>goulot</a:t>
            </a:r>
            <a:r>
              <a:rPr lang="en-US" sz="900" dirty="0"/>
              <a:t> </a:t>
            </a:r>
            <a:r>
              <a:rPr lang="en-US" sz="900" dirty="0" err="1"/>
              <a:t>d'étranglement</a:t>
            </a:r>
            <a:r>
              <a:rPr lang="en-US" sz="900" dirty="0"/>
              <a:t> du </a:t>
            </a:r>
            <a:r>
              <a:rPr lang="en-US" sz="900" dirty="0" err="1"/>
              <a:t>système</a:t>
            </a:r>
            <a:r>
              <a:rPr lang="en-US" sz="900" dirty="0"/>
              <a:t> de </a:t>
            </a:r>
            <a:r>
              <a:rPr lang="en-US" sz="900" dirty="0" err="1"/>
              <a:t>santé</a:t>
            </a:r>
            <a:r>
              <a:rPr lang="en-US" sz="900" dirty="0"/>
              <a:t> qui </a:t>
            </a:r>
            <a:r>
              <a:rPr lang="en-US" sz="900" dirty="0" err="1"/>
              <a:t>explique</a:t>
            </a:r>
            <a:r>
              <a:rPr lang="en-US" sz="900" dirty="0"/>
              <a:t> ce </a:t>
            </a:r>
            <a:r>
              <a:rPr lang="en-US" sz="900" dirty="0" err="1"/>
              <a:t>résultat</a:t>
            </a:r>
            <a:r>
              <a:rPr lang="en-US" sz="900" dirty="0"/>
              <a:t> ? </a:t>
            </a:r>
            <a:r>
              <a:rPr lang="en-US" sz="900" dirty="0" err="1"/>
              <a:t>Pensez</a:t>
            </a:r>
            <a:r>
              <a:rPr lang="en-US" sz="900" dirty="0"/>
              <a:t> </a:t>
            </a:r>
            <a:r>
              <a:rPr lang="en-US" sz="900" dirty="0" err="1"/>
              <a:t>en</a:t>
            </a:r>
            <a:r>
              <a:rPr lang="en-US" sz="900" dirty="0"/>
              <a:t> </a:t>
            </a:r>
            <a:r>
              <a:rPr lang="en-US" sz="900" dirty="0" err="1"/>
              <a:t>termes</a:t>
            </a:r>
            <a:r>
              <a:rPr lang="en-US" sz="900" dirty="0"/>
              <a:t> de </a:t>
            </a:r>
            <a:r>
              <a:rPr lang="en-US" sz="900" dirty="0" err="1"/>
              <a:t>système</a:t>
            </a:r>
            <a:r>
              <a:rPr lang="en-US" sz="900" dirty="0"/>
              <a:t> de </a:t>
            </a:r>
            <a:r>
              <a:rPr lang="en-US" sz="900" dirty="0" err="1"/>
              <a:t>santé</a:t>
            </a:r>
            <a:r>
              <a:rPr lang="en-US" sz="900" dirty="0"/>
              <a:t> dans son ensemble, </a:t>
            </a:r>
            <a:r>
              <a:rPr lang="en-US" sz="900" dirty="0" err="1"/>
              <a:t>plutôt</a:t>
            </a:r>
            <a:r>
              <a:rPr lang="en-US" sz="900" dirty="0"/>
              <a:t> </a:t>
            </a:r>
            <a:r>
              <a:rPr lang="en-US" sz="900" dirty="0" err="1"/>
              <a:t>qu'au</a:t>
            </a:r>
            <a:r>
              <a:rPr lang="en-US" sz="900" dirty="0"/>
              <a:t> sein des </a:t>
            </a:r>
            <a:r>
              <a:rPr lang="en-US" sz="900" dirty="0" err="1"/>
              <a:t>programmes</a:t>
            </a:r>
            <a:r>
              <a:rPr lang="en-US" sz="900" dirty="0"/>
              <a:t>. </a:t>
            </a:r>
            <a:r>
              <a:rPr lang="en-US" sz="900" dirty="0" err="1"/>
              <a:t>Regardez</a:t>
            </a:r>
            <a:r>
              <a:rPr lang="en-US" sz="900" dirty="0"/>
              <a:t> les </a:t>
            </a:r>
            <a:r>
              <a:rPr lang="en-US" sz="900" dirty="0" err="1"/>
              <a:t>évaluations</a:t>
            </a:r>
            <a:r>
              <a:rPr lang="en-US" sz="900" dirty="0"/>
              <a:t> </a:t>
            </a:r>
            <a:r>
              <a:rPr lang="en-US" sz="900" dirty="0" err="1"/>
              <a:t>récentes</a:t>
            </a:r>
            <a:r>
              <a:rPr lang="en-US" sz="900" dirty="0"/>
              <a:t> du </a:t>
            </a:r>
            <a:r>
              <a:rPr lang="en-US" sz="900" dirty="0" err="1"/>
              <a:t>système</a:t>
            </a:r>
            <a:r>
              <a:rPr lang="en-US" sz="900" dirty="0"/>
              <a:t> de </a:t>
            </a:r>
            <a:r>
              <a:rPr lang="en-US" sz="900" dirty="0" err="1"/>
              <a:t>santé</a:t>
            </a:r>
            <a:r>
              <a:rPr lang="en-US" sz="900" dirty="0"/>
              <a:t>.</a:t>
            </a:r>
          </a:p>
          <a:p>
            <a:r>
              <a:rPr lang="en-US" sz="900" dirty="0" err="1"/>
              <a:t>Pensez</a:t>
            </a:r>
            <a:r>
              <a:rPr lang="en-US" sz="900" dirty="0"/>
              <a:t> à </a:t>
            </a:r>
            <a:r>
              <a:rPr lang="en-US" sz="900" dirty="0" err="1"/>
              <a:t>plusieurs</a:t>
            </a:r>
            <a:r>
              <a:rPr lang="en-US" sz="900" dirty="0"/>
              <a:t> causes </a:t>
            </a:r>
            <a:r>
              <a:rPr lang="en-US" sz="900" dirty="0" err="1"/>
              <a:t>possibles</a:t>
            </a:r>
            <a:r>
              <a:rPr lang="en-US" sz="900" dirty="0"/>
              <a:t>, </a:t>
            </a:r>
            <a:r>
              <a:rPr lang="en-US" sz="900" dirty="0" err="1"/>
              <a:t>mais</a:t>
            </a:r>
            <a:r>
              <a:rPr lang="en-US" sz="900" dirty="0"/>
              <a:t> </a:t>
            </a:r>
            <a:r>
              <a:rPr lang="en-US" sz="900" dirty="0" err="1"/>
              <a:t>n'en</a:t>
            </a:r>
            <a:r>
              <a:rPr lang="en-US" sz="900" dirty="0"/>
              <a:t> </a:t>
            </a:r>
            <a:r>
              <a:rPr lang="en-US" sz="900" dirty="0" err="1"/>
              <a:t>citez</a:t>
            </a:r>
            <a:r>
              <a:rPr lang="en-US" sz="900" dirty="0"/>
              <a:t> pas plus de trois qui </a:t>
            </a:r>
            <a:r>
              <a:rPr lang="en-US" sz="900" dirty="0" err="1"/>
              <a:t>pourraient</a:t>
            </a:r>
            <a:r>
              <a:rPr lang="en-US" sz="900" dirty="0"/>
              <a:t> </a:t>
            </a:r>
            <a:r>
              <a:rPr lang="en-US" sz="900" dirty="0" err="1"/>
              <a:t>expliquer</a:t>
            </a:r>
            <a:r>
              <a:rPr lang="en-US" sz="900" dirty="0"/>
              <a:t> le </a:t>
            </a:r>
            <a:r>
              <a:rPr lang="en-US" sz="900" dirty="0" err="1"/>
              <a:t>résultat</a:t>
            </a:r>
            <a:r>
              <a:rPr lang="en-US" sz="900" dirty="0"/>
              <a:t> le plus </a:t>
            </a:r>
            <a:r>
              <a:rPr lang="en-US" sz="900" dirty="0" err="1"/>
              <a:t>faible</a:t>
            </a:r>
            <a:r>
              <a:rPr lang="en-US" sz="900" dirty="0"/>
              <a:t> pour </a:t>
            </a:r>
            <a:r>
              <a:rPr lang="en-US" sz="900" dirty="0" err="1"/>
              <a:t>chaque</a:t>
            </a:r>
            <a:r>
              <a:rPr lang="en-US" sz="900" dirty="0"/>
              <a:t> </a:t>
            </a:r>
            <a:r>
              <a:rPr lang="en-US" sz="900" dirty="0" err="1"/>
              <a:t>maladie</a:t>
            </a:r>
            <a:r>
              <a:rPr lang="en-US" sz="900" dirty="0"/>
              <a:t>. </a:t>
            </a:r>
            <a:r>
              <a:rPr lang="en-US" sz="900" dirty="0" err="1"/>
              <a:t>Notez</a:t>
            </a:r>
            <a:r>
              <a:rPr lang="en-US" sz="900" dirty="0"/>
              <a:t> </a:t>
            </a:r>
            <a:r>
              <a:rPr lang="en-US" sz="900" dirty="0" err="1"/>
              <a:t>celles</a:t>
            </a:r>
            <a:r>
              <a:rPr lang="en-US" sz="900" dirty="0"/>
              <a:t> qui </a:t>
            </a:r>
            <a:r>
              <a:rPr lang="en-US" sz="900" dirty="0" err="1"/>
              <a:t>sont</a:t>
            </a:r>
            <a:r>
              <a:rPr lang="en-US" sz="900" dirty="0"/>
              <a:t> les plus </a:t>
            </a:r>
            <a:r>
              <a:rPr lang="en-US" sz="900" dirty="0" err="1"/>
              <a:t>pertinentes</a:t>
            </a:r>
            <a:r>
              <a:rPr lang="en-US" sz="900" dirty="0"/>
              <a:t>/</a:t>
            </a:r>
            <a:r>
              <a:rPr lang="en-US" sz="900" dirty="0" err="1"/>
              <a:t>contributives</a:t>
            </a:r>
            <a:r>
              <a:rPr lang="en-US" sz="900" dirty="0"/>
              <a:t>.</a:t>
            </a:r>
          </a:p>
          <a:p>
            <a:endParaRPr lang="en-US" sz="900" dirty="0"/>
          </a:p>
          <a:p>
            <a:r>
              <a:rPr lang="fr-CH" sz="900" dirty="0"/>
              <a:t>3) </a:t>
            </a:r>
            <a:r>
              <a:rPr lang="fr-FR" sz="900" dirty="0">
                <a:latin typeface="+mn-lt"/>
                <a:ea typeface="+mn-ea"/>
                <a:cs typeface="+mn-cs"/>
              </a:rPr>
              <a:t>Pour chaque maladie, pensez aux interventions possibles qui sont avancées ou qui peuvent être poursuivies pour améliorer les résultats et atténuer les goulots d'étranglement identifiés dans les étapes précédentes. N'en citez pas plus de 5 pour chaque maladie.</a:t>
            </a:r>
            <a:br>
              <a:rPr lang="fr-FR" sz="900" dirty="0">
                <a:latin typeface="+mn-lt"/>
                <a:ea typeface="+mn-ea"/>
                <a:cs typeface="+mn-cs"/>
              </a:rPr>
            </a:br>
            <a:r>
              <a:rPr lang="fr-FR" sz="900" dirty="0">
                <a:latin typeface="+mn-lt"/>
                <a:ea typeface="+mn-ea"/>
                <a:cs typeface="+mn-cs"/>
              </a:rPr>
              <a:t>Le Manuel du cadre modulaire 2022 du </a:t>
            </a:r>
            <a:r>
              <a:rPr lang="fr-FR" sz="900" dirty="0" err="1">
                <a:latin typeface="+mn-lt"/>
                <a:ea typeface="+mn-ea"/>
                <a:cs typeface="+mn-cs"/>
              </a:rPr>
              <a:t>FMet</a:t>
            </a:r>
            <a:r>
              <a:rPr lang="fr-FR" sz="900" dirty="0">
                <a:latin typeface="+mn-lt"/>
                <a:ea typeface="+mn-ea"/>
                <a:cs typeface="+mn-cs"/>
              </a:rPr>
              <a:t> la Note d'information - Systèmes de santé résilients et durables (RSSH) pour la période d'allocation 2023-2025 fournissent des exemples et des conseils sur les interventions possibles.</a:t>
            </a:r>
          </a:p>
          <a:p>
            <a:endParaRPr lang="fr-FR" sz="900" dirty="0">
              <a:latin typeface="+mn-lt"/>
              <a:ea typeface="+mn-ea"/>
              <a:cs typeface="+mn-cs"/>
            </a:endParaRPr>
          </a:p>
          <a:p>
            <a:r>
              <a:rPr lang="fr-FR" sz="900" dirty="0">
                <a:latin typeface="+mn-lt"/>
                <a:ea typeface="+mn-ea"/>
                <a:cs typeface="+mn-cs"/>
              </a:rPr>
              <a:t>4) Pour chaque intervention listée à l'étape 3, évaluez si :</a:t>
            </a:r>
            <a:br>
              <a:rPr lang="fr-FR" sz="900" dirty="0">
                <a:latin typeface="+mn-lt"/>
                <a:ea typeface="+mn-ea"/>
                <a:cs typeface="+mn-cs"/>
              </a:rPr>
            </a:br>
            <a:r>
              <a:rPr lang="fr-FR" sz="900" dirty="0">
                <a:latin typeface="+mn-lt"/>
                <a:ea typeface="+mn-ea"/>
                <a:cs typeface="+mn-cs"/>
              </a:rPr>
              <a:t>L'intervention bénéficie à plus d'une maladie, renforce plus d'une composante du système de santé, ou favorise une prestation de services plus intégrée (y compris des SSP, des laboratoires, des </a:t>
            </a:r>
            <a:r>
              <a:rPr lang="fr-FR" sz="900" dirty="0" err="1">
                <a:latin typeface="+mn-lt"/>
                <a:ea typeface="+mn-ea"/>
                <a:cs typeface="+mn-cs"/>
              </a:rPr>
              <a:t>SNISou</a:t>
            </a:r>
            <a:r>
              <a:rPr lang="fr-FR" sz="900" dirty="0">
                <a:latin typeface="+mn-lt"/>
                <a:ea typeface="+mn-ea"/>
                <a:cs typeface="+mn-cs"/>
              </a:rPr>
              <a:t> P mieux intégrés). Répondez par oui ou par non.</a:t>
            </a:r>
            <a:br>
              <a:rPr lang="fr-FR" sz="900" dirty="0">
                <a:latin typeface="+mn-lt"/>
                <a:ea typeface="+mn-ea"/>
                <a:cs typeface="+mn-cs"/>
              </a:rPr>
            </a:br>
            <a:r>
              <a:rPr lang="fr-FR" sz="900" dirty="0">
                <a:latin typeface="+mn-lt"/>
                <a:ea typeface="+mn-ea"/>
                <a:cs typeface="+mn-cs"/>
              </a:rPr>
              <a:t>L'activité est conforme aux règles d'éligibilité du financement du GF. Consultez la note d'information du RSSH et le manuel du cadre modulaire pour obtenir des conseils. Répondez par oui ou par non.</a:t>
            </a:r>
            <a:br>
              <a:rPr lang="fr-FR" sz="900" dirty="0">
                <a:latin typeface="+mn-lt"/>
                <a:ea typeface="+mn-ea"/>
                <a:cs typeface="+mn-cs"/>
              </a:rPr>
            </a:br>
            <a:br>
              <a:rPr lang="fr-FR" sz="900" dirty="0">
                <a:latin typeface="+mn-lt"/>
                <a:ea typeface="+mn-ea"/>
                <a:cs typeface="+mn-cs"/>
              </a:rPr>
            </a:br>
            <a:r>
              <a:rPr lang="fr-FR" sz="900" dirty="0">
                <a:latin typeface="+mn-lt"/>
                <a:ea typeface="+mn-ea"/>
                <a:cs typeface="+mn-cs"/>
              </a:rPr>
              <a:t>Les interventions pour lesquelles les deux réponses sont "Oui" sont considérées comme des interventions de renforcement du système de santé éligibles. Continuez avec ces interventions à la partie 2.</a:t>
            </a:r>
            <a:br>
              <a:rPr lang="fr-FR" sz="900" dirty="0">
                <a:latin typeface="+mn-lt"/>
                <a:ea typeface="+mn-ea"/>
                <a:cs typeface="+mn-cs"/>
              </a:rPr>
            </a:br>
            <a:r>
              <a:rPr lang="fr-FR" sz="900" dirty="0">
                <a:latin typeface="+mn-lt"/>
                <a:ea typeface="+mn-ea"/>
                <a:cs typeface="+mn-cs"/>
              </a:rPr>
              <a:t>Rejetez toutes les autres, mais vous pouvez envisager de les inclure dans des modules spécifiques à la maladie.</a:t>
            </a:r>
          </a:p>
          <a:p>
            <a:br>
              <a:rPr lang="fr-FR" sz="900" dirty="0">
                <a:latin typeface="+mn-lt"/>
                <a:ea typeface="+mn-ea"/>
                <a:cs typeface="+mn-cs"/>
              </a:rPr>
            </a:br>
            <a:br>
              <a:rPr lang="fr-FR" sz="900" dirty="0">
                <a:latin typeface="+mn-lt"/>
                <a:ea typeface="+mn-ea"/>
                <a:cs typeface="+mn-cs"/>
              </a:rPr>
            </a:br>
            <a:r>
              <a:rPr lang="fr-FR" sz="900" dirty="0">
                <a:latin typeface="+mn-lt"/>
                <a:ea typeface="+mn-ea"/>
                <a:cs typeface="+mn-cs"/>
              </a:rPr>
              <a:t>5) Dans quelle mesure cette activité est-elle importante pour résoudre les principaux goulets d'étranglement identifiés dans la partie 1 ? Dans quelle mesure cette activité est-elle pertinente pour obtenir de meilleurs résultats en matière de VTP ?</a:t>
            </a:r>
            <a:br>
              <a:rPr lang="fr-FR" sz="900" dirty="0">
                <a:latin typeface="+mn-lt"/>
                <a:ea typeface="+mn-ea"/>
                <a:cs typeface="+mn-cs"/>
              </a:rPr>
            </a:br>
            <a:endParaRPr lang="fr-FR" sz="900" dirty="0">
              <a:latin typeface="+mn-lt"/>
              <a:ea typeface="+mn-ea"/>
              <a:cs typeface="+mn-cs"/>
            </a:endParaRPr>
          </a:p>
          <a:p>
            <a:r>
              <a:rPr lang="fr-FR" sz="900" b="1" dirty="0">
                <a:latin typeface="+mn-lt"/>
                <a:ea typeface="+mn-ea"/>
                <a:cs typeface="+mn-cs"/>
              </a:rPr>
              <a:t>6) </a:t>
            </a:r>
            <a:r>
              <a:rPr lang="fr-FR" sz="900" dirty="0">
                <a:latin typeface="+mn-lt"/>
                <a:ea typeface="+mn-ea"/>
                <a:cs typeface="+mn-cs"/>
              </a:rPr>
              <a:t>Dans quelle mesure la mise en œuvre réussie de cette intervention est-elle réalisable ? Les ressources humaines locales et les connaissances sont-elles suffisantes pour planifier, mettre en œuvre et résoudre les problèmes tout au long de l'intervention ? L'ajout d'une mise en œuvre sur le terrain et d'un soutien opérationnel avec un encadrement rendrait-il l'activité plus faisable ? </a:t>
            </a:r>
            <a:br>
              <a:rPr lang="fr-FR" sz="900" b="1" dirty="0">
                <a:latin typeface="+mn-lt"/>
                <a:ea typeface="+mn-ea"/>
                <a:cs typeface="+mn-cs"/>
              </a:rPr>
            </a:br>
            <a:endParaRPr lang="en-US" sz="900" dirty="0"/>
          </a:p>
          <a:p>
            <a:endParaRPr lang="en-US" sz="900" dirty="0"/>
          </a:p>
          <a:p>
            <a:endParaRPr lang="en-US" dirty="0"/>
          </a:p>
        </p:txBody>
      </p:sp>
      <p:sp>
        <p:nvSpPr>
          <p:cNvPr id="4" name="Slide Number Placeholder 3"/>
          <p:cNvSpPr>
            <a:spLocks noGrp="1"/>
          </p:cNvSpPr>
          <p:nvPr>
            <p:ph type="sldNum" sz="quarter" idx="5"/>
          </p:nvPr>
        </p:nvSpPr>
        <p:spPr/>
        <p:txBody>
          <a:bodyPr/>
          <a:lstStyle/>
          <a:p>
            <a:fld id="{DA283615-F85E-42DA-B50E-3CA9448CBFDE}" type="slidenum">
              <a:rPr lang="en-US" smtClean="0"/>
              <a:t>31</a:t>
            </a:fld>
            <a:endParaRPr lang="en-US"/>
          </a:p>
        </p:txBody>
      </p:sp>
    </p:spTree>
    <p:extLst>
      <p:ext uri="{BB962C8B-B14F-4D97-AF65-F5344CB8AC3E}">
        <p14:creationId xmlns:p14="http://schemas.microsoft.com/office/powerpoint/2010/main" val="455249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Pour </a:t>
            </a:r>
            <a:r>
              <a:rPr lang="en-US" sz="1200" dirty="0" err="1"/>
              <a:t>chaque</a:t>
            </a:r>
            <a:r>
              <a:rPr lang="en-US" sz="1200" dirty="0"/>
              <a:t> </a:t>
            </a:r>
            <a:r>
              <a:rPr lang="en-US" sz="1200" dirty="0" err="1"/>
              <a:t>maladie</a:t>
            </a:r>
            <a:r>
              <a:rPr lang="en-US" sz="1200" dirty="0"/>
              <a:t>, </a:t>
            </a:r>
            <a:r>
              <a:rPr lang="en-US" sz="1200" dirty="0" err="1"/>
              <a:t>qu'est-ce</a:t>
            </a:r>
            <a:r>
              <a:rPr lang="en-US" sz="1200" dirty="0"/>
              <a:t> qui </a:t>
            </a:r>
            <a:r>
              <a:rPr lang="en-US" sz="1200" dirty="0" err="1"/>
              <a:t>explique</a:t>
            </a:r>
            <a:r>
              <a:rPr lang="en-US" sz="1200" dirty="0"/>
              <a:t> le </a:t>
            </a:r>
            <a:r>
              <a:rPr lang="en-US" sz="1200" dirty="0" err="1"/>
              <a:t>résultat</a:t>
            </a:r>
            <a:r>
              <a:rPr lang="en-US" sz="1200" dirty="0"/>
              <a:t> le plus </a:t>
            </a:r>
            <a:r>
              <a:rPr lang="en-US" sz="1200" dirty="0" err="1"/>
              <a:t>faible</a:t>
            </a:r>
            <a:r>
              <a:rPr lang="en-US" sz="1200" dirty="0"/>
              <a:t> ?</a:t>
            </a:r>
          </a:p>
          <a:p>
            <a:r>
              <a:rPr lang="en-US" sz="1200" dirty="0"/>
              <a:t>Y a-t-il un </a:t>
            </a:r>
            <a:r>
              <a:rPr lang="en-US" sz="1200" dirty="0" err="1"/>
              <a:t>goulot</a:t>
            </a:r>
            <a:r>
              <a:rPr lang="en-US" sz="1200" dirty="0"/>
              <a:t> </a:t>
            </a:r>
            <a:r>
              <a:rPr lang="en-US" sz="1200" dirty="0" err="1"/>
              <a:t>d'étranglement</a:t>
            </a:r>
            <a:r>
              <a:rPr lang="en-US" sz="1200" dirty="0"/>
              <a:t> du </a:t>
            </a:r>
            <a:r>
              <a:rPr lang="en-US" sz="1200" dirty="0" err="1"/>
              <a:t>système</a:t>
            </a:r>
            <a:r>
              <a:rPr lang="en-US" sz="1200" dirty="0"/>
              <a:t> de </a:t>
            </a:r>
            <a:r>
              <a:rPr lang="en-US" sz="1200" dirty="0" err="1"/>
              <a:t>santé</a:t>
            </a:r>
            <a:r>
              <a:rPr lang="en-US" sz="1200" dirty="0"/>
              <a:t> qui </a:t>
            </a:r>
            <a:r>
              <a:rPr lang="en-US" sz="1200" dirty="0" err="1"/>
              <a:t>explique</a:t>
            </a:r>
            <a:r>
              <a:rPr lang="en-US" sz="1200" dirty="0"/>
              <a:t> ce </a:t>
            </a:r>
            <a:r>
              <a:rPr lang="en-US" sz="1200" dirty="0" err="1"/>
              <a:t>résultat</a:t>
            </a:r>
            <a:r>
              <a:rPr lang="en-US" sz="1200" dirty="0"/>
              <a:t> ? </a:t>
            </a:r>
            <a:r>
              <a:rPr lang="en-US" sz="1200" dirty="0" err="1"/>
              <a:t>Pensez</a:t>
            </a:r>
            <a:r>
              <a:rPr lang="en-US" sz="1200" dirty="0"/>
              <a:t> </a:t>
            </a:r>
            <a:r>
              <a:rPr lang="en-US" sz="1200" dirty="0" err="1"/>
              <a:t>en</a:t>
            </a:r>
            <a:r>
              <a:rPr lang="en-US" sz="1200" dirty="0"/>
              <a:t> </a:t>
            </a:r>
            <a:r>
              <a:rPr lang="en-US" sz="1200" dirty="0" err="1"/>
              <a:t>termes</a:t>
            </a:r>
            <a:r>
              <a:rPr lang="en-US" sz="1200" dirty="0"/>
              <a:t> de </a:t>
            </a:r>
            <a:r>
              <a:rPr lang="en-US" sz="1200" dirty="0" err="1"/>
              <a:t>système</a:t>
            </a:r>
            <a:r>
              <a:rPr lang="en-US" sz="1200" dirty="0"/>
              <a:t> de </a:t>
            </a:r>
            <a:r>
              <a:rPr lang="en-US" sz="1200" dirty="0" err="1"/>
              <a:t>santé</a:t>
            </a:r>
            <a:r>
              <a:rPr lang="en-US" sz="1200" dirty="0"/>
              <a:t> dans son ensemble, </a:t>
            </a:r>
            <a:r>
              <a:rPr lang="en-US" sz="1200" dirty="0" err="1"/>
              <a:t>plutôt</a:t>
            </a:r>
            <a:r>
              <a:rPr lang="en-US" sz="1200" dirty="0"/>
              <a:t> </a:t>
            </a:r>
            <a:r>
              <a:rPr lang="en-US" sz="1200" dirty="0" err="1"/>
              <a:t>qu'au</a:t>
            </a:r>
            <a:r>
              <a:rPr lang="en-US" sz="1200" dirty="0"/>
              <a:t> sein des </a:t>
            </a:r>
            <a:r>
              <a:rPr lang="en-US" sz="1200" dirty="0" err="1"/>
              <a:t>programmes</a:t>
            </a:r>
            <a:r>
              <a:rPr lang="en-US" sz="1200" dirty="0"/>
              <a:t>. </a:t>
            </a:r>
            <a:r>
              <a:rPr lang="en-US" sz="1200" dirty="0" err="1"/>
              <a:t>Regardez</a:t>
            </a:r>
            <a:r>
              <a:rPr lang="en-US" sz="1200" dirty="0"/>
              <a:t> les </a:t>
            </a:r>
            <a:r>
              <a:rPr lang="en-US" sz="1200" dirty="0" err="1"/>
              <a:t>évaluations</a:t>
            </a:r>
            <a:r>
              <a:rPr lang="en-US" sz="1200" dirty="0"/>
              <a:t> </a:t>
            </a:r>
            <a:r>
              <a:rPr lang="en-US" sz="1200" dirty="0" err="1"/>
              <a:t>récentes</a:t>
            </a:r>
            <a:r>
              <a:rPr lang="en-US" sz="1200" dirty="0"/>
              <a:t> du </a:t>
            </a:r>
            <a:r>
              <a:rPr lang="en-US" sz="1200" dirty="0" err="1"/>
              <a:t>système</a:t>
            </a:r>
            <a:r>
              <a:rPr lang="en-US" sz="1200" dirty="0"/>
              <a:t> de </a:t>
            </a:r>
            <a:r>
              <a:rPr lang="en-US" sz="1200" dirty="0" err="1"/>
              <a:t>santé</a:t>
            </a:r>
            <a:r>
              <a:rPr lang="en-US" sz="1200" dirty="0"/>
              <a:t>.</a:t>
            </a:r>
          </a:p>
          <a:p>
            <a:r>
              <a:rPr lang="en-US" sz="1200" dirty="0" err="1"/>
              <a:t>Pensez</a:t>
            </a:r>
            <a:r>
              <a:rPr lang="en-US" sz="1200" dirty="0"/>
              <a:t> à </a:t>
            </a:r>
            <a:r>
              <a:rPr lang="en-US" sz="1200" dirty="0" err="1"/>
              <a:t>plusieurs</a:t>
            </a:r>
            <a:r>
              <a:rPr lang="en-US" sz="1200" dirty="0"/>
              <a:t> causes </a:t>
            </a:r>
            <a:r>
              <a:rPr lang="en-US" sz="1200" dirty="0" err="1"/>
              <a:t>possibles</a:t>
            </a:r>
            <a:r>
              <a:rPr lang="en-US" sz="1200" dirty="0"/>
              <a:t>, </a:t>
            </a:r>
            <a:r>
              <a:rPr lang="en-US" sz="1200" dirty="0" err="1"/>
              <a:t>mais</a:t>
            </a:r>
            <a:r>
              <a:rPr lang="en-US" sz="1200" dirty="0"/>
              <a:t> </a:t>
            </a:r>
            <a:r>
              <a:rPr lang="en-US" sz="1200" dirty="0" err="1"/>
              <a:t>n'en</a:t>
            </a:r>
            <a:r>
              <a:rPr lang="en-US" sz="1200" dirty="0"/>
              <a:t> </a:t>
            </a:r>
            <a:r>
              <a:rPr lang="en-US" sz="1200" dirty="0" err="1"/>
              <a:t>citez</a:t>
            </a:r>
            <a:r>
              <a:rPr lang="en-US" sz="1200" dirty="0"/>
              <a:t> pas plus de trois qui </a:t>
            </a:r>
            <a:r>
              <a:rPr lang="en-US" sz="1200" dirty="0" err="1"/>
              <a:t>pourraient</a:t>
            </a:r>
            <a:r>
              <a:rPr lang="en-US" sz="1200" dirty="0"/>
              <a:t> </a:t>
            </a:r>
            <a:r>
              <a:rPr lang="en-US" sz="1200" dirty="0" err="1"/>
              <a:t>expliquer</a:t>
            </a:r>
            <a:r>
              <a:rPr lang="en-US" sz="1200" dirty="0"/>
              <a:t> le </a:t>
            </a:r>
            <a:r>
              <a:rPr lang="en-US" sz="1200" dirty="0" err="1"/>
              <a:t>résultat</a:t>
            </a:r>
            <a:r>
              <a:rPr lang="en-US" sz="1200" dirty="0"/>
              <a:t> le plus </a:t>
            </a:r>
            <a:r>
              <a:rPr lang="en-US" sz="1200" dirty="0" err="1"/>
              <a:t>faible</a:t>
            </a:r>
            <a:r>
              <a:rPr lang="en-US" sz="1200" dirty="0"/>
              <a:t> pour </a:t>
            </a:r>
            <a:r>
              <a:rPr lang="en-US" sz="1200" dirty="0" err="1"/>
              <a:t>chaque</a:t>
            </a:r>
            <a:r>
              <a:rPr lang="en-US" sz="1200" dirty="0"/>
              <a:t> </a:t>
            </a:r>
            <a:r>
              <a:rPr lang="en-US" sz="1200" dirty="0" err="1"/>
              <a:t>maladie</a:t>
            </a:r>
            <a:r>
              <a:rPr lang="en-US" sz="1200" dirty="0"/>
              <a:t>. </a:t>
            </a:r>
            <a:r>
              <a:rPr lang="en-US" sz="1200" dirty="0" err="1"/>
              <a:t>Notez</a:t>
            </a:r>
            <a:r>
              <a:rPr lang="en-US" sz="1200" dirty="0"/>
              <a:t> </a:t>
            </a:r>
            <a:r>
              <a:rPr lang="en-US" sz="1200" dirty="0" err="1"/>
              <a:t>celles</a:t>
            </a:r>
            <a:r>
              <a:rPr lang="en-US" sz="1200" dirty="0"/>
              <a:t> qui </a:t>
            </a:r>
            <a:r>
              <a:rPr lang="en-US" sz="1200" dirty="0" err="1"/>
              <a:t>sont</a:t>
            </a:r>
            <a:r>
              <a:rPr lang="en-US" sz="1200" dirty="0"/>
              <a:t> les plus </a:t>
            </a:r>
            <a:r>
              <a:rPr lang="en-US" sz="1200" dirty="0" err="1"/>
              <a:t>pertinentes</a:t>
            </a:r>
            <a:r>
              <a:rPr lang="en-US" sz="1200" dirty="0"/>
              <a:t>/</a:t>
            </a:r>
            <a:r>
              <a:rPr lang="en-US" sz="1200" dirty="0" err="1"/>
              <a:t>contributives</a:t>
            </a:r>
            <a:r>
              <a:rPr lang="en-US" sz="1200" dirty="0"/>
              <a:t>.</a:t>
            </a:r>
          </a:p>
          <a:p>
            <a:endParaRPr lang="en-US" dirty="0"/>
          </a:p>
        </p:txBody>
      </p:sp>
      <p:sp>
        <p:nvSpPr>
          <p:cNvPr id="4" name="Slide Number Placeholder 3"/>
          <p:cNvSpPr>
            <a:spLocks noGrp="1"/>
          </p:cNvSpPr>
          <p:nvPr>
            <p:ph type="sldNum" sz="quarter" idx="5"/>
          </p:nvPr>
        </p:nvSpPr>
        <p:spPr/>
        <p:txBody>
          <a:bodyPr/>
          <a:lstStyle/>
          <a:p>
            <a:fld id="{DA283615-F85E-42DA-B50E-3CA9448CBFDE}" type="slidenum">
              <a:rPr lang="en-US" smtClean="0"/>
              <a:t>34</a:t>
            </a:fld>
            <a:endParaRPr lang="en-US"/>
          </a:p>
        </p:txBody>
      </p:sp>
    </p:spTree>
    <p:extLst>
      <p:ext uri="{BB962C8B-B14F-4D97-AF65-F5344CB8AC3E}">
        <p14:creationId xmlns:p14="http://schemas.microsoft.com/office/powerpoint/2010/main" val="3667837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3) </a:t>
            </a:r>
            <a:r>
              <a:rPr lang="fr-FR" sz="1200" dirty="0">
                <a:latin typeface="+mn-lt"/>
                <a:ea typeface="+mn-ea"/>
                <a:cs typeface="+mn-cs"/>
              </a:rPr>
              <a:t>Pour chaque maladie, pensez aux interventions possibles qui sont avancées ou qui peuvent être poursuivies pour améliorer les résultats et atténuer les goulots d'étranglement identifiés dans les étapes précédentes. N'en citez pas plus de 5 pour chaque maladie.</a:t>
            </a:r>
            <a:br>
              <a:rPr lang="fr-FR" sz="1200" dirty="0">
                <a:latin typeface="+mn-lt"/>
                <a:ea typeface="+mn-ea"/>
                <a:cs typeface="+mn-cs"/>
              </a:rPr>
            </a:br>
            <a:r>
              <a:rPr lang="fr-FR" sz="1200" dirty="0">
                <a:latin typeface="+mn-lt"/>
                <a:ea typeface="+mn-ea"/>
                <a:cs typeface="+mn-cs"/>
              </a:rPr>
              <a:t>Le Manuel du cadre modulaire 2022 du </a:t>
            </a:r>
            <a:r>
              <a:rPr lang="fr-FR" sz="1200" dirty="0" err="1">
                <a:latin typeface="+mn-lt"/>
                <a:ea typeface="+mn-ea"/>
                <a:cs typeface="+mn-cs"/>
              </a:rPr>
              <a:t>FMet</a:t>
            </a:r>
            <a:r>
              <a:rPr lang="fr-FR" sz="1200" dirty="0">
                <a:latin typeface="+mn-lt"/>
                <a:ea typeface="+mn-ea"/>
                <a:cs typeface="+mn-cs"/>
              </a:rPr>
              <a:t> la Note d'information - Systèmes de santé résilients et durables (RSSH) pour la période d'allocation 2023-2025 fournissent des exemples et des conseils sur les interventions possibles.</a:t>
            </a:r>
          </a:p>
          <a:p>
            <a:endParaRPr lang="fr-FR" sz="1200" dirty="0">
              <a:latin typeface="+mn-lt"/>
              <a:ea typeface="+mn-ea"/>
              <a:cs typeface="+mn-cs"/>
            </a:endParaRPr>
          </a:p>
          <a:p>
            <a:r>
              <a:rPr lang="fr-FR" sz="1200" dirty="0">
                <a:latin typeface="+mn-lt"/>
                <a:ea typeface="+mn-ea"/>
                <a:cs typeface="+mn-cs"/>
              </a:rPr>
              <a:t>4) Pour chaque intervention listée à l'étape 3, évaluez si :</a:t>
            </a:r>
            <a:br>
              <a:rPr lang="fr-FR" sz="1200" dirty="0">
                <a:latin typeface="+mn-lt"/>
                <a:ea typeface="+mn-ea"/>
                <a:cs typeface="+mn-cs"/>
              </a:rPr>
            </a:br>
            <a:r>
              <a:rPr lang="fr-FR" sz="1200" dirty="0">
                <a:latin typeface="+mn-lt"/>
                <a:ea typeface="+mn-ea"/>
                <a:cs typeface="+mn-cs"/>
              </a:rPr>
              <a:t>L'intervention bénéficie à plus d'une maladie, renforce plus d'une composante du système de santé, ou favorise une prestation de services plus intégrée (y compris des SSP, des laboratoires, des SIH ou des GSP mieux intégrés). Répondez par oui ou par non.</a:t>
            </a:r>
            <a:br>
              <a:rPr lang="fr-FR" sz="1200" dirty="0">
                <a:latin typeface="+mn-lt"/>
                <a:ea typeface="+mn-ea"/>
                <a:cs typeface="+mn-cs"/>
              </a:rPr>
            </a:br>
            <a:r>
              <a:rPr lang="fr-FR" sz="1200" dirty="0">
                <a:latin typeface="+mn-lt"/>
                <a:ea typeface="+mn-ea"/>
                <a:cs typeface="+mn-cs"/>
              </a:rPr>
              <a:t>L'activité est conforme aux règles d'éligibilité du financement du GF. Consultez la note d'information du RSSH et le manuel du cadre modulaire pour obtenir des conseils. Répondez par oui ou par non.</a:t>
            </a:r>
            <a:br>
              <a:rPr lang="fr-FR" sz="1200" dirty="0">
                <a:latin typeface="+mn-lt"/>
                <a:ea typeface="+mn-ea"/>
                <a:cs typeface="+mn-cs"/>
              </a:rPr>
            </a:br>
            <a:br>
              <a:rPr lang="fr-FR" sz="1200" dirty="0">
                <a:latin typeface="+mn-lt"/>
                <a:ea typeface="+mn-ea"/>
                <a:cs typeface="+mn-cs"/>
              </a:rPr>
            </a:br>
            <a:r>
              <a:rPr lang="fr-FR" sz="1200" dirty="0">
                <a:latin typeface="+mn-lt"/>
                <a:ea typeface="+mn-ea"/>
                <a:cs typeface="+mn-cs"/>
              </a:rPr>
              <a:t>Les interventions pour lesquelles les deux réponses sont "Oui" sont considérées comme des interventions de renforcement du système de santé éligibles. Continuez avec ces interventions à la partie 2.</a:t>
            </a:r>
            <a:br>
              <a:rPr lang="fr-FR" sz="1200" dirty="0">
                <a:latin typeface="+mn-lt"/>
                <a:ea typeface="+mn-ea"/>
                <a:cs typeface="+mn-cs"/>
              </a:rPr>
            </a:br>
            <a:r>
              <a:rPr lang="fr-FR" sz="1200" dirty="0">
                <a:latin typeface="+mn-lt"/>
                <a:ea typeface="+mn-ea"/>
                <a:cs typeface="+mn-cs"/>
              </a:rPr>
              <a:t>Rejetez toutes les autres, mais vous pouvez envisager de les inclure dans des modules spécifiques à la maladie.</a:t>
            </a:r>
          </a:p>
          <a:p>
            <a:br>
              <a:rPr lang="fr-FR" sz="1200" dirty="0">
                <a:latin typeface="+mn-lt"/>
                <a:ea typeface="+mn-ea"/>
                <a:cs typeface="+mn-cs"/>
              </a:rPr>
            </a:br>
            <a:br>
              <a:rPr lang="fr-FR" sz="1200" dirty="0">
                <a:latin typeface="+mn-lt"/>
                <a:ea typeface="+mn-ea"/>
                <a:cs typeface="+mn-cs"/>
              </a:rPr>
            </a:br>
            <a:r>
              <a:rPr lang="fr-FR" sz="1200" dirty="0">
                <a:latin typeface="+mn-lt"/>
                <a:ea typeface="+mn-ea"/>
                <a:cs typeface="+mn-cs"/>
              </a:rPr>
              <a:t>5) Dans quelle mesure cette activité est-elle importante pour résoudre les principaux goulets d'étranglement identifiés dans la partie 1 ? Dans quelle mesure cette activité est-elle pertinente pour obtenir de meilleurs résultats en matière de VTP ?</a:t>
            </a:r>
            <a:br>
              <a:rPr lang="fr-FR" sz="1200" dirty="0">
                <a:latin typeface="+mn-lt"/>
                <a:ea typeface="+mn-ea"/>
                <a:cs typeface="+mn-cs"/>
              </a:rPr>
            </a:br>
            <a:endParaRPr lang="fr-FR" sz="1200" dirty="0">
              <a:latin typeface="+mn-lt"/>
              <a:ea typeface="+mn-ea"/>
              <a:cs typeface="+mn-cs"/>
            </a:endParaRPr>
          </a:p>
          <a:p>
            <a:r>
              <a:rPr lang="fr-FR" sz="1200" b="1" dirty="0">
                <a:latin typeface="+mn-lt"/>
                <a:ea typeface="+mn-ea"/>
                <a:cs typeface="+mn-cs"/>
              </a:rPr>
              <a:t>6) </a:t>
            </a:r>
            <a:r>
              <a:rPr lang="fr-FR" sz="1200" dirty="0">
                <a:latin typeface="+mn-lt"/>
                <a:ea typeface="+mn-ea"/>
                <a:cs typeface="+mn-cs"/>
              </a:rPr>
              <a:t>Dans quelle mesure la mise en œuvre réussie de cette intervention est-elle réalisable ? Les ressources humaines locales et les connaissances sont-elles suffisantes pour planifier, mettre en œuvre et résoudre les problèmes tout au long de l'intervention ? L'ajout d'une mise en œuvre sur le terrain et d'un soutien opérationnel avec un encadrement rendrait-il l'activité plus faisable ? Si 2 ou 3, envisagez d'ajouter une composante de soutien à l'EF. Si 1, écarter</a:t>
            </a:r>
            <a:br>
              <a:rPr lang="fr-FR" sz="1200" b="1" dirty="0">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DA283615-F85E-42DA-B50E-3CA9448CBFDE}" type="slidenum">
              <a:rPr lang="en-US" smtClean="0"/>
              <a:t>35</a:t>
            </a:fld>
            <a:endParaRPr lang="en-US"/>
          </a:p>
        </p:txBody>
      </p:sp>
    </p:spTree>
    <p:extLst>
      <p:ext uri="{BB962C8B-B14F-4D97-AF65-F5344CB8AC3E}">
        <p14:creationId xmlns:p14="http://schemas.microsoft.com/office/powerpoint/2010/main" val="3341384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fr-FR" sz="1200" b="1" dirty="0">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DA283615-F85E-42DA-B50E-3CA9448CBFDE}" type="slidenum">
              <a:rPr lang="en-US" smtClean="0"/>
              <a:t>36</a:t>
            </a:fld>
            <a:endParaRPr lang="en-US"/>
          </a:p>
        </p:txBody>
      </p:sp>
    </p:spTree>
    <p:extLst>
      <p:ext uri="{BB962C8B-B14F-4D97-AF65-F5344CB8AC3E}">
        <p14:creationId xmlns:p14="http://schemas.microsoft.com/office/powerpoint/2010/main" val="163494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data</a:t>
            </a:r>
          </a:p>
        </p:txBody>
      </p:sp>
      <p:sp>
        <p:nvSpPr>
          <p:cNvPr id="4" name="Slide Number Placeholder 3"/>
          <p:cNvSpPr>
            <a:spLocks noGrp="1"/>
          </p:cNvSpPr>
          <p:nvPr>
            <p:ph type="sldNum" sz="quarter" idx="5"/>
          </p:nvPr>
        </p:nvSpPr>
        <p:spPr/>
        <p:txBody>
          <a:bodyPr/>
          <a:lstStyle/>
          <a:p>
            <a:fld id="{C4ED1363-9081-4EC0-9466-3AFF5C600B92}" type="slidenum">
              <a:rPr lang="en-US" smtClean="0"/>
              <a:t>4</a:t>
            </a:fld>
            <a:endParaRPr lang="en-US" dirty="0"/>
          </a:p>
        </p:txBody>
      </p:sp>
    </p:spTree>
    <p:extLst>
      <p:ext uri="{BB962C8B-B14F-4D97-AF65-F5344CB8AC3E}">
        <p14:creationId xmlns:p14="http://schemas.microsoft.com/office/powerpoint/2010/main" val="3556480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1. Information Note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Resilient and Sustainable Systems for Health (RSSH)</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Allocation Period 2023-2025</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DRAFT July 15, 2022</a:t>
            </a:r>
          </a:p>
          <a:p>
            <a:r>
              <a:rPr lang="en-GB" sz="1200" b="1" kern="1200" dirty="0">
                <a:solidFill>
                  <a:schemeClr val="tx1"/>
                </a:solidFill>
                <a:effectLst/>
                <a:latin typeface="+mn-lt"/>
                <a:ea typeface="+mn-ea"/>
                <a:cs typeface="+mn-cs"/>
              </a:rPr>
              <a:t>Pg. 4</a:t>
            </a:r>
          </a:p>
          <a:p>
            <a:r>
              <a:rPr lang="en-GB" sz="1200" b="1" kern="1200" dirty="0">
                <a:solidFill>
                  <a:schemeClr val="tx1"/>
                </a:solidFill>
                <a:effectLst/>
                <a:latin typeface="+mn-lt"/>
                <a:ea typeface="+mn-ea"/>
                <a:cs typeface="+mn-cs"/>
              </a:rPr>
              <a:t>2. Op Cit. Pg 6.</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4ED1363-9081-4EC0-9466-3AFF5C600B92}" type="slidenum">
              <a:rPr lang="en-US" smtClean="0"/>
              <a:t>7</a:t>
            </a:fld>
            <a:endParaRPr lang="en-US" dirty="0"/>
          </a:p>
        </p:txBody>
      </p:sp>
    </p:spTree>
    <p:extLst>
      <p:ext uri="{BB962C8B-B14F-4D97-AF65-F5344CB8AC3E}">
        <p14:creationId xmlns:p14="http://schemas.microsoft.com/office/powerpoint/2010/main" val="375082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4ED1363-9081-4EC0-9466-3AFF5C600B92}" type="slidenum">
              <a:rPr lang="en-US" smtClean="0"/>
              <a:t>9</a:t>
            </a:fld>
            <a:endParaRPr lang="en-US" dirty="0"/>
          </a:p>
        </p:txBody>
      </p:sp>
    </p:spTree>
    <p:extLst>
      <p:ext uri="{BB962C8B-B14F-4D97-AF65-F5344CB8AC3E}">
        <p14:creationId xmlns:p14="http://schemas.microsoft.com/office/powerpoint/2010/main" val="3996441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4ED1363-9081-4EC0-9466-3AFF5C600B92}" type="slidenum">
              <a:rPr lang="en-US" smtClean="0"/>
              <a:t>10</a:t>
            </a:fld>
            <a:endParaRPr lang="en-US" dirty="0"/>
          </a:p>
        </p:txBody>
      </p:sp>
    </p:spTree>
    <p:extLst>
      <p:ext uri="{BB962C8B-B14F-4D97-AF65-F5344CB8AC3E}">
        <p14:creationId xmlns:p14="http://schemas.microsoft.com/office/powerpoint/2010/main" val="175013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1) </a:t>
            </a:r>
            <a:r>
              <a:rPr lang="en-US" sz="900" dirty="0" err="1"/>
              <a:t>Exemples</a:t>
            </a:r>
            <a:r>
              <a:rPr lang="en-US" sz="900" dirty="0"/>
              <a:t> : </a:t>
            </a:r>
            <a:r>
              <a:rPr kumimoji="0" lang="en-US" sz="1050" b="1" i="0" u="none" strike="noStrike" kern="1200" cap="none" spc="0" normalizeH="0" baseline="0" noProof="0" dirty="0" err="1">
                <a:ln>
                  <a:noFill/>
                </a:ln>
                <a:solidFill>
                  <a:prstClr val="black"/>
                </a:solidFill>
                <a:effectLst/>
                <a:uLnTx/>
                <a:uFillTx/>
                <a:latin typeface="Arial"/>
                <a:ea typeface="+mn-ea"/>
                <a:cs typeface="+mn-cs"/>
              </a:rPr>
              <a:t>Faible</a:t>
            </a:r>
            <a:r>
              <a:rPr kumimoji="0" lang="en-US" sz="1050" b="1" i="0" u="none" strike="noStrike" kern="1200" cap="none" spc="0" normalizeH="0" baseline="0" noProof="0" dirty="0">
                <a:ln>
                  <a:noFill/>
                </a:ln>
                <a:solidFill>
                  <a:prstClr val="black"/>
                </a:solidFill>
                <a:effectLst/>
                <a:uLnTx/>
                <a:uFillTx/>
                <a:latin typeface="Arial"/>
                <a:ea typeface="+mn-ea"/>
                <a:cs typeface="+mn-cs"/>
              </a:rPr>
              <a:t> couverture </a:t>
            </a:r>
            <a:r>
              <a:rPr kumimoji="0" lang="en-US" sz="1050" b="1" i="0" u="none" strike="noStrike" kern="1200" cap="none" spc="0" normalizeH="0" baseline="0" noProof="0" dirty="0" err="1">
                <a:ln>
                  <a:noFill/>
                </a:ln>
                <a:solidFill>
                  <a:prstClr val="black"/>
                </a:solidFill>
                <a:effectLst/>
                <a:uLnTx/>
                <a:uFillTx/>
                <a:latin typeface="Arial"/>
                <a:ea typeface="+mn-ea"/>
                <a:cs typeface="+mn-cs"/>
              </a:rPr>
              <a:t>géographique</a:t>
            </a:r>
            <a:r>
              <a:rPr kumimoji="0" lang="en-US" sz="1050" b="1" i="0" u="none" strike="noStrike" kern="1200" cap="none" spc="0" normalizeH="0" baseline="0" noProof="0" dirty="0">
                <a:ln>
                  <a:noFill/>
                </a:ln>
                <a:solidFill>
                  <a:prstClr val="black"/>
                </a:solidFill>
                <a:effectLst/>
                <a:uLnTx/>
                <a:uFillTx/>
                <a:latin typeface="Arial"/>
                <a:ea typeface="+mn-ea"/>
                <a:cs typeface="+mn-cs"/>
              </a:rPr>
              <a:t> de la PTME et du diagnostic </a:t>
            </a:r>
            <a:r>
              <a:rPr kumimoji="0" lang="en-US" sz="1050" b="1" i="0" u="none" strike="noStrike" kern="1200" cap="none" spc="0" normalizeH="0" baseline="0" noProof="0" dirty="0" err="1">
                <a:ln>
                  <a:noFill/>
                </a:ln>
                <a:solidFill>
                  <a:prstClr val="black"/>
                </a:solidFill>
                <a:effectLst/>
                <a:uLnTx/>
                <a:uFillTx/>
                <a:latin typeface="Arial"/>
                <a:ea typeface="+mn-ea"/>
                <a:cs typeface="+mn-cs"/>
              </a:rPr>
              <a:t>précoce</a:t>
            </a:r>
            <a:r>
              <a:rPr kumimoji="0" lang="en-US" sz="1050" b="1" i="0" u="none" strike="noStrike" kern="1200" cap="none" spc="0" normalizeH="0" baseline="0" noProof="0" dirty="0">
                <a:ln>
                  <a:noFill/>
                </a:ln>
                <a:solidFill>
                  <a:prstClr val="black"/>
                </a:solidFill>
                <a:effectLst/>
                <a:uLnTx/>
                <a:uFillTx/>
                <a:latin typeface="Arial"/>
                <a:ea typeface="+mn-ea"/>
                <a:cs typeface="+mn-cs"/>
              </a:rPr>
              <a:t> du </a:t>
            </a:r>
            <a:r>
              <a:rPr kumimoji="0" lang="en-US" sz="1050" b="1" i="0" u="none" strike="noStrike" kern="1200" cap="none" spc="0" normalizeH="0" baseline="0" noProof="0" dirty="0" err="1">
                <a:ln>
                  <a:noFill/>
                </a:ln>
                <a:solidFill>
                  <a:prstClr val="black"/>
                </a:solidFill>
                <a:effectLst/>
                <a:uLnTx/>
                <a:uFillTx/>
                <a:latin typeface="Arial"/>
                <a:ea typeface="+mn-ea"/>
                <a:cs typeface="+mn-cs"/>
              </a:rPr>
              <a:t>nourrisson</a:t>
            </a:r>
            <a:r>
              <a:rPr kumimoji="0" lang="en-US" sz="1050" b="1" i="0" u="none" strike="noStrike" kern="1200" cap="none" spc="0" normalizeH="0" baseline="0" noProof="0" dirty="0">
                <a:ln>
                  <a:noFill/>
                </a:ln>
                <a:solidFill>
                  <a:prstClr val="black"/>
                </a:solidFill>
                <a:effectLst/>
                <a:uLnTx/>
                <a:uFillTx/>
                <a:latin typeface="Arial"/>
                <a:ea typeface="+mn-ea"/>
                <a:cs typeface="+mn-cs"/>
              </a:rPr>
              <a:t> (DPI) - obstacle aux services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Au Togo, </a:t>
            </a:r>
            <a:r>
              <a:rPr kumimoji="0" lang="en-US" sz="1050" b="0" i="0" u="none" strike="noStrike" kern="1200" cap="none" spc="0" normalizeH="0" baseline="0" noProof="0" dirty="0" err="1">
                <a:ln>
                  <a:noFill/>
                </a:ln>
                <a:solidFill>
                  <a:prstClr val="black"/>
                </a:solidFill>
                <a:effectLst/>
                <a:uLnTx/>
                <a:uFillTx/>
                <a:latin typeface="Arial"/>
                <a:ea typeface="+mn-ea"/>
                <a:cs typeface="+mn-cs"/>
              </a:rPr>
              <a:t>en</a:t>
            </a:r>
            <a:r>
              <a:rPr kumimoji="0" lang="en-US" sz="1050" b="0" i="0" u="none" strike="noStrike" kern="1200" cap="none" spc="0" normalizeH="0" baseline="0" noProof="0" dirty="0">
                <a:ln>
                  <a:noFill/>
                </a:ln>
                <a:solidFill>
                  <a:prstClr val="black"/>
                </a:solidFill>
                <a:effectLst/>
                <a:uLnTx/>
                <a:uFillTx/>
                <a:latin typeface="Arial"/>
                <a:ea typeface="+mn-ea"/>
                <a:cs typeface="+mn-cs"/>
              </a:rPr>
              <a:t> RDC et au Nigeria, 15 à 30 %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établissements</a:t>
            </a:r>
            <a:r>
              <a:rPr kumimoji="0" lang="en-US" sz="1050" b="0" i="0" u="none" strike="noStrike" kern="1200" cap="none" spc="0" normalizeH="0" baseline="0" noProof="0" dirty="0">
                <a:ln>
                  <a:noFill/>
                </a:ln>
                <a:solidFill>
                  <a:prstClr val="black"/>
                </a:solidFill>
                <a:effectLst/>
                <a:uLnTx/>
                <a:uFillTx/>
                <a:latin typeface="Arial"/>
                <a:ea typeface="+mn-ea"/>
                <a:cs typeface="+mn-cs"/>
              </a:rPr>
              <a:t> de </a:t>
            </a:r>
            <a:r>
              <a:rPr kumimoji="0" lang="en-US" sz="1050" b="0" i="0" u="none" strike="noStrike" kern="1200" cap="none" spc="0" normalizeH="0" baseline="0" noProof="0" dirty="0" err="1">
                <a:ln>
                  <a:noFill/>
                </a:ln>
                <a:solidFill>
                  <a:prstClr val="black"/>
                </a:solidFill>
                <a:effectLst/>
                <a:uLnTx/>
                <a:uFillTx/>
                <a:latin typeface="Arial"/>
                <a:ea typeface="+mn-ea"/>
                <a:cs typeface="+mn-cs"/>
              </a:rPr>
              <a:t>santé</a:t>
            </a:r>
            <a:r>
              <a:rPr kumimoji="0" lang="en-US" sz="1050" b="0" i="0" u="none" strike="noStrike" kern="1200" cap="none" spc="0" normalizeH="0" baseline="0" noProof="0" dirty="0">
                <a:ln>
                  <a:noFill/>
                </a:ln>
                <a:solidFill>
                  <a:prstClr val="black"/>
                </a:solidFill>
                <a:effectLst/>
                <a:uLnTx/>
                <a:uFillTx/>
                <a:latin typeface="Arial"/>
                <a:ea typeface="+mn-ea"/>
                <a:cs typeface="+mn-cs"/>
              </a:rPr>
              <a:t> du pays </a:t>
            </a:r>
            <a:r>
              <a:rPr kumimoji="0" lang="en-US" sz="1050" b="0" i="0" u="sng" strike="noStrike" kern="1200" cap="none" spc="0" normalizeH="0" baseline="0" noProof="0" dirty="0">
                <a:ln>
                  <a:noFill/>
                </a:ln>
                <a:solidFill>
                  <a:prstClr val="black"/>
                </a:solidFill>
                <a:effectLst/>
                <a:uLnTx/>
                <a:uFillTx/>
                <a:latin typeface="Arial"/>
                <a:ea typeface="+mn-ea"/>
                <a:cs typeface="+mn-cs"/>
              </a:rPr>
              <a:t>ne </a:t>
            </a:r>
            <a:r>
              <a:rPr kumimoji="0" lang="en-US" sz="1050" b="0" i="0" u="none" strike="noStrike" kern="1200" cap="none" spc="0" normalizeH="0" baseline="0" noProof="0" dirty="0" err="1">
                <a:ln>
                  <a:noFill/>
                </a:ln>
                <a:solidFill>
                  <a:prstClr val="black"/>
                </a:solidFill>
                <a:effectLst/>
                <a:uLnTx/>
                <a:uFillTx/>
                <a:latin typeface="Arial"/>
                <a:ea typeface="+mn-ea"/>
                <a:cs typeface="+mn-cs"/>
              </a:rPr>
              <a:t>fournissent</a:t>
            </a:r>
            <a:r>
              <a:rPr kumimoji="0" lang="en-US" sz="1050" b="0" i="0" u="none" strike="noStrike" kern="1200" cap="none" spc="0" normalizeH="0" baseline="0" noProof="0" dirty="0">
                <a:ln>
                  <a:noFill/>
                </a:ln>
                <a:solidFill>
                  <a:prstClr val="black"/>
                </a:solidFill>
                <a:effectLst/>
                <a:uLnTx/>
                <a:uFillTx/>
                <a:latin typeface="Arial"/>
                <a:ea typeface="+mn-ea"/>
                <a:cs typeface="+mn-cs"/>
              </a:rPr>
              <a:t> pas de services de PTME.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Au Tchad, </a:t>
            </a:r>
            <a:r>
              <a:rPr kumimoji="0" lang="en-US" sz="1050" b="0" i="0" u="none" strike="noStrike" kern="1200" cap="none" spc="0" normalizeH="0" baseline="0" noProof="0" dirty="0" err="1">
                <a:ln>
                  <a:noFill/>
                </a:ln>
                <a:solidFill>
                  <a:prstClr val="black"/>
                </a:solidFill>
                <a:effectLst/>
                <a:uLnTx/>
                <a:uFillTx/>
                <a:latin typeface="Arial"/>
                <a:ea typeface="+mn-ea"/>
                <a:cs typeface="+mn-cs"/>
              </a:rPr>
              <a:t>seules</a:t>
            </a:r>
            <a:r>
              <a:rPr kumimoji="0" lang="en-US" sz="1050" b="0" i="0" u="none" strike="noStrike" kern="1200" cap="none" spc="0" normalizeH="0" baseline="0" noProof="0" dirty="0">
                <a:ln>
                  <a:noFill/>
                </a:ln>
                <a:solidFill>
                  <a:prstClr val="black"/>
                </a:solidFill>
                <a:effectLst/>
                <a:uLnTx/>
                <a:uFillTx/>
                <a:latin typeface="Arial"/>
                <a:ea typeface="+mn-ea"/>
                <a:cs typeface="+mn-cs"/>
              </a:rPr>
              <a:t> 10 </a:t>
            </a:r>
            <a:r>
              <a:rPr kumimoji="0" lang="en-US" sz="1050" b="0" i="0" u="none" strike="noStrike" kern="1200" cap="none" spc="0" normalizeH="0" baseline="0" noProof="0" dirty="0" err="1">
                <a:ln>
                  <a:noFill/>
                </a:ln>
                <a:solidFill>
                  <a:prstClr val="black"/>
                </a:solidFill>
                <a:effectLst/>
                <a:uLnTx/>
                <a:uFillTx/>
                <a:latin typeface="Arial"/>
                <a:ea typeface="+mn-ea"/>
                <a:cs typeface="+mn-cs"/>
              </a:rPr>
              <a:t>régions</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sont</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prioritaires</a:t>
            </a:r>
            <a:r>
              <a:rPr kumimoji="0" lang="en-US" sz="1050" b="0" i="0" u="none" strike="noStrike" kern="1200" cap="none" spc="0" normalizeH="0" baseline="0" noProof="0" dirty="0">
                <a:ln>
                  <a:noFill/>
                </a:ln>
                <a:solidFill>
                  <a:prstClr val="black"/>
                </a:solidFill>
                <a:effectLst/>
                <a:uLnTx/>
                <a:uFillTx/>
                <a:latin typeface="Arial"/>
                <a:ea typeface="+mn-ea"/>
                <a:cs typeface="+mn-cs"/>
              </a:rPr>
              <a:t> pour la prestation de services de PTME.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a:ea typeface="+mn-ea"/>
                <a:cs typeface="+mn-cs"/>
              </a:rPr>
              <a:t>Le DPI </a:t>
            </a:r>
            <a:r>
              <a:rPr kumimoji="0" lang="en-US" sz="1050" b="1" i="0" u="none" strike="noStrike" kern="1200" cap="none" spc="0" normalizeH="0" baseline="0" noProof="0" dirty="0" err="1">
                <a:ln>
                  <a:noFill/>
                </a:ln>
                <a:solidFill>
                  <a:prstClr val="black"/>
                </a:solidFill>
                <a:effectLst/>
                <a:uLnTx/>
                <a:uFillTx/>
                <a:latin typeface="Arial"/>
                <a:ea typeface="+mn-ea"/>
                <a:cs typeface="+mn-cs"/>
              </a:rPr>
              <a:t>est</a:t>
            </a:r>
            <a:r>
              <a:rPr kumimoji="0" lang="en-US" sz="1050" b="1" i="0" u="none" strike="noStrike" kern="1200" cap="none" spc="0" normalizeH="0" baseline="0" noProof="0" dirty="0">
                <a:ln>
                  <a:noFill/>
                </a:ln>
                <a:solidFill>
                  <a:prstClr val="black"/>
                </a:solidFill>
                <a:effectLst/>
                <a:uLnTx/>
                <a:uFillTx/>
                <a:latin typeface="Arial"/>
                <a:ea typeface="+mn-ea"/>
                <a:cs typeface="+mn-cs"/>
              </a:rPr>
              <a:t> </a:t>
            </a:r>
            <a:r>
              <a:rPr kumimoji="0" lang="en-US" sz="1050" b="1" i="0" u="none" strike="noStrike" kern="1200" cap="none" spc="0" normalizeH="0" baseline="0" noProof="0" dirty="0" err="1">
                <a:ln>
                  <a:noFill/>
                </a:ln>
                <a:solidFill>
                  <a:prstClr val="black"/>
                </a:solidFill>
                <a:effectLst/>
                <a:uLnTx/>
                <a:uFillTx/>
                <a:latin typeface="Arial"/>
                <a:ea typeface="+mn-ea"/>
                <a:cs typeface="+mn-cs"/>
              </a:rPr>
              <a:t>confrontée</a:t>
            </a:r>
            <a:r>
              <a:rPr kumimoji="0" lang="en-US" sz="1050" b="1" i="0" u="none" strike="noStrike" kern="1200" cap="none" spc="0" normalizeH="0" baseline="0" noProof="0" dirty="0">
                <a:ln>
                  <a:noFill/>
                </a:ln>
                <a:solidFill>
                  <a:prstClr val="black"/>
                </a:solidFill>
                <a:effectLst/>
                <a:uLnTx/>
                <a:uFillTx/>
                <a:latin typeface="Arial"/>
                <a:ea typeface="+mn-ea"/>
                <a:cs typeface="+mn-cs"/>
              </a:rPr>
              <a:t> à </a:t>
            </a:r>
            <a:r>
              <a:rPr kumimoji="0" lang="en-US" sz="1050" b="1" i="0" u="none" strike="noStrike" kern="1200" cap="none" spc="0" normalizeH="0" baseline="0" noProof="0" dirty="0" err="1">
                <a:ln>
                  <a:noFill/>
                </a:ln>
                <a:solidFill>
                  <a:prstClr val="black"/>
                </a:solidFill>
                <a:effectLst/>
                <a:uLnTx/>
                <a:uFillTx/>
                <a:latin typeface="Arial"/>
                <a:ea typeface="+mn-ea"/>
                <a:cs typeface="+mn-cs"/>
              </a:rPr>
              <a:t>plusieurs</a:t>
            </a:r>
            <a:r>
              <a:rPr kumimoji="0" lang="en-US" sz="1050" b="1" i="0" u="none" strike="noStrike" kern="1200" cap="none" spc="0" normalizeH="0" baseline="0" noProof="0" dirty="0">
                <a:ln>
                  <a:noFill/>
                </a:ln>
                <a:solidFill>
                  <a:prstClr val="black"/>
                </a:solidFill>
                <a:effectLst/>
                <a:uLnTx/>
                <a:uFillTx/>
                <a:latin typeface="Arial"/>
                <a:ea typeface="+mn-ea"/>
                <a:cs typeface="+mn-cs"/>
              </a:rPr>
              <a:t> </a:t>
            </a:r>
            <a:r>
              <a:rPr kumimoji="0" lang="en-US" sz="1050" b="1" i="0" u="none" strike="noStrike" kern="1200" cap="none" spc="0" normalizeH="0" baseline="0" noProof="0" dirty="0" err="1">
                <a:ln>
                  <a:noFill/>
                </a:ln>
                <a:solidFill>
                  <a:prstClr val="black"/>
                </a:solidFill>
                <a:effectLst/>
                <a:uLnTx/>
                <a:uFillTx/>
                <a:latin typeface="Arial"/>
                <a:ea typeface="+mn-ea"/>
                <a:cs typeface="+mn-cs"/>
              </a:rPr>
              <a:t>défis</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notamment</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systèmes</a:t>
            </a:r>
            <a:r>
              <a:rPr kumimoji="0" lang="en-US" sz="1050" b="0" i="0" u="none" strike="noStrike" kern="1200" cap="none" spc="0" normalizeH="0" baseline="0" noProof="0" dirty="0">
                <a:ln>
                  <a:noFill/>
                </a:ln>
                <a:solidFill>
                  <a:prstClr val="black"/>
                </a:solidFill>
                <a:effectLst/>
                <a:uLnTx/>
                <a:uFillTx/>
                <a:latin typeface="Arial"/>
                <a:ea typeface="+mn-ea"/>
                <a:cs typeface="+mn-cs"/>
              </a:rPr>
              <a:t> de </a:t>
            </a:r>
            <a:r>
              <a:rPr kumimoji="0" lang="en-US" sz="1050" b="0" i="0" u="none" strike="noStrike" kern="1200" cap="none" spc="0" normalizeH="0" baseline="0" noProof="0" dirty="0" err="1">
                <a:ln>
                  <a:noFill/>
                </a:ln>
                <a:solidFill>
                  <a:prstClr val="black"/>
                </a:solidFill>
                <a:effectLst/>
                <a:uLnTx/>
                <a:uFillTx/>
                <a:latin typeface="Arial"/>
                <a:ea typeface="+mn-ea"/>
                <a:cs typeface="+mn-cs"/>
              </a:rPr>
              <a:t>laboratoire</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inefficaces</a:t>
            </a:r>
            <a:r>
              <a:rPr kumimoji="0" lang="en-US" sz="1050" b="0" i="0" u="none" strike="noStrike" kern="1200" cap="none" spc="0" normalizeH="0" baseline="0" noProof="0" dirty="0">
                <a:ln>
                  <a:noFill/>
                </a:ln>
                <a:solidFill>
                  <a:prstClr val="black"/>
                </a:solidFill>
                <a:effectLst/>
                <a:uLnTx/>
                <a:uFillTx/>
                <a:latin typeface="Arial"/>
                <a:ea typeface="+mn-ea"/>
                <a:cs typeface="+mn-cs"/>
              </a:rPr>
              <a:t>, avec </a:t>
            </a:r>
            <a:r>
              <a:rPr kumimoji="0" lang="en-US" sz="1050" b="0" i="0" u="none" strike="noStrike" kern="1200" cap="none" spc="0" normalizeH="0" baseline="0" noProof="0" dirty="0" err="1">
                <a:ln>
                  <a:noFill/>
                </a:ln>
                <a:solidFill>
                  <a:prstClr val="black"/>
                </a:solidFill>
                <a:effectLst/>
                <a:uLnTx/>
                <a:uFillTx/>
                <a:latin typeface="Arial"/>
                <a:ea typeface="+mn-ea"/>
                <a:cs typeface="+mn-cs"/>
              </a:rPr>
              <a:t>une</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faible</a:t>
            </a:r>
            <a:r>
              <a:rPr kumimoji="0" lang="en-US" sz="1050" b="0" i="0" u="none" strike="noStrike" kern="1200" cap="none" spc="0" normalizeH="0" baseline="0" noProof="0" dirty="0">
                <a:ln>
                  <a:noFill/>
                </a:ln>
                <a:solidFill>
                  <a:prstClr val="black"/>
                </a:solidFill>
                <a:effectLst/>
                <a:uLnTx/>
                <a:uFillTx/>
                <a:latin typeface="Arial"/>
                <a:ea typeface="+mn-ea"/>
                <a:cs typeface="+mn-cs"/>
              </a:rPr>
              <a:t> couverture et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disparités</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géographiques</a:t>
            </a:r>
            <a:r>
              <a:rPr kumimoji="0" lang="en-US" sz="1050" b="0" i="0" u="none" strike="noStrike" kern="1200" cap="none" spc="0" normalizeH="0" baseline="0" noProof="0" dirty="0">
                <a:ln>
                  <a:noFill/>
                </a:ln>
                <a:solidFill>
                  <a:prstClr val="black"/>
                </a:solidFill>
                <a:effectLst/>
                <a:uLnTx/>
                <a:uFillTx/>
                <a:latin typeface="Arial"/>
                <a:ea typeface="+mn-ea"/>
                <a:cs typeface="+mn-cs"/>
              </a:rPr>
              <a:t> dans la </a:t>
            </a:r>
            <a:r>
              <a:rPr kumimoji="0" lang="en-US" sz="1050" b="0" i="0" u="none" strike="noStrike" kern="1200" cap="none" spc="0" normalizeH="0" baseline="0" noProof="0" dirty="0" err="1">
                <a:ln>
                  <a:noFill/>
                </a:ln>
                <a:solidFill>
                  <a:prstClr val="black"/>
                </a:solidFill>
                <a:effectLst/>
                <a:uLnTx/>
                <a:uFillTx/>
                <a:latin typeface="Arial"/>
                <a:ea typeface="+mn-ea"/>
                <a:cs typeface="+mn-cs"/>
              </a:rPr>
              <a:t>capacité</a:t>
            </a:r>
            <a:r>
              <a:rPr kumimoji="0" lang="en-US" sz="1050" b="0" i="0" u="none" strike="noStrike" kern="1200" cap="none" spc="0" normalizeH="0" baseline="0" noProof="0" dirty="0">
                <a:ln>
                  <a:noFill/>
                </a:ln>
                <a:solidFill>
                  <a:prstClr val="black"/>
                </a:solidFill>
                <a:effectLst/>
                <a:uLnTx/>
                <a:uFillTx/>
                <a:latin typeface="Arial"/>
                <a:ea typeface="+mn-ea"/>
                <a:cs typeface="+mn-cs"/>
              </a:rPr>
              <a:t>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laboratoires</a:t>
            </a:r>
            <a:r>
              <a:rPr kumimoji="0" lang="en-US" sz="1050" b="0" i="0" u="none" strike="noStrike" kern="1200" cap="none" spc="0" normalizeH="0" baseline="0" noProof="0" dirty="0">
                <a:ln>
                  <a:noFill/>
                </a:ln>
                <a:solidFill>
                  <a:prstClr val="black"/>
                </a:solidFill>
                <a:effectLst/>
                <a:uLnTx/>
                <a:uFillTx/>
                <a:latin typeface="Arial"/>
                <a:ea typeface="+mn-ea"/>
                <a:cs typeface="+mn-cs"/>
              </a:rPr>
              <a:t> de Le DPI</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err="1">
                <a:ln>
                  <a:noFill/>
                </a:ln>
                <a:solidFill>
                  <a:prstClr val="black"/>
                </a:solidFill>
                <a:effectLst/>
                <a:uLnTx/>
                <a:uFillTx/>
                <a:latin typeface="Arial"/>
                <a:ea typeface="+mn-ea"/>
                <a:cs typeface="+mn-cs"/>
              </a:rPr>
              <a:t>Guinée</a:t>
            </a:r>
            <a:r>
              <a:rPr kumimoji="0" lang="en-US" sz="1050" b="0" i="0" u="none" strike="noStrike" kern="1200" cap="none" spc="0" normalizeH="0" baseline="0" noProof="0" dirty="0">
                <a:ln>
                  <a:noFill/>
                </a:ln>
                <a:solidFill>
                  <a:prstClr val="black"/>
                </a:solidFill>
                <a:effectLst/>
                <a:uLnTx/>
                <a:uFillTx/>
                <a:latin typeface="Arial"/>
                <a:ea typeface="+mn-ea"/>
                <a:cs typeface="+mn-cs"/>
              </a:rPr>
              <a:t> - Tests de </a:t>
            </a:r>
            <a:r>
              <a:rPr kumimoji="0" lang="en-US" sz="1050" b="0" i="0" u="none" strike="noStrike" kern="1200" cap="none" spc="0" normalizeH="0" baseline="0" noProof="0" dirty="0" err="1">
                <a:ln>
                  <a:noFill/>
                </a:ln>
                <a:solidFill>
                  <a:prstClr val="black"/>
                </a:solidFill>
                <a:effectLst/>
                <a:uLnTx/>
                <a:uFillTx/>
                <a:latin typeface="Arial"/>
                <a:ea typeface="+mn-ea"/>
                <a:cs typeface="+mn-cs"/>
              </a:rPr>
              <a:t>dépistage</a:t>
            </a:r>
            <a:r>
              <a:rPr kumimoji="0" lang="en-US" sz="1050" b="0" i="0" u="none" strike="noStrike" kern="1200" cap="none" spc="0" normalizeH="0" baseline="0" noProof="0" dirty="0">
                <a:ln>
                  <a:noFill/>
                </a:ln>
                <a:solidFill>
                  <a:prstClr val="black"/>
                </a:solidFill>
                <a:effectLst/>
                <a:uLnTx/>
                <a:uFillTx/>
                <a:latin typeface="Arial"/>
                <a:ea typeface="+mn-ea"/>
                <a:cs typeface="+mn-cs"/>
              </a:rPr>
              <a:t> de </a:t>
            </a:r>
            <a:r>
              <a:rPr lang="en-US" sz="1050" dirty="0">
                <a:solidFill>
                  <a:prstClr val="black"/>
                </a:solidFill>
                <a:latin typeface="Arial"/>
              </a:rPr>
              <a:t>DIP</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disponibles</a:t>
            </a:r>
            <a:r>
              <a:rPr kumimoji="0" lang="en-US" sz="1050" b="0" i="0" u="none" strike="noStrike" kern="1200" cap="none" spc="0" normalizeH="0" baseline="0" noProof="0" dirty="0">
                <a:ln>
                  <a:noFill/>
                </a:ln>
                <a:solidFill>
                  <a:prstClr val="black"/>
                </a:solidFill>
                <a:effectLst/>
                <a:uLnTx/>
                <a:uFillTx/>
                <a:latin typeface="Arial"/>
                <a:ea typeface="+mn-ea"/>
                <a:cs typeface="+mn-cs"/>
              </a:rPr>
              <a:t> dans </a:t>
            </a:r>
            <a:r>
              <a:rPr kumimoji="0" lang="en-US" sz="1050" b="0" i="0" u="none" strike="noStrike" kern="1200" cap="none" spc="0" normalizeH="0" baseline="0" noProof="0" dirty="0" err="1">
                <a:ln>
                  <a:noFill/>
                </a:ln>
                <a:solidFill>
                  <a:prstClr val="black"/>
                </a:solidFill>
                <a:effectLst/>
                <a:uLnTx/>
                <a:uFillTx/>
                <a:latin typeface="Arial"/>
                <a:ea typeface="+mn-ea"/>
                <a:cs typeface="+mn-cs"/>
              </a:rPr>
              <a:t>une</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région</a:t>
            </a:r>
            <a:r>
              <a:rPr kumimoji="0" lang="en-US" sz="1050" b="0" i="0" u="none" strike="noStrike" kern="1200" cap="none" spc="0" normalizeH="0" baseline="0" noProof="0" dirty="0">
                <a:ln>
                  <a:noFill/>
                </a:ln>
                <a:solidFill>
                  <a:prstClr val="black"/>
                </a:solidFill>
                <a:effectLst/>
                <a:uLnTx/>
                <a:uFillTx/>
                <a:latin typeface="Arial"/>
                <a:ea typeface="+mn-ea"/>
                <a:cs typeface="+mn-cs"/>
              </a:rPr>
              <a:t> (Conakry)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Le Nigeria et le Togo </a:t>
            </a:r>
            <a:r>
              <a:rPr kumimoji="0" lang="en-US" sz="1050" b="0" i="0" u="none" strike="noStrike" kern="1200" cap="none" spc="0" normalizeH="0" baseline="0" noProof="0" dirty="0" err="1">
                <a:ln>
                  <a:noFill/>
                </a:ln>
                <a:solidFill>
                  <a:prstClr val="black"/>
                </a:solidFill>
                <a:effectLst/>
                <a:uLnTx/>
                <a:uFillTx/>
                <a:latin typeface="Arial"/>
                <a:ea typeface="+mn-ea"/>
                <a:cs typeface="+mn-cs"/>
              </a:rPr>
              <a:t>présentent</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d'importantes</a:t>
            </a:r>
            <a:r>
              <a:rPr kumimoji="0" lang="en-US" sz="1050" b="0" i="0" u="none" strike="noStrike" kern="1200" cap="none" spc="0" normalizeH="0" baseline="0" noProof="0" dirty="0">
                <a:ln>
                  <a:noFill/>
                </a:ln>
                <a:solidFill>
                  <a:prstClr val="black"/>
                </a:solidFill>
                <a:effectLst/>
                <a:uLnTx/>
                <a:uFillTx/>
                <a:latin typeface="Arial"/>
                <a:ea typeface="+mn-ea"/>
                <a:cs typeface="+mn-cs"/>
              </a:rPr>
              <a:t> lacunes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en</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termes</a:t>
            </a:r>
            <a:r>
              <a:rPr kumimoji="0" lang="en-US" sz="1050" b="0" i="0" u="none" strike="noStrike" kern="1200" cap="none" spc="0" normalizeH="0" baseline="0" noProof="0" dirty="0">
                <a:ln>
                  <a:noFill/>
                </a:ln>
                <a:solidFill>
                  <a:prstClr val="black"/>
                </a:solidFill>
                <a:effectLst/>
                <a:uLnTx/>
                <a:uFillTx/>
                <a:latin typeface="Arial"/>
                <a:ea typeface="+mn-ea"/>
                <a:cs typeface="+mn-cs"/>
              </a:rPr>
              <a:t> de couverture, </a:t>
            </a:r>
            <a:r>
              <a:rPr kumimoji="0" lang="en-US" sz="1050" b="0" i="0" u="none" strike="noStrike" kern="1200" cap="none" spc="0" normalizeH="0" baseline="0" noProof="0" dirty="0" err="1">
                <a:ln>
                  <a:noFill/>
                </a:ln>
                <a:solidFill>
                  <a:prstClr val="black"/>
                </a:solidFill>
                <a:effectLst/>
                <a:uLnTx/>
                <a:uFillTx/>
                <a:latin typeface="Arial"/>
                <a:ea typeface="+mn-ea"/>
                <a:cs typeface="+mn-cs"/>
              </a:rPr>
              <a:t>certains</a:t>
            </a:r>
            <a:r>
              <a:rPr kumimoji="0" lang="en-US" sz="1050" b="0" i="0" u="none" strike="noStrike" kern="1200" cap="none" spc="0" normalizeH="0" baseline="0" noProof="0" dirty="0">
                <a:ln>
                  <a:noFill/>
                </a:ln>
                <a:solidFill>
                  <a:prstClr val="black"/>
                </a:solidFill>
                <a:effectLst/>
                <a:uLnTx/>
                <a:uFillTx/>
                <a:latin typeface="Arial"/>
                <a:ea typeface="+mn-ea"/>
                <a:cs typeface="+mn-cs"/>
              </a:rPr>
              <a:t> sites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n'étant</a:t>
            </a:r>
            <a:r>
              <a:rPr kumimoji="0" lang="en-US" sz="1050" b="0" i="0" u="none" strike="noStrike" kern="1200" cap="none" spc="0" normalizeH="0" baseline="0" noProof="0" dirty="0">
                <a:ln>
                  <a:noFill/>
                </a:ln>
                <a:solidFill>
                  <a:prstClr val="black"/>
                </a:solidFill>
                <a:effectLst/>
                <a:uLnTx/>
                <a:uFillTx/>
                <a:latin typeface="Arial"/>
                <a:ea typeface="+mn-ea"/>
                <a:cs typeface="+mn-cs"/>
              </a:rPr>
              <a:t> pas </a:t>
            </a:r>
            <a:r>
              <a:rPr kumimoji="0" lang="en-US" sz="1050" b="0" i="0" u="none" strike="noStrike" kern="1200" cap="none" spc="0" normalizeH="0" baseline="0" noProof="0" dirty="0" err="1">
                <a:ln>
                  <a:noFill/>
                </a:ln>
                <a:solidFill>
                  <a:prstClr val="black"/>
                </a:solidFill>
                <a:effectLst/>
                <a:uLnTx/>
                <a:uFillTx/>
                <a:latin typeface="Arial"/>
                <a:ea typeface="+mn-ea"/>
                <a:cs typeface="+mn-cs"/>
              </a:rPr>
              <a:t>couverts</a:t>
            </a:r>
            <a:r>
              <a:rPr kumimoji="0" lang="en-US" sz="1050" b="0" i="0" u="none" strike="noStrike" kern="1200" cap="none" spc="0" normalizeH="0" baseline="0" noProof="0" dirty="0">
                <a:ln>
                  <a:noFill/>
                </a:ln>
                <a:solidFill>
                  <a:prstClr val="black"/>
                </a:solidFill>
                <a:effectLst/>
                <a:uLnTx/>
                <a:uFillTx/>
                <a:latin typeface="Arial"/>
                <a:ea typeface="+mn-ea"/>
                <a:cs typeface="+mn-cs"/>
              </a:rPr>
              <a:t> par le </a:t>
            </a:r>
            <a:r>
              <a:rPr kumimoji="0" lang="en-US" sz="1050" b="0" i="0" u="none" strike="noStrike" kern="1200" cap="none" spc="0" normalizeH="0" baseline="0" noProof="0" dirty="0" err="1">
                <a:ln>
                  <a:noFill/>
                </a:ln>
                <a:solidFill>
                  <a:prstClr val="black"/>
                </a:solidFill>
                <a:effectLst/>
                <a:uLnTx/>
                <a:uFillTx/>
                <a:latin typeface="Arial"/>
                <a:ea typeface="+mn-ea"/>
                <a:cs typeface="+mn-cs"/>
              </a:rPr>
              <a:t>réseau</a:t>
            </a:r>
            <a:r>
              <a:rPr kumimoji="0" lang="en-US" sz="1050" b="0" i="0" u="none" strike="noStrike" kern="1200" cap="none" spc="0" normalizeH="0" baseline="0" noProof="0" dirty="0">
                <a:ln>
                  <a:noFill/>
                </a:ln>
                <a:solidFill>
                  <a:prstClr val="black"/>
                </a:solidFill>
                <a:effectLst/>
                <a:uLnTx/>
                <a:uFillTx/>
                <a:latin typeface="Arial"/>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err="1">
                <a:ln>
                  <a:noFill/>
                </a:ln>
                <a:solidFill>
                  <a:prstClr val="black"/>
                </a:solidFill>
                <a:effectLst/>
                <a:uLnTx/>
                <a:uFillTx/>
                <a:latin typeface="Arial"/>
                <a:ea typeface="+mn-ea"/>
                <a:cs typeface="+mn-cs"/>
              </a:rPr>
              <a:t>Systèmes</a:t>
            </a:r>
            <a:r>
              <a:rPr kumimoji="0" lang="en-US" sz="1050" b="0" i="0" u="none" strike="noStrike" kern="1200" cap="none" spc="0" normalizeH="0" baseline="0" noProof="0" dirty="0">
                <a:ln>
                  <a:noFill/>
                </a:ln>
                <a:solidFill>
                  <a:prstClr val="black"/>
                </a:solidFill>
                <a:effectLst/>
                <a:uLnTx/>
                <a:uFillTx/>
                <a:latin typeface="Arial"/>
                <a:ea typeface="+mn-ea"/>
                <a:cs typeface="+mn-cs"/>
              </a:rPr>
              <a:t> de transport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échantillons</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consommables</a:t>
            </a:r>
            <a:r>
              <a:rPr kumimoji="0" lang="en-US" sz="1050" b="0" i="0" u="none" strike="noStrike" kern="1200" cap="none" spc="0" normalizeH="0" baseline="0" noProof="0" dirty="0">
                <a:ln>
                  <a:noFill/>
                </a:ln>
                <a:solidFill>
                  <a:prstClr val="black"/>
                </a:solidFill>
                <a:effectLst/>
                <a:uLnTx/>
                <a:uFillTx/>
                <a:latin typeface="Arial"/>
                <a:ea typeface="+mn-ea"/>
                <a:cs typeface="+mn-cs"/>
              </a:rPr>
              <a:t> pour le </a:t>
            </a:r>
            <a:r>
              <a:rPr kumimoji="0" lang="en-US" sz="1050" b="0" i="0" u="none" strike="noStrike" kern="1200" cap="none" spc="0" normalizeH="0" baseline="0" noProof="0" dirty="0" err="1">
                <a:ln>
                  <a:noFill/>
                </a:ln>
                <a:solidFill>
                  <a:prstClr val="black"/>
                </a:solidFill>
                <a:effectLst/>
                <a:uLnTx/>
                <a:uFillTx/>
                <a:latin typeface="Arial"/>
                <a:ea typeface="+mn-ea"/>
                <a:cs typeface="+mn-cs"/>
              </a:rPr>
              <a:t>prélèvement</a:t>
            </a:r>
            <a:r>
              <a:rPr kumimoji="0" lang="en-US" sz="1050" b="0" i="0" u="none" strike="noStrike" kern="1200" cap="none" spc="0" normalizeH="0" baseline="0" noProof="0" dirty="0">
                <a:ln>
                  <a:noFill/>
                </a:ln>
                <a:solidFill>
                  <a:prstClr val="black"/>
                </a:solidFill>
                <a:effectLst/>
                <a:uLnTx/>
                <a:uFillTx/>
                <a:latin typeface="Arial"/>
                <a:ea typeface="+mn-ea"/>
                <a:cs typeface="+mn-cs"/>
              </a:rPr>
              <a:t>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échantillons</a:t>
            </a:r>
            <a:r>
              <a:rPr kumimoji="0" lang="en-US" sz="1050" b="0" i="0" u="none" strike="noStrike" kern="1200" cap="none" spc="0" normalizeH="0" baseline="0" noProof="0" dirty="0">
                <a:ln>
                  <a:noFill/>
                </a:ln>
                <a:solidFill>
                  <a:prstClr val="black"/>
                </a:solidFill>
                <a:effectLst/>
                <a:uLnTx/>
                <a:uFillTx/>
                <a:latin typeface="Arial"/>
                <a:ea typeface="+mn-ea"/>
                <a:cs typeface="+mn-cs"/>
              </a:rPr>
              <a:t> et </a:t>
            </a:r>
            <a:r>
              <a:rPr kumimoji="0" lang="en-US" sz="1050" b="0" i="0" u="none" strike="noStrike" kern="1200" cap="none" spc="0" normalizeH="0" baseline="0" noProof="0" dirty="0" err="1">
                <a:ln>
                  <a:noFill/>
                </a:ln>
                <a:solidFill>
                  <a:prstClr val="black"/>
                </a:solidFill>
                <a:effectLst/>
                <a:uLnTx/>
                <a:uFillTx/>
                <a:latin typeface="Arial"/>
                <a:ea typeface="+mn-ea"/>
                <a:cs typeface="+mn-cs"/>
              </a:rPr>
              <a:t>délai</a:t>
            </a:r>
            <a:r>
              <a:rPr kumimoji="0" lang="en-US" sz="1050" b="0" i="0" u="none" strike="noStrike" kern="1200" cap="none" spc="0" normalizeH="0" baseline="0" noProof="0" dirty="0">
                <a:ln>
                  <a:noFill/>
                </a:ln>
                <a:solidFill>
                  <a:prstClr val="black"/>
                </a:solidFill>
                <a:effectLst/>
                <a:uLnTx/>
                <a:uFillTx/>
                <a:latin typeface="Arial"/>
                <a:ea typeface="+mn-ea"/>
                <a:cs typeface="+mn-cs"/>
              </a:rPr>
              <a:t> entre le </a:t>
            </a:r>
            <a:r>
              <a:rPr kumimoji="0" lang="en-US" sz="1050" b="0" i="0" u="none" strike="noStrike" kern="1200" cap="none" spc="0" normalizeH="0" baseline="0" noProof="0" dirty="0" err="1">
                <a:ln>
                  <a:noFill/>
                </a:ln>
                <a:solidFill>
                  <a:prstClr val="black"/>
                </a:solidFill>
                <a:effectLst/>
                <a:uLnTx/>
                <a:uFillTx/>
                <a:latin typeface="Arial"/>
                <a:ea typeface="+mn-ea"/>
                <a:cs typeface="+mn-cs"/>
              </a:rPr>
              <a:t>prélèvement</a:t>
            </a:r>
            <a:r>
              <a:rPr kumimoji="0" lang="en-US" sz="1050" b="0" i="0" u="none" strike="noStrike" kern="1200" cap="none" spc="0" normalizeH="0" baseline="0" noProof="0" dirty="0">
                <a:ln>
                  <a:noFill/>
                </a:ln>
                <a:solidFill>
                  <a:prstClr val="black"/>
                </a:solidFill>
                <a:effectLst/>
                <a:uLnTx/>
                <a:uFillTx/>
                <a:latin typeface="Arial"/>
                <a:ea typeface="+mn-ea"/>
                <a:cs typeface="+mn-cs"/>
              </a:rPr>
              <a:t>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échantillons</a:t>
            </a:r>
            <a:r>
              <a:rPr kumimoji="0" lang="en-US" sz="1050" b="0" i="0" u="none" strike="noStrike" kern="1200" cap="none" spc="0" normalizeH="0" baseline="0" noProof="0" dirty="0">
                <a:ln>
                  <a:noFill/>
                </a:ln>
                <a:solidFill>
                  <a:prstClr val="black"/>
                </a:solidFill>
                <a:effectLst/>
                <a:uLnTx/>
                <a:uFillTx/>
                <a:latin typeface="Arial"/>
                <a:ea typeface="+mn-ea"/>
                <a:cs typeface="+mn-cs"/>
              </a:rPr>
              <a:t> et la </a:t>
            </a:r>
            <a:r>
              <a:rPr kumimoji="0" lang="en-US" sz="1050" b="0" i="0" u="none" strike="noStrike" kern="1200" cap="none" spc="0" normalizeH="0" baseline="0" noProof="0" dirty="0" err="1">
                <a:ln>
                  <a:noFill/>
                </a:ln>
                <a:solidFill>
                  <a:prstClr val="black"/>
                </a:solidFill>
                <a:effectLst/>
                <a:uLnTx/>
                <a:uFillTx/>
                <a:latin typeface="Arial"/>
                <a:ea typeface="+mn-ea"/>
                <a:cs typeface="+mn-cs"/>
              </a:rPr>
              <a:t>réception</a:t>
            </a:r>
            <a:r>
              <a:rPr kumimoji="0" lang="en-US" sz="1050" b="0" i="0" u="none" strike="noStrike" kern="1200" cap="none" spc="0" normalizeH="0" baseline="0" noProof="0" dirty="0">
                <a:ln>
                  <a:noFill/>
                </a:ln>
                <a:solidFill>
                  <a:prstClr val="black"/>
                </a:solidFill>
                <a:effectLst/>
                <a:uLnTx/>
                <a:uFillTx/>
                <a:latin typeface="Arial"/>
                <a:ea typeface="+mn-ea"/>
                <a:cs typeface="+mn-cs"/>
              </a:rPr>
              <a:t>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résultats</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Au </a:t>
            </a:r>
            <a:r>
              <a:rPr kumimoji="0" lang="en-US" sz="1050" b="0" i="0" u="none" strike="noStrike" kern="1200" cap="none" spc="0" normalizeH="0" baseline="0" noProof="0" dirty="0" err="1">
                <a:ln>
                  <a:noFill/>
                </a:ln>
                <a:solidFill>
                  <a:prstClr val="black"/>
                </a:solidFill>
                <a:effectLst/>
                <a:uLnTx/>
                <a:uFillTx/>
                <a:latin typeface="Arial"/>
                <a:ea typeface="+mn-ea"/>
                <a:cs typeface="+mn-cs"/>
              </a:rPr>
              <a:t>Bénin</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seuls</a:t>
            </a:r>
            <a:r>
              <a:rPr kumimoji="0" lang="en-US" sz="1050" b="0" i="0" u="none" strike="noStrike" kern="1200" cap="none" spc="0" normalizeH="0" baseline="0" noProof="0" dirty="0">
                <a:ln>
                  <a:noFill/>
                </a:ln>
                <a:solidFill>
                  <a:prstClr val="black"/>
                </a:solidFill>
                <a:effectLst/>
                <a:uLnTx/>
                <a:uFillTx/>
                <a:latin typeface="Arial"/>
                <a:ea typeface="+mn-ea"/>
                <a:cs typeface="+mn-cs"/>
              </a:rPr>
              <a:t> 20,5% des sites PTME </a:t>
            </a:r>
            <a:r>
              <a:rPr kumimoji="0" lang="en-US" sz="1050" b="0" i="0" u="none" strike="noStrike" kern="1200" cap="none" spc="0" normalizeH="0" baseline="0" noProof="0" dirty="0" err="1">
                <a:ln>
                  <a:noFill/>
                </a:ln>
                <a:solidFill>
                  <a:prstClr val="black"/>
                </a:solidFill>
                <a:effectLst/>
                <a:uLnTx/>
                <a:uFillTx/>
                <a:latin typeface="Arial"/>
                <a:ea typeface="+mn-ea"/>
                <a:cs typeface="+mn-cs"/>
              </a:rPr>
              <a:t>peuvent</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collecter</a:t>
            </a:r>
            <a:r>
              <a:rPr kumimoji="0" lang="en-US" sz="1050" b="0" i="0" u="none" strike="noStrike" kern="1200" cap="none" spc="0" normalizeH="0" baseline="0" noProof="0" dirty="0">
                <a:ln>
                  <a:noFill/>
                </a:ln>
                <a:solidFill>
                  <a:prstClr val="black"/>
                </a:solidFill>
                <a:effectLst/>
                <a:uLnTx/>
                <a:uFillTx/>
                <a:latin typeface="Arial"/>
                <a:ea typeface="+mn-ea"/>
                <a:cs typeface="+mn-cs"/>
              </a:rPr>
              <a:t>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échantillons</a:t>
            </a:r>
            <a:r>
              <a:rPr kumimoji="0" lang="en-US" sz="1050" b="0" i="0" u="none" strike="noStrike" kern="1200" cap="none" spc="0" normalizeH="0" baseline="0" noProof="0" dirty="0">
                <a:ln>
                  <a:noFill/>
                </a:ln>
                <a:solidFill>
                  <a:prstClr val="black"/>
                </a:solidFill>
                <a:effectLst/>
                <a:uLnTx/>
                <a:uFillTx/>
                <a:latin typeface="Arial"/>
                <a:ea typeface="+mn-ea"/>
                <a:cs typeface="+mn-cs"/>
              </a:rPr>
              <a:t> du </a:t>
            </a:r>
            <a:r>
              <a:rPr lang="en-US" sz="1050" dirty="0">
                <a:solidFill>
                  <a:prstClr val="black"/>
                </a:solidFill>
                <a:latin typeface="Arial"/>
              </a:rPr>
              <a:t>DPI</a:t>
            </a:r>
            <a:r>
              <a:rPr kumimoji="0" lang="en-US" sz="1050" b="0" i="0" u="none" strike="noStrike" kern="1200" cap="none" spc="0" normalizeH="0" baseline="0" noProof="0" dirty="0">
                <a:ln>
                  <a:noFill/>
                </a:ln>
                <a:solidFill>
                  <a:prstClr val="black"/>
                </a:solidFill>
                <a:effectLst/>
                <a:uLnTx/>
                <a:uFillTx/>
                <a:latin typeface="Arial"/>
                <a:ea typeface="+mn-ea"/>
                <a:cs typeface="+mn-cs"/>
              </a:rPr>
              <a:t>. Au Togo, 64% des sites de PTME </a:t>
            </a:r>
            <a:r>
              <a:rPr kumimoji="0" lang="en-US" sz="1050" b="0" i="0" u="none" strike="noStrike" kern="1200" cap="none" spc="0" normalizeH="0" baseline="0" noProof="0" dirty="0" err="1">
                <a:ln>
                  <a:noFill/>
                </a:ln>
                <a:solidFill>
                  <a:prstClr val="black"/>
                </a:solidFill>
                <a:effectLst/>
                <a:uLnTx/>
                <a:uFillTx/>
                <a:latin typeface="Arial"/>
                <a:ea typeface="+mn-ea"/>
                <a:cs typeface="+mn-cs"/>
              </a:rPr>
              <a:t>collectent</a:t>
            </a:r>
            <a:r>
              <a:rPr kumimoji="0" lang="en-US" sz="1050" b="0" i="0" u="none" strike="noStrike" kern="1200" cap="none" spc="0" normalizeH="0" baseline="0" noProof="0" dirty="0">
                <a:ln>
                  <a:noFill/>
                </a:ln>
                <a:solidFill>
                  <a:prstClr val="black"/>
                </a:solidFill>
                <a:effectLst/>
                <a:uLnTx/>
                <a:uFillTx/>
                <a:latin typeface="Arial"/>
                <a:ea typeface="+mn-ea"/>
                <a:cs typeface="+mn-cs"/>
              </a:rPr>
              <a:t> des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échantillons</a:t>
            </a:r>
            <a:r>
              <a:rPr kumimoji="0" lang="en-US" sz="1050" b="0" i="0" u="none" strike="noStrike" kern="1200" cap="none" spc="0" normalizeH="0" baseline="0" noProof="0" dirty="0">
                <a:ln>
                  <a:noFill/>
                </a:ln>
                <a:solidFill>
                  <a:prstClr val="black"/>
                </a:solidFill>
                <a:effectLst/>
                <a:uLnTx/>
                <a:uFillTx/>
                <a:latin typeface="Arial"/>
                <a:ea typeface="+mn-ea"/>
                <a:cs typeface="+mn-cs"/>
              </a:rPr>
              <a:t> de DPI.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Gestion de la </a:t>
            </a:r>
            <a:r>
              <a:rPr kumimoji="0" lang="en-US" sz="1050" b="0" i="0" u="none" strike="noStrike" kern="1200" cap="none" spc="0" normalizeH="0" baseline="0" noProof="0" dirty="0" err="1">
                <a:ln>
                  <a:noFill/>
                </a:ln>
                <a:solidFill>
                  <a:prstClr val="black"/>
                </a:solidFill>
                <a:effectLst/>
                <a:uLnTx/>
                <a:uFillTx/>
                <a:latin typeface="Arial"/>
                <a:ea typeface="+mn-ea"/>
                <a:cs typeface="+mn-cs"/>
              </a:rPr>
              <a:t>chaîne</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d'approvisionnement</a:t>
            </a:r>
            <a:r>
              <a:rPr kumimoji="0" lang="en-US" sz="1050" b="0" i="0" u="none" strike="noStrike" kern="1200" cap="none" spc="0" normalizeH="0" baseline="0" noProof="0" dirty="0">
                <a:ln>
                  <a:noFill/>
                </a:ln>
                <a:solidFill>
                  <a:prstClr val="black"/>
                </a:solidFill>
                <a:effectLst/>
                <a:uLnTx/>
                <a:uFillTx/>
                <a:latin typeface="Arial"/>
                <a:ea typeface="+mn-ea"/>
                <a:cs typeface="+mn-cs"/>
              </a:rPr>
              <a:t>, avec des ruptures de stock </a:t>
            </a:r>
            <a:r>
              <a:rPr kumimoji="0" lang="en-US" sz="1050" b="0" i="0" u="none" strike="noStrike" kern="1200" cap="none" spc="0" normalizeH="0" baseline="0" noProof="0" dirty="0" err="1">
                <a:ln>
                  <a:noFill/>
                </a:ln>
                <a:solidFill>
                  <a:prstClr val="black"/>
                </a:solidFill>
                <a:effectLst/>
                <a:uLnTx/>
                <a:uFillTx/>
                <a:latin typeface="Arial"/>
                <a:ea typeface="+mn-ea"/>
                <a:cs typeface="+mn-cs"/>
              </a:rPr>
              <a:t>régulières</a:t>
            </a:r>
            <a:r>
              <a:rPr kumimoji="0" lang="en-US" sz="1050" b="0" i="0" u="none" strike="noStrike" kern="1200" cap="none" spc="0" normalizeH="0" baseline="0" noProof="0" dirty="0">
                <a:ln>
                  <a:noFill/>
                </a:ln>
                <a:solidFill>
                  <a:prstClr val="black"/>
                </a:solidFill>
                <a:effectLst/>
                <a:uLnTx/>
                <a:uFillTx/>
                <a:latin typeface="Arial"/>
                <a:ea typeface="+mn-ea"/>
                <a:cs typeface="+mn-cs"/>
              </a:rPr>
              <a:t> pour les kits de test VIH, les ARV pour la PTME et les </a:t>
            </a:r>
            <a:r>
              <a:rPr kumimoji="0" lang="en-US" sz="1050" b="0" i="0" u="none" strike="noStrike" kern="1200" cap="none" spc="0" normalizeH="0" baseline="0" noProof="0" dirty="0" err="1">
                <a:ln>
                  <a:noFill/>
                </a:ln>
                <a:solidFill>
                  <a:prstClr val="black"/>
                </a:solidFill>
                <a:effectLst/>
                <a:uLnTx/>
                <a:uFillTx/>
                <a:latin typeface="Arial"/>
                <a:ea typeface="+mn-ea"/>
                <a:cs typeface="+mn-cs"/>
              </a:rPr>
              <a:t>fournitures</a:t>
            </a:r>
            <a:r>
              <a:rPr kumimoji="0" lang="en-US" sz="1050" b="0" i="0" u="none" strike="noStrike" kern="1200" cap="none" spc="0" normalizeH="0" baseline="0" noProof="0" dirty="0">
                <a:ln>
                  <a:noFill/>
                </a:ln>
                <a:solidFill>
                  <a:prstClr val="black"/>
                </a:solidFill>
                <a:effectLst/>
                <a:uLnTx/>
                <a:uFillTx/>
                <a:latin typeface="Arial"/>
                <a:ea typeface="+mn-ea"/>
                <a:cs typeface="+mn-cs"/>
              </a:rPr>
              <a:t> de </a:t>
            </a:r>
            <a:r>
              <a:rPr kumimoji="0" lang="en-US" sz="1050" b="0" i="0" u="none" strike="noStrike" kern="1200" cap="none" spc="0" normalizeH="0" baseline="0" noProof="0" dirty="0" err="1">
                <a:ln>
                  <a:noFill/>
                </a:ln>
                <a:solidFill>
                  <a:prstClr val="black"/>
                </a:solidFill>
                <a:effectLst/>
                <a:uLnTx/>
                <a:uFillTx/>
                <a:latin typeface="Arial"/>
                <a:ea typeface="+mn-ea"/>
                <a:cs typeface="+mn-cs"/>
              </a:rPr>
              <a:t>laboratoire</a:t>
            </a:r>
            <a:r>
              <a:rPr kumimoji="0" lang="en-US" sz="1050" b="0" i="0" u="none" strike="noStrike" kern="1200" cap="none" spc="0" normalizeH="0" baseline="0" noProof="0" dirty="0">
                <a:ln>
                  <a:noFill/>
                </a:ln>
                <a:solidFill>
                  <a:prstClr val="black"/>
                </a:solidFill>
                <a:effectLst/>
                <a:uLnTx/>
                <a:uFillTx/>
                <a:latin typeface="Arial"/>
                <a:ea typeface="+mn-ea"/>
                <a:cs typeface="+mn-cs"/>
              </a:rPr>
              <a: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Absence de </a:t>
            </a:r>
            <a:r>
              <a:rPr kumimoji="0" lang="en-US" sz="1050" b="0" i="0" u="none" strike="noStrike" kern="1200" cap="none" spc="0" normalizeH="0" baseline="0" noProof="0" dirty="0" err="1">
                <a:ln>
                  <a:noFill/>
                </a:ln>
                <a:solidFill>
                  <a:prstClr val="black"/>
                </a:solidFill>
                <a:effectLst/>
                <a:uLnTx/>
                <a:uFillTx/>
                <a:latin typeface="Arial"/>
                <a:ea typeface="+mn-ea"/>
                <a:cs typeface="+mn-cs"/>
              </a:rPr>
              <a:t>procédures</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opérationnelles</a:t>
            </a:r>
            <a:r>
              <a:rPr kumimoji="0" lang="en-US" sz="1050" b="0" i="0" u="none" strike="noStrike" kern="1200" cap="none" spc="0" normalizeH="0" baseline="0" noProof="0" dirty="0">
                <a:ln>
                  <a:noFill/>
                </a:ln>
                <a:solidFill>
                  <a:prstClr val="black"/>
                </a:solidFill>
                <a:effectLst/>
                <a:uLnTx/>
                <a:uFillTx/>
                <a:latin typeface="Arial"/>
                <a:ea typeface="+mn-ea"/>
                <a:cs typeface="+mn-cs"/>
              </a:rPr>
              <a:t> standard de quantification au </a:t>
            </a:r>
            <a:r>
              <a:rPr kumimoji="0" lang="en-US" sz="1050" b="0" i="0" u="none" strike="noStrike" kern="1200" cap="none" spc="0" normalizeH="0" baseline="0" noProof="0" dirty="0" err="1">
                <a:ln>
                  <a:noFill/>
                </a:ln>
                <a:solidFill>
                  <a:prstClr val="black"/>
                </a:solidFill>
                <a:effectLst/>
                <a:uLnTx/>
                <a:uFillTx/>
                <a:latin typeface="Arial"/>
                <a:ea typeface="+mn-ea"/>
                <a:cs typeface="+mn-cs"/>
              </a:rPr>
              <a:t>niveau</a:t>
            </a:r>
            <a:r>
              <a:rPr kumimoji="0" lang="en-US" sz="1050" b="0" i="0" u="none" strike="noStrike" kern="1200" cap="none" spc="0" normalizeH="0" baseline="0" noProof="0" dirty="0">
                <a:ln>
                  <a:noFill/>
                </a:ln>
                <a:solidFill>
                  <a:prstClr val="black"/>
                </a:solidFill>
                <a:effectLst/>
                <a:uLnTx/>
                <a:uFillTx/>
                <a:latin typeface="Arial"/>
                <a:ea typeface="+mn-ea"/>
                <a:cs typeface="+mn-cs"/>
              </a:rPr>
              <a:t> national, </a:t>
            </a:r>
            <a:r>
              <a:rPr kumimoji="0" lang="en-US" sz="1050" b="0" i="0" u="none" strike="noStrike" kern="1200" cap="none" spc="0" normalizeH="0" baseline="0" noProof="0" dirty="0" err="1">
                <a:ln>
                  <a:noFill/>
                </a:ln>
                <a:solidFill>
                  <a:prstClr val="black"/>
                </a:solidFill>
                <a:effectLst/>
                <a:uLnTx/>
                <a:uFillTx/>
                <a:latin typeface="Arial"/>
                <a:ea typeface="+mn-ea"/>
                <a:cs typeface="+mn-cs"/>
              </a:rPr>
              <a:t>délais</a:t>
            </a:r>
            <a:r>
              <a:rPr kumimoji="0" lang="en-US" sz="1050" b="0" i="0" u="none" strike="noStrike" kern="1200" cap="none" spc="0" normalizeH="0" baseline="0" noProof="0" dirty="0">
                <a:ln>
                  <a:noFill/>
                </a:ln>
                <a:solidFill>
                  <a:prstClr val="black"/>
                </a:solidFill>
                <a:effectLst/>
                <a:uLnTx/>
                <a:uFillTx/>
                <a:latin typeface="Arial"/>
                <a:ea typeface="+mn-ea"/>
                <a:cs typeface="+mn-cs"/>
              </a:rPr>
              <a:t> de livraison longs et stocks </a:t>
            </a:r>
            <a:r>
              <a:rPr kumimoji="0" lang="en-US" sz="1050" b="0" i="0" u="none" strike="noStrike" kern="1200" cap="none" spc="0" normalizeH="0" baseline="0" noProof="0" dirty="0" err="1">
                <a:ln>
                  <a:noFill/>
                </a:ln>
                <a:solidFill>
                  <a:prstClr val="black"/>
                </a:solidFill>
                <a:effectLst/>
                <a:uLnTx/>
                <a:uFillTx/>
                <a:latin typeface="Arial"/>
                <a:ea typeface="+mn-ea"/>
                <a:cs typeface="+mn-cs"/>
              </a:rPr>
              <a:t>irréguliers</a:t>
            </a:r>
            <a:r>
              <a:rPr kumimoji="0" lang="en-US" sz="1050" b="0" i="0" u="none" strike="noStrike" kern="1200" cap="none" spc="0" normalizeH="0" baseline="0" noProof="0" dirty="0">
                <a:ln>
                  <a:noFill/>
                </a:ln>
                <a:solidFill>
                  <a:prstClr val="black"/>
                </a:solidFill>
                <a:effectLst/>
                <a:uLnTx/>
                <a:uFillTx/>
                <a:latin typeface="Arial"/>
                <a:ea typeface="+mn-ea"/>
                <a:cs typeface="+mn-cs"/>
              </a:rPr>
              <a:t>, absence de </a:t>
            </a:r>
            <a:r>
              <a:rPr kumimoji="0" lang="en-US" sz="1050" b="0" i="0" u="none" strike="noStrike" kern="1200" cap="none" spc="0" normalizeH="0" baseline="0" noProof="0" dirty="0" err="1">
                <a:ln>
                  <a:noFill/>
                </a:ln>
                <a:solidFill>
                  <a:prstClr val="black"/>
                </a:solidFill>
                <a:effectLst/>
                <a:uLnTx/>
                <a:uFillTx/>
                <a:latin typeface="Arial"/>
                <a:ea typeface="+mn-ea"/>
                <a:cs typeface="+mn-cs"/>
              </a:rPr>
              <a:t>système</a:t>
            </a:r>
            <a:r>
              <a:rPr kumimoji="0" lang="en-US" sz="1050" b="0" i="0" u="none" strike="noStrike" kern="1200" cap="none" spc="0" normalizeH="0" baseline="0" noProof="0" dirty="0">
                <a:ln>
                  <a:noFill/>
                </a:ln>
                <a:solidFill>
                  <a:prstClr val="black"/>
                </a:solidFill>
                <a:effectLst/>
                <a:uLnTx/>
                <a:uFillTx/>
                <a:latin typeface="Arial"/>
                <a:ea typeface="+mn-ea"/>
                <a:cs typeface="+mn-cs"/>
              </a:rPr>
              <a:t> de gestion </a:t>
            </a:r>
            <a:r>
              <a:rPr kumimoji="0" lang="en-US" sz="1050" b="0" i="0" u="none" strike="noStrike" kern="1200" cap="none" spc="0" normalizeH="0" baseline="0" noProof="0" dirty="0" err="1">
                <a:ln>
                  <a:noFill/>
                </a:ln>
                <a:solidFill>
                  <a:prstClr val="black"/>
                </a:solidFill>
                <a:effectLst/>
                <a:uLnTx/>
                <a:uFillTx/>
                <a:latin typeface="Arial"/>
                <a:ea typeface="+mn-ea"/>
                <a:cs typeface="+mn-cs"/>
              </a:rPr>
              <a:t>logistique</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électronique</a:t>
            </a:r>
            <a:r>
              <a:rPr kumimoji="0" lang="en-US" sz="1050" b="0" i="0" u="none" strike="noStrike" kern="1200" cap="none" spc="0" normalizeH="0" baseline="0" noProof="0" dirty="0">
                <a:ln>
                  <a:noFill/>
                </a:ln>
                <a:solidFill>
                  <a:prstClr val="black"/>
                </a:solidFill>
                <a:effectLst/>
                <a:uLnTx/>
                <a:uFillTx/>
                <a:latin typeface="Arial"/>
                <a:ea typeface="+mn-ea"/>
                <a:cs typeface="+mn-cs"/>
              </a:rPr>
              <a: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err="1">
                <a:ln>
                  <a:noFill/>
                </a:ln>
                <a:solidFill>
                  <a:prstClr val="black"/>
                </a:solidFill>
                <a:effectLst/>
                <a:uLnTx/>
                <a:uFillTx/>
                <a:latin typeface="Arial"/>
                <a:ea typeface="+mn-ea"/>
                <a:cs typeface="+mn-cs"/>
              </a:rPr>
              <a:t>Entraîne</a:t>
            </a:r>
            <a:r>
              <a:rPr kumimoji="0" lang="en-US" sz="1050" b="1" i="0" u="none" strike="noStrike" kern="1200" cap="none" spc="0" normalizeH="0" baseline="0" noProof="0" dirty="0">
                <a:ln>
                  <a:noFill/>
                </a:ln>
                <a:solidFill>
                  <a:prstClr val="black"/>
                </a:solidFill>
                <a:effectLst/>
                <a:uLnTx/>
                <a:uFillTx/>
                <a:latin typeface="Arial"/>
                <a:ea typeface="+mn-ea"/>
                <a:cs typeface="+mn-cs"/>
              </a:rPr>
              <a:t> un </a:t>
            </a:r>
            <a:r>
              <a:rPr kumimoji="0" lang="en-US" sz="1050" b="1" i="0" u="none" strike="noStrike" kern="1200" cap="none" spc="0" normalizeH="0" baseline="0" noProof="0" dirty="0" err="1">
                <a:ln>
                  <a:noFill/>
                </a:ln>
                <a:solidFill>
                  <a:prstClr val="black"/>
                </a:solidFill>
                <a:effectLst/>
                <a:uLnTx/>
                <a:uFillTx/>
                <a:latin typeface="Arial"/>
                <a:ea typeface="+mn-ea"/>
                <a:cs typeface="+mn-cs"/>
              </a:rPr>
              <a:t>taux</a:t>
            </a:r>
            <a:r>
              <a:rPr kumimoji="0" lang="en-US" sz="1050" b="1" i="0" u="none" strike="noStrike" kern="1200" cap="none" spc="0" normalizeH="0" baseline="0" noProof="0" dirty="0">
                <a:ln>
                  <a:noFill/>
                </a:ln>
                <a:solidFill>
                  <a:prstClr val="black"/>
                </a:solidFill>
                <a:effectLst/>
                <a:uLnTx/>
                <a:uFillTx/>
                <a:latin typeface="Arial"/>
                <a:ea typeface="+mn-ea"/>
                <a:cs typeface="+mn-cs"/>
              </a:rPr>
              <a:t> sous-optimal de </a:t>
            </a:r>
            <a:r>
              <a:rPr kumimoji="0" lang="en-US" sz="1050" b="1" i="0" u="none" strike="noStrike" kern="1200" cap="none" spc="0" normalizeH="0" baseline="0" noProof="0" dirty="0" err="1">
                <a:ln>
                  <a:noFill/>
                </a:ln>
                <a:solidFill>
                  <a:prstClr val="black"/>
                </a:solidFill>
                <a:effectLst/>
                <a:uLnTx/>
                <a:uFillTx/>
                <a:latin typeface="Arial"/>
                <a:ea typeface="+mn-ea"/>
                <a:cs typeface="+mn-cs"/>
              </a:rPr>
              <a:t>dépistage</a:t>
            </a:r>
            <a:r>
              <a:rPr kumimoji="0" lang="en-US" sz="1050" b="1" i="0" u="none" strike="noStrike" kern="1200" cap="none" spc="0" normalizeH="0" baseline="0" noProof="0" dirty="0">
                <a:ln>
                  <a:noFill/>
                </a:ln>
                <a:solidFill>
                  <a:prstClr val="black"/>
                </a:solidFill>
                <a:effectLst/>
                <a:uLnTx/>
                <a:uFillTx/>
                <a:latin typeface="Arial"/>
                <a:ea typeface="+mn-ea"/>
                <a:cs typeface="+mn-cs"/>
              </a:rPr>
              <a:t> du PMCTC et du DPI </a:t>
            </a:r>
            <a:r>
              <a:rPr kumimoji="0" lang="en-US" sz="1050" b="0" i="0" u="none" strike="noStrike" kern="1200" cap="none" spc="0" normalizeH="0" baseline="0" noProof="0" dirty="0">
                <a:ln>
                  <a:noFill/>
                </a:ln>
                <a:solidFill>
                  <a:prstClr val="black"/>
                </a:solidFill>
                <a:effectLst/>
                <a:uLnTx/>
                <a:uFillTx/>
                <a:latin typeface="Arial"/>
                <a:ea typeface="+mn-ea"/>
                <a:cs typeface="+mn-cs"/>
              </a:rPr>
              <a:t>dans les deux </a:t>
            </a:r>
            <a:r>
              <a:rPr kumimoji="0" lang="en-US" sz="1050" b="0" i="0" u="none" strike="noStrike" kern="1200" cap="none" spc="0" normalizeH="0" baseline="0" noProof="0" dirty="0" err="1">
                <a:ln>
                  <a:noFill/>
                </a:ln>
                <a:solidFill>
                  <a:prstClr val="black"/>
                </a:solidFill>
                <a:effectLst/>
                <a:uLnTx/>
                <a:uFillTx/>
                <a:latin typeface="Arial"/>
                <a:ea typeface="+mn-ea"/>
                <a:cs typeface="+mn-cs"/>
              </a:rPr>
              <a:t>mois</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suivant</a:t>
            </a:r>
            <a:r>
              <a:rPr kumimoji="0" lang="en-US" sz="1050" b="0" i="0" u="none" strike="noStrike" kern="1200" cap="none" spc="0" normalizeH="0" baseline="0" noProof="0" dirty="0">
                <a:ln>
                  <a:noFill/>
                </a:ln>
                <a:solidFill>
                  <a:prstClr val="black"/>
                </a:solidFill>
                <a:effectLst/>
                <a:uLnTx/>
                <a:uFillTx/>
                <a:latin typeface="Arial"/>
                <a:ea typeface="+mn-ea"/>
                <a:cs typeface="+mn-cs"/>
              </a:rPr>
              <a:t> la naissance ; par </a:t>
            </a:r>
            <a:r>
              <a:rPr kumimoji="0" lang="en-US" sz="1050" b="0" i="0" u="none" strike="noStrike" kern="1200" cap="none" spc="0" normalizeH="0" baseline="0" noProof="0" dirty="0" err="1">
                <a:ln>
                  <a:noFill/>
                </a:ln>
                <a:solidFill>
                  <a:prstClr val="black"/>
                </a:solidFill>
                <a:effectLst/>
                <a:uLnTx/>
                <a:uFillTx/>
                <a:latin typeface="Arial"/>
                <a:ea typeface="+mn-ea"/>
                <a:cs typeface="+mn-cs"/>
              </a:rPr>
              <a:t>exemple</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seulement</a:t>
            </a:r>
            <a:r>
              <a:rPr kumimoji="0" lang="en-US" sz="1050" b="0" i="0" u="none" strike="noStrike" kern="1200" cap="none" spc="0" normalizeH="0" baseline="0" noProof="0" dirty="0">
                <a:ln>
                  <a:noFill/>
                </a:ln>
                <a:solidFill>
                  <a:prstClr val="black"/>
                </a:solidFill>
                <a:effectLst/>
                <a:uLnTx/>
                <a:uFillTx/>
                <a:latin typeface="Arial"/>
                <a:ea typeface="+mn-ea"/>
                <a:cs typeface="+mn-cs"/>
              </a:rPr>
              <a:t> 65% au </a:t>
            </a:r>
            <a:r>
              <a:rPr kumimoji="0" lang="en-US" sz="1050" b="0" i="0" u="none" strike="noStrike" kern="1200" cap="none" spc="0" normalizeH="0" baseline="0" noProof="0" dirty="0" err="1">
                <a:ln>
                  <a:noFill/>
                </a:ln>
                <a:solidFill>
                  <a:prstClr val="black"/>
                </a:solidFill>
                <a:effectLst/>
                <a:uLnTx/>
                <a:uFillTx/>
                <a:latin typeface="Arial"/>
                <a:ea typeface="+mn-ea"/>
                <a:cs typeface="+mn-cs"/>
              </a:rPr>
              <a:t>Bénin</a:t>
            </a:r>
            <a:r>
              <a:rPr kumimoji="0" lang="en-US" sz="1050" b="0" i="0" u="none" strike="noStrike" kern="1200" cap="none" spc="0" normalizeH="0" baseline="0" noProof="0" dirty="0">
                <a:ln>
                  <a:noFill/>
                </a:ln>
                <a:solidFill>
                  <a:prstClr val="black"/>
                </a:solidFill>
                <a:effectLst/>
                <a:uLnTx/>
                <a:uFillTx/>
                <a:latin typeface="Arial"/>
                <a:ea typeface="+mn-ea"/>
                <a:cs typeface="+mn-cs"/>
              </a:rPr>
              <a:t>, 56% </a:t>
            </a:r>
            <a:r>
              <a:rPr kumimoji="0" lang="en-US" sz="1050" b="0" i="0" u="none" strike="noStrike" kern="1200" cap="none" spc="0" normalizeH="0" baseline="0" noProof="0" dirty="0" err="1">
                <a:ln>
                  <a:noFill/>
                </a:ln>
                <a:solidFill>
                  <a:prstClr val="black"/>
                </a:solidFill>
                <a:effectLst/>
                <a:uLnTx/>
                <a:uFillTx/>
                <a:latin typeface="Arial"/>
                <a:ea typeface="+mn-ea"/>
                <a:cs typeface="+mn-cs"/>
              </a:rPr>
              <a:t>en</a:t>
            </a:r>
            <a:r>
              <a:rPr kumimoji="0" lang="en-US" sz="1050" b="0" i="0" u="none" strike="noStrike" kern="1200" cap="none" spc="0" normalizeH="0" baseline="0" noProof="0" dirty="0">
                <a:ln>
                  <a:noFill/>
                </a:ln>
                <a:solidFill>
                  <a:prstClr val="black"/>
                </a:solidFill>
                <a:effectLst/>
                <a:uLnTx/>
                <a:uFillTx/>
                <a:latin typeface="Arial"/>
                <a:ea typeface="+mn-ea"/>
                <a:cs typeface="+mn-cs"/>
              </a:rPr>
              <a:t> Côte d'Ivoire et </a:t>
            </a:r>
            <a:r>
              <a:rPr kumimoji="0" lang="en-US" sz="1050" b="0" i="0" u="none" strike="noStrike" kern="1200" cap="none" spc="0" normalizeH="0" baseline="0" noProof="0" dirty="0" err="1">
                <a:ln>
                  <a:noFill/>
                </a:ln>
                <a:solidFill>
                  <a:prstClr val="black"/>
                </a:solidFill>
                <a:effectLst/>
                <a:uLnTx/>
                <a:uFillTx/>
                <a:latin typeface="Arial"/>
                <a:ea typeface="+mn-ea"/>
                <a:cs typeface="+mn-cs"/>
              </a:rPr>
              <a:t>moins</a:t>
            </a:r>
            <a:r>
              <a:rPr kumimoji="0" lang="en-US" sz="1050" b="0" i="0" u="none" strike="noStrike" kern="1200" cap="none" spc="0" normalizeH="0" baseline="0" noProof="0" dirty="0">
                <a:ln>
                  <a:noFill/>
                </a:ln>
                <a:solidFill>
                  <a:prstClr val="black"/>
                </a:solidFill>
                <a:effectLst/>
                <a:uLnTx/>
                <a:uFillTx/>
                <a:latin typeface="Arial"/>
                <a:ea typeface="+mn-ea"/>
                <a:cs typeface="+mn-cs"/>
              </a:rPr>
              <a:t> de 20% </a:t>
            </a:r>
            <a:r>
              <a:rPr kumimoji="0" lang="en-US" sz="1050" b="0" i="0" u="none" strike="noStrike" kern="1200" cap="none" spc="0" normalizeH="0" baseline="0" noProof="0" dirty="0" err="1">
                <a:ln>
                  <a:noFill/>
                </a:ln>
                <a:solidFill>
                  <a:prstClr val="black"/>
                </a:solidFill>
                <a:effectLst/>
                <a:uLnTx/>
                <a:uFillTx/>
                <a:latin typeface="Arial"/>
                <a:ea typeface="+mn-ea"/>
                <a:cs typeface="+mn-cs"/>
              </a:rPr>
              <a:t>en</a:t>
            </a:r>
            <a:r>
              <a:rPr kumimoji="0" lang="en-US" sz="1050" b="0" i="0" u="none" strike="noStrike" kern="1200" cap="none" spc="0" normalizeH="0" baseline="0" noProof="0" dirty="0">
                <a:ln>
                  <a:noFill/>
                </a:ln>
                <a:solidFill>
                  <a:prstClr val="black"/>
                </a:solidFill>
                <a:effectLst/>
                <a:uLnTx/>
                <a:uFillTx/>
                <a:latin typeface="Arial"/>
                <a:ea typeface="+mn-ea"/>
                <a:cs typeface="+mn-cs"/>
              </a:rPr>
              <a:t> RDC, au Nigeria et </a:t>
            </a:r>
            <a:r>
              <a:rPr kumimoji="0" lang="en-US" sz="1050" b="0" i="0" u="none" strike="noStrike" kern="1200" cap="none" spc="0" normalizeH="0" baseline="0" noProof="0" dirty="0" err="1">
                <a:ln>
                  <a:noFill/>
                </a:ln>
                <a:solidFill>
                  <a:prstClr val="black"/>
                </a:solidFill>
                <a:effectLst/>
                <a:uLnTx/>
                <a:uFillTx/>
                <a:latin typeface="Arial"/>
                <a:ea typeface="+mn-ea"/>
                <a:cs typeface="+mn-cs"/>
              </a:rPr>
              <a:t>en</a:t>
            </a:r>
            <a:r>
              <a:rPr kumimoji="0" lang="en-US" sz="1050" b="0" i="0" u="none" strike="noStrike" kern="1200" cap="none" spc="0" normalizeH="0" baseline="0" noProof="0" dirty="0">
                <a:ln>
                  <a:noFill/>
                </a:ln>
                <a:solidFill>
                  <a:prstClr val="black"/>
                </a:solidFill>
                <a:effectLst/>
                <a:uLnTx/>
                <a:uFillTx/>
                <a:latin typeface="Arial"/>
                <a:ea typeface="+mn-ea"/>
                <a:cs typeface="+mn-cs"/>
              </a:rPr>
              <a:t> </a:t>
            </a:r>
            <a:r>
              <a:rPr kumimoji="0" lang="en-US" sz="1050" b="0" i="0" u="none" strike="noStrike" kern="1200" cap="none" spc="0" normalizeH="0" baseline="0" noProof="0" dirty="0" err="1">
                <a:ln>
                  <a:noFill/>
                </a:ln>
                <a:solidFill>
                  <a:prstClr val="black"/>
                </a:solidFill>
                <a:effectLst/>
                <a:uLnTx/>
                <a:uFillTx/>
                <a:latin typeface="Arial"/>
                <a:ea typeface="+mn-ea"/>
                <a:cs typeface="+mn-cs"/>
              </a:rPr>
              <a:t>Guinée</a:t>
            </a:r>
            <a:endParaRPr kumimoji="0" lang="en-US" sz="105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err="1">
                <a:ln>
                  <a:noFill/>
                </a:ln>
                <a:solidFill>
                  <a:prstClr val="black"/>
                </a:solidFill>
                <a:effectLst/>
                <a:uLnTx/>
                <a:uFillTx/>
                <a:latin typeface="Arial"/>
                <a:ea typeface="+mn-ea"/>
                <a:cs typeface="+mn-cs"/>
              </a:rPr>
              <a:t>Améliorer</a:t>
            </a:r>
            <a:r>
              <a:rPr kumimoji="0" lang="en-US" sz="900" b="1" i="0" u="none" strike="noStrike" kern="1200" cap="none" spc="0" normalizeH="0" baseline="0" noProof="0" dirty="0">
                <a:ln>
                  <a:noFill/>
                </a:ln>
                <a:solidFill>
                  <a:prstClr val="black"/>
                </a:solidFill>
                <a:effectLst/>
                <a:uLnTx/>
                <a:uFillTx/>
                <a:latin typeface="Arial"/>
                <a:ea typeface="+mn-ea"/>
                <a:cs typeface="+mn-cs"/>
              </a:rPr>
              <a:t> les </a:t>
            </a:r>
            <a:r>
              <a:rPr kumimoji="0" lang="en-US" sz="900" b="1" i="0" u="none" strike="noStrike" kern="1200" cap="none" spc="0" normalizeH="0" baseline="0" noProof="0" dirty="0" err="1">
                <a:ln>
                  <a:noFill/>
                </a:ln>
                <a:solidFill>
                  <a:prstClr val="black"/>
                </a:solidFill>
                <a:effectLst/>
                <a:uLnTx/>
                <a:uFillTx/>
                <a:latin typeface="Arial"/>
                <a:ea typeface="+mn-ea"/>
                <a:cs typeface="+mn-cs"/>
              </a:rPr>
              <a:t>systèmes</a:t>
            </a:r>
            <a:r>
              <a:rPr kumimoji="0" lang="en-US" sz="900" b="1" i="0" u="none" strike="noStrike" kern="1200" cap="none" spc="0" normalizeH="0" baseline="0" noProof="0" dirty="0">
                <a:ln>
                  <a:noFill/>
                </a:ln>
                <a:solidFill>
                  <a:prstClr val="black"/>
                </a:solidFill>
                <a:effectLst/>
                <a:uLnTx/>
                <a:uFillTx/>
                <a:latin typeface="Arial"/>
                <a:ea typeface="+mn-ea"/>
                <a:cs typeface="+mn-cs"/>
              </a:rPr>
              <a:t> de la </a:t>
            </a:r>
            <a:r>
              <a:rPr kumimoji="0" lang="en-US" sz="900" b="1" i="0" u="none" strike="noStrike" kern="1200" cap="none" spc="0" normalizeH="0" baseline="0" noProof="0" dirty="0" err="1">
                <a:ln>
                  <a:noFill/>
                </a:ln>
                <a:solidFill>
                  <a:prstClr val="black"/>
                </a:solidFill>
                <a:effectLst/>
                <a:uLnTx/>
                <a:uFillTx/>
                <a:latin typeface="Arial"/>
                <a:ea typeface="+mn-ea"/>
                <a:cs typeface="+mn-cs"/>
              </a:rPr>
              <a:t>chaîne</a:t>
            </a:r>
            <a:r>
              <a:rPr kumimoji="0" lang="en-US" sz="900" b="1" i="0" u="none" strike="noStrike" kern="1200" cap="none" spc="0" normalizeH="0" baseline="0" noProof="0" dirty="0">
                <a:ln>
                  <a:noFill/>
                </a:ln>
                <a:solidFill>
                  <a:prstClr val="black"/>
                </a:solidFill>
                <a:effectLst/>
                <a:uLnTx/>
                <a:uFillTx/>
                <a:latin typeface="Arial"/>
                <a:ea typeface="+mn-ea"/>
                <a:cs typeface="+mn-cs"/>
              </a:rPr>
              <a:t> </a:t>
            </a:r>
            <a:r>
              <a:rPr kumimoji="0" lang="en-US" sz="900" b="1" i="0" u="none" strike="noStrike" kern="1200" cap="none" spc="0" normalizeH="0" baseline="0" noProof="0" dirty="0" err="1">
                <a:ln>
                  <a:noFill/>
                </a:ln>
                <a:solidFill>
                  <a:prstClr val="black"/>
                </a:solidFill>
                <a:effectLst/>
                <a:uLnTx/>
                <a:uFillTx/>
                <a:latin typeface="Arial"/>
                <a:ea typeface="+mn-ea"/>
                <a:cs typeface="+mn-cs"/>
              </a:rPr>
              <a:t>d'approvisionnement</a:t>
            </a:r>
            <a:r>
              <a:rPr kumimoji="0" lang="en-US" sz="900" b="1" i="0" u="none" strike="noStrike" kern="1200" cap="none" spc="0" normalizeH="0" baseline="0" noProof="0" dirty="0">
                <a:ln>
                  <a:noFill/>
                </a:ln>
                <a:solidFill>
                  <a:prstClr val="black"/>
                </a:solidFill>
                <a:effectLst/>
                <a:uLnTx/>
                <a:uFillTx/>
                <a:latin typeface="Arial"/>
                <a:ea typeface="+mn-ea"/>
                <a:cs typeface="+mn-cs"/>
              </a:rPr>
              <a:t> </a:t>
            </a:r>
            <a:r>
              <a:rPr lang="en-US" sz="900" b="1" dirty="0" err="1">
                <a:solidFill>
                  <a:prstClr val="black"/>
                </a:solidFill>
              </a:rPr>
              <a:t>afin</a:t>
            </a:r>
            <a:r>
              <a:rPr lang="en-US" sz="900" b="1" dirty="0">
                <a:solidFill>
                  <a:prstClr val="black"/>
                </a:solidFill>
              </a:rPr>
              <a:t> </a:t>
            </a:r>
            <a:r>
              <a:rPr lang="en-US" sz="900" b="1" dirty="0" err="1">
                <a:solidFill>
                  <a:prstClr val="black"/>
                </a:solidFill>
              </a:rPr>
              <a:t>d'assurer</a:t>
            </a:r>
            <a:r>
              <a:rPr lang="en-US" sz="900" b="1" dirty="0">
                <a:solidFill>
                  <a:prstClr val="black"/>
                </a:solidFill>
              </a:rPr>
              <a:t> un </a:t>
            </a:r>
            <a:r>
              <a:rPr lang="en-US" sz="900" b="1" dirty="0" err="1">
                <a:solidFill>
                  <a:prstClr val="black"/>
                </a:solidFill>
              </a:rPr>
              <a:t>approvisionnement</a:t>
            </a:r>
            <a:r>
              <a:rPr lang="en-US" sz="900" b="1" dirty="0">
                <a:solidFill>
                  <a:prstClr val="black"/>
                </a:solidFill>
              </a:rPr>
              <a:t> </a:t>
            </a:r>
            <a:r>
              <a:rPr lang="en-US" sz="900" b="1" dirty="0" err="1">
                <a:solidFill>
                  <a:prstClr val="black"/>
                </a:solidFill>
              </a:rPr>
              <a:t>ininterrompu</a:t>
            </a:r>
            <a:r>
              <a:rPr lang="en-US" sz="900" b="1" dirty="0">
                <a:solidFill>
                  <a:prstClr val="black"/>
                </a:solidFill>
              </a:rPr>
              <a:t> </a:t>
            </a:r>
            <a:r>
              <a:rPr lang="en-US" sz="900" b="1" dirty="0" err="1">
                <a:solidFill>
                  <a:prstClr val="black"/>
                </a:solidFill>
              </a:rPr>
              <a:t>en</a:t>
            </a:r>
            <a:r>
              <a:rPr lang="en-US" sz="900" b="1" dirty="0">
                <a:solidFill>
                  <a:prstClr val="black"/>
                </a:solidFill>
              </a:rPr>
              <a:t> kits de </a:t>
            </a:r>
            <a:r>
              <a:rPr lang="en-US" sz="900" b="1" dirty="0" err="1">
                <a:solidFill>
                  <a:prstClr val="black"/>
                </a:solidFill>
              </a:rPr>
              <a:t>dépistage</a:t>
            </a:r>
            <a:r>
              <a:rPr lang="en-US" sz="900" b="1" dirty="0">
                <a:solidFill>
                  <a:prstClr val="black"/>
                </a:solidFill>
              </a:rPr>
              <a:t>, </a:t>
            </a:r>
            <a:r>
              <a:rPr lang="en-US" sz="900" b="1" dirty="0" err="1">
                <a:solidFill>
                  <a:prstClr val="black"/>
                </a:solidFill>
              </a:rPr>
              <a:t>en</a:t>
            </a:r>
            <a:r>
              <a:rPr lang="en-US" sz="900" b="1" dirty="0">
                <a:solidFill>
                  <a:prstClr val="black"/>
                </a:solidFill>
              </a:rPr>
              <a:t> </a:t>
            </a:r>
            <a:r>
              <a:rPr lang="en-US" sz="900" b="1" dirty="0" err="1">
                <a:solidFill>
                  <a:prstClr val="black"/>
                </a:solidFill>
              </a:rPr>
              <a:t>consommables</a:t>
            </a:r>
            <a:r>
              <a:rPr lang="en-US" sz="900" b="1" dirty="0">
                <a:solidFill>
                  <a:prstClr val="black"/>
                </a:solidFill>
              </a:rPr>
              <a:t> ARV et DPI. </a:t>
            </a:r>
            <a:endParaRPr kumimoji="0" lang="en-US" sz="9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dirty="0"/>
          </a:p>
          <a:p>
            <a:endParaRPr lang="en-US" sz="900" dirty="0"/>
          </a:p>
          <a:p>
            <a:r>
              <a:rPr lang="en-US" sz="900" dirty="0"/>
              <a:t>2) Pour </a:t>
            </a:r>
            <a:r>
              <a:rPr lang="en-US" sz="900" dirty="0" err="1"/>
              <a:t>chaque</a:t>
            </a:r>
            <a:r>
              <a:rPr lang="en-US" sz="900" dirty="0"/>
              <a:t> </a:t>
            </a:r>
            <a:r>
              <a:rPr lang="en-US" sz="900" dirty="0" err="1"/>
              <a:t>maladie</a:t>
            </a:r>
            <a:r>
              <a:rPr lang="en-US" sz="900" dirty="0"/>
              <a:t>, </a:t>
            </a:r>
            <a:r>
              <a:rPr lang="en-US" sz="900" dirty="0" err="1"/>
              <a:t>qu'est-ce</a:t>
            </a:r>
            <a:r>
              <a:rPr lang="en-US" sz="900" dirty="0"/>
              <a:t> qui </a:t>
            </a:r>
            <a:r>
              <a:rPr lang="en-US" sz="900" dirty="0" err="1"/>
              <a:t>explique</a:t>
            </a:r>
            <a:r>
              <a:rPr lang="en-US" sz="900" dirty="0"/>
              <a:t> le </a:t>
            </a:r>
            <a:r>
              <a:rPr lang="en-US" sz="900" dirty="0" err="1"/>
              <a:t>résultat</a:t>
            </a:r>
            <a:r>
              <a:rPr lang="en-US" sz="900" dirty="0"/>
              <a:t> le plus </a:t>
            </a:r>
            <a:r>
              <a:rPr lang="en-US" sz="900" dirty="0" err="1"/>
              <a:t>faible</a:t>
            </a:r>
            <a:r>
              <a:rPr lang="en-US" sz="900" dirty="0"/>
              <a:t> ?</a:t>
            </a:r>
          </a:p>
          <a:p>
            <a:r>
              <a:rPr lang="en-US" sz="900" dirty="0"/>
              <a:t>Y a-t-il un </a:t>
            </a:r>
            <a:r>
              <a:rPr lang="en-US" sz="900" dirty="0" err="1"/>
              <a:t>goulot</a:t>
            </a:r>
            <a:r>
              <a:rPr lang="en-US" sz="900" dirty="0"/>
              <a:t> </a:t>
            </a:r>
            <a:r>
              <a:rPr lang="en-US" sz="900" dirty="0" err="1"/>
              <a:t>d'étranglement</a:t>
            </a:r>
            <a:r>
              <a:rPr lang="en-US" sz="900" dirty="0"/>
              <a:t> du </a:t>
            </a:r>
            <a:r>
              <a:rPr lang="en-US" sz="900" dirty="0" err="1"/>
              <a:t>système</a:t>
            </a:r>
            <a:r>
              <a:rPr lang="en-US" sz="900" dirty="0"/>
              <a:t> de </a:t>
            </a:r>
            <a:r>
              <a:rPr lang="en-US" sz="900" dirty="0" err="1"/>
              <a:t>santé</a:t>
            </a:r>
            <a:r>
              <a:rPr lang="en-US" sz="900" dirty="0"/>
              <a:t> qui </a:t>
            </a:r>
            <a:r>
              <a:rPr lang="en-US" sz="900" dirty="0" err="1"/>
              <a:t>explique</a:t>
            </a:r>
            <a:r>
              <a:rPr lang="en-US" sz="900" dirty="0"/>
              <a:t> ce </a:t>
            </a:r>
            <a:r>
              <a:rPr lang="en-US" sz="900" dirty="0" err="1"/>
              <a:t>résultat</a:t>
            </a:r>
            <a:r>
              <a:rPr lang="en-US" sz="900" dirty="0"/>
              <a:t> ? </a:t>
            </a:r>
            <a:r>
              <a:rPr lang="en-US" sz="900" dirty="0" err="1"/>
              <a:t>Pensez</a:t>
            </a:r>
            <a:r>
              <a:rPr lang="en-US" sz="900" dirty="0"/>
              <a:t> </a:t>
            </a:r>
            <a:r>
              <a:rPr lang="en-US" sz="900" dirty="0" err="1"/>
              <a:t>en</a:t>
            </a:r>
            <a:r>
              <a:rPr lang="en-US" sz="900" dirty="0"/>
              <a:t> </a:t>
            </a:r>
            <a:r>
              <a:rPr lang="en-US" sz="900" dirty="0" err="1"/>
              <a:t>termes</a:t>
            </a:r>
            <a:r>
              <a:rPr lang="en-US" sz="900" dirty="0"/>
              <a:t> de </a:t>
            </a:r>
            <a:r>
              <a:rPr lang="en-US" sz="900" dirty="0" err="1"/>
              <a:t>système</a:t>
            </a:r>
            <a:r>
              <a:rPr lang="en-US" sz="900" dirty="0"/>
              <a:t> de </a:t>
            </a:r>
            <a:r>
              <a:rPr lang="en-US" sz="900" dirty="0" err="1"/>
              <a:t>santé</a:t>
            </a:r>
            <a:r>
              <a:rPr lang="en-US" sz="900" dirty="0"/>
              <a:t> dans son ensemble, </a:t>
            </a:r>
            <a:r>
              <a:rPr lang="en-US" sz="900" dirty="0" err="1"/>
              <a:t>plutôt</a:t>
            </a:r>
            <a:r>
              <a:rPr lang="en-US" sz="900" dirty="0"/>
              <a:t> </a:t>
            </a:r>
            <a:r>
              <a:rPr lang="en-US" sz="900" dirty="0" err="1"/>
              <a:t>qu'au</a:t>
            </a:r>
            <a:r>
              <a:rPr lang="en-US" sz="900" dirty="0"/>
              <a:t> sein des </a:t>
            </a:r>
            <a:r>
              <a:rPr lang="en-US" sz="900" dirty="0" err="1"/>
              <a:t>programmes</a:t>
            </a:r>
            <a:r>
              <a:rPr lang="en-US" sz="900" dirty="0"/>
              <a:t>. </a:t>
            </a:r>
            <a:r>
              <a:rPr lang="en-US" sz="900" dirty="0" err="1"/>
              <a:t>Regardez</a:t>
            </a:r>
            <a:r>
              <a:rPr lang="en-US" sz="900" dirty="0"/>
              <a:t> les </a:t>
            </a:r>
            <a:r>
              <a:rPr lang="en-US" sz="900" dirty="0" err="1"/>
              <a:t>évaluations</a:t>
            </a:r>
            <a:r>
              <a:rPr lang="en-US" sz="900" dirty="0"/>
              <a:t> </a:t>
            </a:r>
            <a:r>
              <a:rPr lang="en-US" sz="900" dirty="0" err="1"/>
              <a:t>récentes</a:t>
            </a:r>
            <a:r>
              <a:rPr lang="en-US" sz="900" dirty="0"/>
              <a:t> du </a:t>
            </a:r>
            <a:r>
              <a:rPr lang="en-US" sz="900" dirty="0" err="1"/>
              <a:t>système</a:t>
            </a:r>
            <a:r>
              <a:rPr lang="en-US" sz="900" dirty="0"/>
              <a:t> de </a:t>
            </a:r>
            <a:r>
              <a:rPr lang="en-US" sz="900" dirty="0" err="1"/>
              <a:t>santé</a:t>
            </a:r>
            <a:r>
              <a:rPr lang="en-US" sz="900" dirty="0"/>
              <a:t>.</a:t>
            </a:r>
          </a:p>
          <a:p>
            <a:r>
              <a:rPr lang="en-US" sz="900" dirty="0" err="1"/>
              <a:t>Pensez</a:t>
            </a:r>
            <a:r>
              <a:rPr lang="en-US" sz="900" dirty="0"/>
              <a:t> à </a:t>
            </a:r>
            <a:r>
              <a:rPr lang="en-US" sz="900" dirty="0" err="1"/>
              <a:t>plusieurs</a:t>
            </a:r>
            <a:r>
              <a:rPr lang="en-US" sz="900" dirty="0"/>
              <a:t> causes </a:t>
            </a:r>
            <a:r>
              <a:rPr lang="en-US" sz="900" dirty="0" err="1"/>
              <a:t>possibles</a:t>
            </a:r>
            <a:r>
              <a:rPr lang="en-US" sz="900" dirty="0"/>
              <a:t>, </a:t>
            </a:r>
            <a:r>
              <a:rPr lang="en-US" sz="900" dirty="0" err="1"/>
              <a:t>mais</a:t>
            </a:r>
            <a:r>
              <a:rPr lang="en-US" sz="900" dirty="0"/>
              <a:t> </a:t>
            </a:r>
            <a:r>
              <a:rPr lang="en-US" sz="900" dirty="0" err="1"/>
              <a:t>n'en</a:t>
            </a:r>
            <a:r>
              <a:rPr lang="en-US" sz="900" dirty="0"/>
              <a:t> </a:t>
            </a:r>
            <a:r>
              <a:rPr lang="en-US" sz="900" dirty="0" err="1"/>
              <a:t>citez</a:t>
            </a:r>
            <a:r>
              <a:rPr lang="en-US" sz="900" dirty="0"/>
              <a:t> pas plus de trois qui </a:t>
            </a:r>
            <a:r>
              <a:rPr lang="en-US" sz="900" dirty="0" err="1"/>
              <a:t>pourraient</a:t>
            </a:r>
            <a:r>
              <a:rPr lang="en-US" sz="900" dirty="0"/>
              <a:t> </a:t>
            </a:r>
            <a:r>
              <a:rPr lang="en-US" sz="900" dirty="0" err="1"/>
              <a:t>expliquer</a:t>
            </a:r>
            <a:r>
              <a:rPr lang="en-US" sz="900" dirty="0"/>
              <a:t> le </a:t>
            </a:r>
            <a:r>
              <a:rPr lang="en-US" sz="900" dirty="0" err="1"/>
              <a:t>résultat</a:t>
            </a:r>
            <a:r>
              <a:rPr lang="en-US" sz="900" dirty="0"/>
              <a:t> le plus </a:t>
            </a:r>
            <a:r>
              <a:rPr lang="en-US" sz="900" dirty="0" err="1"/>
              <a:t>faible</a:t>
            </a:r>
            <a:r>
              <a:rPr lang="en-US" sz="900" dirty="0"/>
              <a:t> pour </a:t>
            </a:r>
            <a:r>
              <a:rPr lang="en-US" sz="900" dirty="0" err="1"/>
              <a:t>chaque</a:t>
            </a:r>
            <a:r>
              <a:rPr lang="en-US" sz="900" dirty="0"/>
              <a:t> </a:t>
            </a:r>
            <a:r>
              <a:rPr lang="en-US" sz="900" dirty="0" err="1"/>
              <a:t>maladie</a:t>
            </a:r>
            <a:r>
              <a:rPr lang="en-US" sz="900" dirty="0"/>
              <a:t>. </a:t>
            </a:r>
            <a:r>
              <a:rPr lang="en-US" sz="900" dirty="0" err="1"/>
              <a:t>Notez</a:t>
            </a:r>
            <a:r>
              <a:rPr lang="en-US" sz="900" dirty="0"/>
              <a:t> </a:t>
            </a:r>
            <a:r>
              <a:rPr lang="en-US" sz="900" dirty="0" err="1"/>
              <a:t>celles</a:t>
            </a:r>
            <a:r>
              <a:rPr lang="en-US" sz="900" dirty="0"/>
              <a:t> qui </a:t>
            </a:r>
            <a:r>
              <a:rPr lang="en-US" sz="900" dirty="0" err="1"/>
              <a:t>sont</a:t>
            </a:r>
            <a:r>
              <a:rPr lang="en-US" sz="900" dirty="0"/>
              <a:t> les plus </a:t>
            </a:r>
            <a:r>
              <a:rPr lang="en-US" sz="900" dirty="0" err="1"/>
              <a:t>pertinentes</a:t>
            </a:r>
            <a:r>
              <a:rPr lang="en-US" sz="900" dirty="0"/>
              <a:t>/</a:t>
            </a:r>
            <a:r>
              <a:rPr lang="en-US" sz="900" dirty="0" err="1"/>
              <a:t>contributives</a:t>
            </a:r>
            <a:r>
              <a:rPr lang="en-US" sz="900" dirty="0"/>
              <a:t>.</a:t>
            </a:r>
          </a:p>
          <a:p>
            <a:endParaRPr lang="en-US" sz="900" dirty="0"/>
          </a:p>
          <a:p>
            <a:r>
              <a:rPr lang="fr-CH" sz="900" dirty="0"/>
              <a:t>3) </a:t>
            </a:r>
            <a:r>
              <a:rPr lang="fr-FR" sz="900" dirty="0">
                <a:latin typeface="+mn-lt"/>
                <a:ea typeface="+mn-ea"/>
                <a:cs typeface="+mn-cs"/>
              </a:rPr>
              <a:t>Pour chaque maladie, pensez aux interventions possibles qui sont avancées ou qui peuvent être poursuivies pour améliorer les résultats et atténuer les goulots d'étranglement identifiés dans les étapes précédentes. N'en citez pas plus de 5 pour chaque maladie.</a:t>
            </a:r>
            <a:br>
              <a:rPr lang="fr-FR" sz="900" dirty="0">
                <a:latin typeface="+mn-lt"/>
                <a:ea typeface="+mn-ea"/>
                <a:cs typeface="+mn-cs"/>
              </a:rPr>
            </a:br>
            <a:r>
              <a:rPr lang="fr-FR" sz="900" dirty="0">
                <a:latin typeface="+mn-lt"/>
                <a:ea typeface="+mn-ea"/>
                <a:cs typeface="+mn-cs"/>
              </a:rPr>
              <a:t>Le Manuel du cadre modulaire 2022 du </a:t>
            </a:r>
            <a:r>
              <a:rPr lang="fr-FR" sz="900" dirty="0" err="1">
                <a:latin typeface="+mn-lt"/>
                <a:ea typeface="+mn-ea"/>
                <a:cs typeface="+mn-cs"/>
              </a:rPr>
              <a:t>FMet</a:t>
            </a:r>
            <a:r>
              <a:rPr lang="fr-FR" sz="900" dirty="0">
                <a:latin typeface="+mn-lt"/>
                <a:ea typeface="+mn-ea"/>
                <a:cs typeface="+mn-cs"/>
              </a:rPr>
              <a:t> la Note d'information - Systèmes de santé résilients et durables (RSSH) pour la période d'allocation 2023-2025 fournissent des exemples et des conseils sur les interventions possibles.</a:t>
            </a:r>
          </a:p>
          <a:p>
            <a:endParaRPr lang="fr-FR" sz="900" dirty="0">
              <a:latin typeface="+mn-lt"/>
              <a:ea typeface="+mn-ea"/>
              <a:cs typeface="+mn-cs"/>
            </a:endParaRPr>
          </a:p>
          <a:p>
            <a:r>
              <a:rPr lang="fr-FR" sz="900" dirty="0">
                <a:latin typeface="+mn-lt"/>
                <a:ea typeface="+mn-ea"/>
                <a:cs typeface="+mn-cs"/>
              </a:rPr>
              <a:t>4) Pour chaque intervention listée à l'étape 3, évaluez si :</a:t>
            </a:r>
            <a:br>
              <a:rPr lang="fr-FR" sz="900" dirty="0">
                <a:latin typeface="+mn-lt"/>
                <a:ea typeface="+mn-ea"/>
                <a:cs typeface="+mn-cs"/>
              </a:rPr>
            </a:br>
            <a:r>
              <a:rPr lang="fr-FR" sz="900" dirty="0">
                <a:latin typeface="+mn-lt"/>
                <a:ea typeface="+mn-ea"/>
                <a:cs typeface="+mn-cs"/>
              </a:rPr>
              <a:t>L'intervention bénéficie à plus d'une maladie, renforce plus d'une composante du système de santé, ou favorise une prestation de services plus intégrée (y compris des SSP, des laboratoires, des </a:t>
            </a:r>
            <a:r>
              <a:rPr lang="fr-FR" sz="900" dirty="0" err="1">
                <a:latin typeface="+mn-lt"/>
                <a:ea typeface="+mn-ea"/>
                <a:cs typeface="+mn-cs"/>
              </a:rPr>
              <a:t>SNISou</a:t>
            </a:r>
            <a:r>
              <a:rPr lang="fr-FR" sz="900" dirty="0">
                <a:latin typeface="+mn-lt"/>
                <a:ea typeface="+mn-ea"/>
                <a:cs typeface="+mn-cs"/>
              </a:rPr>
              <a:t> P mieux intégrés). Répondez par oui ou par non.</a:t>
            </a:r>
            <a:br>
              <a:rPr lang="fr-FR" sz="900" dirty="0">
                <a:latin typeface="+mn-lt"/>
                <a:ea typeface="+mn-ea"/>
                <a:cs typeface="+mn-cs"/>
              </a:rPr>
            </a:br>
            <a:r>
              <a:rPr lang="fr-FR" sz="900" dirty="0">
                <a:latin typeface="+mn-lt"/>
                <a:ea typeface="+mn-ea"/>
                <a:cs typeface="+mn-cs"/>
              </a:rPr>
              <a:t>L'activité est conforme aux règles d'éligibilité du financement du GF. Consultez la note d'information du RSSH et le manuel du cadre modulaire pour obtenir des conseils. Répondez par oui ou par non.</a:t>
            </a:r>
            <a:br>
              <a:rPr lang="fr-FR" sz="900" dirty="0">
                <a:latin typeface="+mn-lt"/>
                <a:ea typeface="+mn-ea"/>
                <a:cs typeface="+mn-cs"/>
              </a:rPr>
            </a:br>
            <a:br>
              <a:rPr lang="fr-FR" sz="900" dirty="0">
                <a:latin typeface="+mn-lt"/>
                <a:ea typeface="+mn-ea"/>
                <a:cs typeface="+mn-cs"/>
              </a:rPr>
            </a:br>
            <a:r>
              <a:rPr lang="fr-FR" sz="900" dirty="0">
                <a:latin typeface="+mn-lt"/>
                <a:ea typeface="+mn-ea"/>
                <a:cs typeface="+mn-cs"/>
              </a:rPr>
              <a:t>Les interventions pour lesquelles les deux réponses sont "Oui" sont considérées comme des interventions de renforcement du système de santé éligibles. Continuez avec ces interventions à la partie 2.</a:t>
            </a:r>
            <a:br>
              <a:rPr lang="fr-FR" sz="900" dirty="0">
                <a:latin typeface="+mn-lt"/>
                <a:ea typeface="+mn-ea"/>
                <a:cs typeface="+mn-cs"/>
              </a:rPr>
            </a:br>
            <a:r>
              <a:rPr lang="fr-FR" sz="900" dirty="0">
                <a:latin typeface="+mn-lt"/>
                <a:ea typeface="+mn-ea"/>
                <a:cs typeface="+mn-cs"/>
              </a:rPr>
              <a:t>Rejetez toutes les autres, mais vous pouvez envisager de les inclure dans des modules spécifiques à la maladie.</a:t>
            </a:r>
          </a:p>
          <a:p>
            <a:br>
              <a:rPr lang="fr-FR" sz="900" dirty="0">
                <a:latin typeface="+mn-lt"/>
                <a:ea typeface="+mn-ea"/>
                <a:cs typeface="+mn-cs"/>
              </a:rPr>
            </a:br>
            <a:br>
              <a:rPr lang="fr-FR" sz="900" dirty="0">
                <a:latin typeface="+mn-lt"/>
                <a:ea typeface="+mn-ea"/>
                <a:cs typeface="+mn-cs"/>
              </a:rPr>
            </a:br>
            <a:r>
              <a:rPr lang="fr-FR" sz="900" dirty="0">
                <a:latin typeface="+mn-lt"/>
                <a:ea typeface="+mn-ea"/>
                <a:cs typeface="+mn-cs"/>
              </a:rPr>
              <a:t>5) Dans quelle mesure cette activité est-elle importante pour résoudre les principaux goulets d'étranglement identifiés dans la partie 1 ? Dans quelle mesure cette activité est-elle pertinente pour obtenir de meilleurs résultats en matière de VTP ?</a:t>
            </a:r>
            <a:br>
              <a:rPr lang="fr-FR" sz="900" dirty="0">
                <a:latin typeface="+mn-lt"/>
                <a:ea typeface="+mn-ea"/>
                <a:cs typeface="+mn-cs"/>
              </a:rPr>
            </a:br>
            <a:endParaRPr lang="fr-FR" sz="900" dirty="0">
              <a:latin typeface="+mn-lt"/>
              <a:ea typeface="+mn-ea"/>
              <a:cs typeface="+mn-cs"/>
            </a:endParaRPr>
          </a:p>
          <a:p>
            <a:r>
              <a:rPr lang="fr-FR" sz="900" b="1" dirty="0">
                <a:latin typeface="+mn-lt"/>
                <a:ea typeface="+mn-ea"/>
                <a:cs typeface="+mn-cs"/>
              </a:rPr>
              <a:t>6) </a:t>
            </a:r>
            <a:r>
              <a:rPr lang="fr-FR" sz="900" dirty="0">
                <a:latin typeface="+mn-lt"/>
                <a:ea typeface="+mn-ea"/>
                <a:cs typeface="+mn-cs"/>
              </a:rPr>
              <a:t>Dans quelle mesure la mise en œuvre réussie de cette intervention est-elle réalisable ? Les ressources humaines locales et les connaissances sont-elles suffisantes pour planifier, mettre en œuvre et résoudre les problèmes tout au long de l'intervention ? L'ajout d'une mise en œuvre sur le terrain et d'un soutien opérationnel avec un encadrement rendrait-il l'activité plus faisable ? </a:t>
            </a:r>
            <a:br>
              <a:rPr lang="fr-FR" sz="900" b="1" dirty="0">
                <a:latin typeface="+mn-lt"/>
                <a:ea typeface="+mn-ea"/>
                <a:cs typeface="+mn-cs"/>
              </a:rPr>
            </a:br>
            <a:endParaRPr lang="en-US" sz="900" dirty="0"/>
          </a:p>
          <a:p>
            <a:endParaRPr lang="en-US" sz="900" dirty="0"/>
          </a:p>
          <a:p>
            <a:endParaRPr lang="en-US" dirty="0"/>
          </a:p>
        </p:txBody>
      </p:sp>
      <p:sp>
        <p:nvSpPr>
          <p:cNvPr id="4" name="Slide Number Placeholder 3"/>
          <p:cNvSpPr>
            <a:spLocks noGrp="1"/>
          </p:cNvSpPr>
          <p:nvPr>
            <p:ph type="sldNum" sz="quarter" idx="5"/>
          </p:nvPr>
        </p:nvSpPr>
        <p:spPr/>
        <p:txBody>
          <a:bodyPr/>
          <a:lstStyle/>
          <a:p>
            <a:fld id="{DA283615-F85E-42DA-B50E-3CA9448CBFDE}" type="slidenum">
              <a:rPr lang="en-US" smtClean="0"/>
              <a:t>15</a:t>
            </a:fld>
            <a:endParaRPr lang="en-US"/>
          </a:p>
        </p:txBody>
      </p:sp>
    </p:spTree>
    <p:extLst>
      <p:ext uri="{BB962C8B-B14F-4D97-AF65-F5344CB8AC3E}">
        <p14:creationId xmlns:p14="http://schemas.microsoft.com/office/powerpoint/2010/main" val="4150969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ED1363-9081-4EC0-9466-3AFF5C600B92}" type="slidenum">
              <a:rPr lang="en-US" smtClean="0"/>
              <a:t>19</a:t>
            </a:fld>
            <a:endParaRPr lang="en-US" dirty="0"/>
          </a:p>
        </p:txBody>
      </p:sp>
    </p:spTree>
    <p:extLst>
      <p:ext uri="{BB962C8B-B14F-4D97-AF65-F5344CB8AC3E}">
        <p14:creationId xmlns:p14="http://schemas.microsoft.com/office/powerpoint/2010/main" val="250663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31254-3E2A-413C-B32A-FCE3FE6A85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932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ED1363-9081-4EC0-9466-3AFF5C600B92}" type="slidenum">
              <a:rPr lang="en-US" smtClean="0"/>
              <a:t>26</a:t>
            </a:fld>
            <a:endParaRPr lang="en-US" dirty="0"/>
          </a:p>
        </p:txBody>
      </p:sp>
    </p:spTree>
    <p:extLst>
      <p:ext uri="{BB962C8B-B14F-4D97-AF65-F5344CB8AC3E}">
        <p14:creationId xmlns:p14="http://schemas.microsoft.com/office/powerpoint/2010/main" val="441821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rgbClr val="1334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3">
            <a:alphaModFix amt="1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33124040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8" name="Object 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742950" y="2185416"/>
            <a:ext cx="7772400" cy="1801368"/>
          </a:xfrm>
        </p:spPr>
        <p:txBody>
          <a:bodyPr anchor="b"/>
          <a:lstStyle>
            <a:lvl1pPr algn="ctr">
              <a:defRPr sz="6000">
                <a:solidFill>
                  <a:schemeClr val="bg1"/>
                </a:solidFill>
              </a:defRPr>
            </a:lvl1pPr>
          </a:lstStyle>
          <a:p>
            <a:r>
              <a:rPr lang="en-US" dirty="0"/>
              <a:t>Click to edit Master title style</a:t>
            </a:r>
          </a:p>
        </p:txBody>
      </p:sp>
      <p:pic>
        <p:nvPicPr>
          <p:cNvPr id="12" name="Picture 11" descr="pharos_fullLogo_white-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374" y="340373"/>
            <a:ext cx="3262366" cy="972254"/>
          </a:xfrm>
          <a:prstGeom prst="rect">
            <a:avLst/>
          </a:prstGeom>
        </p:spPr>
      </p:pic>
      <p:sp>
        <p:nvSpPr>
          <p:cNvPr id="4" name="Date Placeholder 3"/>
          <p:cNvSpPr>
            <a:spLocks noGrp="1"/>
          </p:cNvSpPr>
          <p:nvPr>
            <p:ph type="dt" sz="half" idx="10"/>
          </p:nvPr>
        </p:nvSpPr>
        <p:spPr>
          <a:xfrm>
            <a:off x="628650" y="6356351"/>
            <a:ext cx="2057400" cy="365125"/>
          </a:xfrm>
          <a:prstGeom prst="rect">
            <a:avLst/>
          </a:prstGeom>
        </p:spPr>
        <p:txBody>
          <a:bodyPr/>
          <a:lstStyle/>
          <a:p>
            <a:fld id="{E0C7C568-2EC4-4063-9CCA-75470B260043}" type="datetime1">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4F390-C593-4B22-8A73-7EBE23838EA6}" type="slidenum">
              <a:rPr lang="en-US" smtClean="0"/>
              <a:t>‹#›</a:t>
            </a:fld>
            <a:endParaRPr lang="en-US" dirty="0"/>
          </a:p>
        </p:txBody>
      </p:sp>
    </p:spTree>
    <p:extLst>
      <p:ext uri="{BB962C8B-B14F-4D97-AF65-F5344CB8AC3E}">
        <p14:creationId xmlns:p14="http://schemas.microsoft.com/office/powerpoint/2010/main" val="28961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443131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4F390-C593-4B22-8A73-7EBE23838EA6}" type="slidenum">
              <a:rPr lang="en-US" smtClean="0"/>
              <a:t>‹#›</a:t>
            </a:fld>
            <a:endParaRPr lang="en-US" dirty="0"/>
          </a:p>
        </p:txBody>
      </p:sp>
    </p:spTree>
    <p:extLst>
      <p:ext uri="{BB962C8B-B14F-4D97-AF65-F5344CB8AC3E}">
        <p14:creationId xmlns:p14="http://schemas.microsoft.com/office/powerpoint/2010/main" val="21918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699414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8" name="Object 7"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Rectangle 6"/>
          <p:cNvSpPr/>
          <p:nvPr userDrawn="1"/>
        </p:nvSpPr>
        <p:spPr>
          <a:xfrm>
            <a:off x="623888" y="3163824"/>
            <a:ext cx="7886700" cy="1425640"/>
          </a:xfrm>
          <a:prstGeom prst="rect">
            <a:avLst/>
          </a:prstGeom>
          <a:solidFill>
            <a:srgbClr val="A2B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3888" y="3163824"/>
            <a:ext cx="7886700" cy="1398652"/>
          </a:xfrm>
        </p:spPr>
        <p:txBody>
          <a:bodyPr anchor="ctr">
            <a:no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E1A4F390-C593-4B22-8A73-7EBE23838EA6}" type="slidenum">
              <a:rPr lang="en-US" smtClean="0"/>
              <a:pPr/>
              <a:t>‹#›</a:t>
            </a:fld>
            <a:endParaRPr lang="en-US" dirty="0"/>
          </a:p>
        </p:txBody>
      </p:sp>
      <p:pic>
        <p:nvPicPr>
          <p:cNvPr id="9" name="Picture 8" descr="pharos_logo_blue-2.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1317" y="6260771"/>
            <a:ext cx="1145804" cy="290270"/>
          </a:xfrm>
          <a:prstGeom prst="rect">
            <a:avLst/>
          </a:prstGeom>
        </p:spPr>
      </p:pic>
    </p:spTree>
    <p:extLst>
      <p:ext uri="{BB962C8B-B14F-4D97-AF65-F5344CB8AC3E}">
        <p14:creationId xmlns:p14="http://schemas.microsoft.com/office/powerpoint/2010/main" val="381252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A4F390-C593-4B22-8A73-7EBE23838EA6}" type="slidenum">
              <a:rPr lang="en-US" smtClean="0"/>
              <a:t>‹#›</a:t>
            </a:fld>
            <a:endParaRPr lang="en-US" dirty="0"/>
          </a:p>
        </p:txBody>
      </p:sp>
    </p:spTree>
    <p:extLst>
      <p:ext uri="{BB962C8B-B14F-4D97-AF65-F5344CB8AC3E}">
        <p14:creationId xmlns:p14="http://schemas.microsoft.com/office/powerpoint/2010/main" val="130934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A4F390-C593-4B22-8A73-7EBE23838EA6}" type="slidenum">
              <a:rPr lang="en-US" smtClean="0"/>
              <a:t>‹#›</a:t>
            </a:fld>
            <a:endParaRPr lang="en-US" dirty="0"/>
          </a:p>
        </p:txBody>
      </p:sp>
    </p:spTree>
    <p:extLst>
      <p:ext uri="{BB962C8B-B14F-4D97-AF65-F5344CB8AC3E}">
        <p14:creationId xmlns:p14="http://schemas.microsoft.com/office/powerpoint/2010/main" val="359788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fr-FR" smtClean="0"/>
              <a:t>‹#›</a:t>
            </a:fld>
            <a:endParaRPr lang="fr-FR" dirty="0"/>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47625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25" dirty="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270273" y="1947864"/>
            <a:ext cx="8603456" cy="4002087"/>
          </a:xfrm>
        </p:spPr>
        <p:txBody>
          <a:bodyPr/>
          <a:lstStyle>
            <a:lvl1pPr>
              <a:defRPr/>
            </a:lvl1pPr>
          </a:lstStyle>
          <a:p>
            <a:pPr lvl="0"/>
            <a:r>
              <a:rPr lang="fr-FR"/>
              <a:t>Add text</a:t>
            </a:r>
          </a:p>
          <a:p>
            <a:pPr lvl="1"/>
            <a:r>
              <a:rPr lang="fr-FR"/>
              <a:t>Second level</a:t>
            </a:r>
          </a:p>
          <a:p>
            <a:pPr lvl="2"/>
            <a:r>
              <a:rPr lang="fr-FR"/>
              <a:t>Third level</a:t>
            </a:r>
          </a:p>
          <a:p>
            <a:pPr lvl="3"/>
            <a:r>
              <a:rPr lang="fr-FR"/>
              <a:t>Fourth level</a:t>
            </a:r>
          </a:p>
          <a:p>
            <a:pPr lvl="4"/>
            <a:r>
              <a:rPr lang="fr-FR"/>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270000" y="270001"/>
            <a:ext cx="8603729" cy="468000"/>
          </a:xfrm>
        </p:spPr>
        <p:txBody>
          <a:bodyPr>
            <a:noAutofit/>
          </a:bodyPr>
          <a:lstStyle>
            <a:lvl1pPr>
              <a:defRPr/>
            </a:lvl1pPr>
          </a:lstStyle>
          <a:p>
            <a:r>
              <a:rPr lang="fr-FR"/>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269730" y="742950"/>
            <a:ext cx="8603999" cy="468000"/>
          </a:xfrm>
        </p:spPr>
        <p:txBody>
          <a:bodyPr>
            <a:noAutofit/>
          </a:bodyPr>
          <a:lstStyle>
            <a:lvl1pPr marL="0" indent="0">
              <a:buFont typeface="Arial" panose="020B0604020202020204" pitchFamily="34" charset="0"/>
              <a:buNone/>
              <a:tabLst/>
              <a:defRPr sz="2400">
                <a:latin typeface="+mn-lt"/>
              </a:defRPr>
            </a:lvl1pPr>
            <a:lvl2pPr marL="0" indent="0">
              <a:buFont typeface="Arial" panose="020B0604020202020204" pitchFamily="34" charset="0"/>
              <a:buNone/>
              <a:tabLst/>
              <a:defRPr sz="2400">
                <a:latin typeface="+mn-lt"/>
              </a:defRPr>
            </a:lvl2pPr>
            <a:lvl3pPr marL="0" indent="0">
              <a:buFont typeface="Arial" panose="020B0604020202020204" pitchFamily="34" charset="0"/>
              <a:buNone/>
              <a:tabLst/>
              <a:defRPr sz="2400">
                <a:latin typeface="+mn-lt"/>
              </a:defRPr>
            </a:lvl3pPr>
            <a:lvl4pPr marL="0" indent="0">
              <a:buFont typeface="Arial" panose="020B0604020202020204" pitchFamily="34" charset="0"/>
              <a:buNone/>
              <a:tabLst/>
              <a:defRPr sz="2400">
                <a:latin typeface="+mn-lt"/>
              </a:defRPr>
            </a:lvl4pPr>
            <a:lvl5pPr marL="0" indent="0">
              <a:buFont typeface="Arial" panose="020B0604020202020204" pitchFamily="34" charset="0"/>
              <a:buNone/>
              <a:tabLst/>
              <a:defRPr sz="2400">
                <a:latin typeface="+mn-lt"/>
              </a:defRPr>
            </a:lvl5pPr>
          </a:lstStyle>
          <a:p>
            <a:pPr lvl="0"/>
            <a:r>
              <a:rPr lang="fr-FR"/>
              <a:t>Add subtitle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269082" y="1798911"/>
            <a:ext cx="860464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09551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8106-0230-4993-AA68-C2B572FD22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dirty="0"/>
          </a:p>
        </p:txBody>
      </p:sp>
      <p:sp>
        <p:nvSpPr>
          <p:cNvPr id="5" name="Content Placeholder 4">
            <a:extLst>
              <a:ext uri="{FF2B5EF4-FFF2-40B4-BE49-F238E27FC236}">
                <a16:creationId xmlns:a16="http://schemas.microsoft.com/office/drawing/2014/main" id="{E48C11CD-A5D1-49E9-BBFE-9957D5AB85AA}"/>
              </a:ext>
            </a:extLst>
          </p:cNvPr>
          <p:cNvSpPr>
            <a:spLocks noGrp="1"/>
          </p:cNvSpPr>
          <p:nvPr>
            <p:ph sz="quarter" idx="11"/>
          </p:nvPr>
        </p:nvSpPr>
        <p:spPr>
          <a:xfrm>
            <a:off x="278606" y="1196975"/>
            <a:ext cx="8586788" cy="4787900"/>
          </a:xfrm>
        </p:spPr>
        <p:txBody>
          <a:bodyPr/>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51934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FE576AE3-BDC2-4845-8B00-AEDC47161BC6}"/>
              </a:ext>
            </a:extLst>
          </p:cNvPr>
          <p:cNvSpPr txBox="1">
            <a:spLocks noGrp="1"/>
          </p:cNvSpPr>
          <p:nvPr>
            <p:ph type="sldNum" sz="quarter" idx="8"/>
          </p:nvPr>
        </p:nvSpPr>
        <p:spPr/>
        <p:txBody>
          <a:bodyPr/>
          <a:lstStyle>
            <a:lvl1pPr>
              <a:defRPr/>
            </a:lvl1pPr>
          </a:lstStyle>
          <a:p>
            <a:pPr defTabSz="685800">
              <a:defRPr/>
            </a:pPr>
            <a:fld id="{50B4B87A-D405-4BDF-8817-B56C4761F7F0}" type="slidenum">
              <a:rPr lang="fr-FR" sz="750" smtClean="0">
                <a:solidFill>
                  <a:prstClr val="black"/>
                </a:solidFill>
                <a:latin typeface="Arial Black"/>
              </a:rPr>
              <a:pPr defTabSz="685800">
                <a:defRPr/>
              </a:pPr>
              <a:t>‹#›</a:t>
            </a:fld>
            <a:endParaRPr lang="fr-FR" sz="750">
              <a:solidFill>
                <a:prstClr val="black"/>
              </a:solidFill>
              <a:latin typeface="Arial Black"/>
            </a:endParaRPr>
          </a:p>
        </p:txBody>
      </p:sp>
      <p:sp>
        <p:nvSpPr>
          <p:cNvPr id="3" name="Guides" hidden="1">
            <a:extLst>
              <a:ext uri="{FF2B5EF4-FFF2-40B4-BE49-F238E27FC236}">
                <a16:creationId xmlns:a16="http://schemas.microsoft.com/office/drawing/2014/main" id="{E3A6D234-D2BD-42BD-87B7-23F96FAA48B2}"/>
              </a:ext>
            </a:extLst>
          </p:cNvPr>
          <p:cNvSpPr/>
          <p:nvPr/>
        </p:nvSpPr>
        <p:spPr>
          <a:xfrm>
            <a:off x="1" y="0"/>
            <a:ext cx="476246" cy="254002"/>
          </a:xfrm>
          <a:prstGeom prst="rect">
            <a:avLst/>
          </a:prstGeom>
          <a:solidFill>
            <a:srgbClr val="FFFFFF"/>
          </a:solidFill>
          <a:ln w="12701" cap="flat">
            <a:solidFill>
              <a:srgbClr val="FFFFFF"/>
            </a:solidFill>
            <a:prstDash val="solid"/>
            <a:miter/>
          </a:ln>
        </p:spPr>
        <p:txBody>
          <a:bodyPr vert="horz" wrap="square" lIns="68580" tIns="34290" rIns="68580" bIns="34290" anchor="ctr" anchorCtr="1" compatLnSpc="1">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525"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1">
            <a:extLst>
              <a:ext uri="{FF2B5EF4-FFF2-40B4-BE49-F238E27FC236}">
                <a16:creationId xmlns:a16="http://schemas.microsoft.com/office/drawing/2014/main" id="{3BD37499-3767-4AE1-8B91-0AC0EFB11272}"/>
              </a:ext>
            </a:extLst>
          </p:cNvPr>
          <p:cNvSpPr txBox="1">
            <a:spLocks noGrp="1"/>
          </p:cNvSpPr>
          <p:nvPr>
            <p:ph type="title" hasCustomPrompt="1"/>
          </p:nvPr>
        </p:nvSpPr>
        <p:spPr>
          <a:xfrm>
            <a:off x="270000" y="270004"/>
            <a:ext cx="8603731" cy="467999"/>
          </a:xfrm>
        </p:spPr>
        <p:txBody>
          <a:bodyPr/>
          <a:lstStyle>
            <a:lvl1pPr>
              <a:defRPr/>
            </a:lvl1pPr>
          </a:lstStyle>
          <a:p>
            <a:pPr lvl="0"/>
            <a:r>
              <a:rPr lang="fr-FR"/>
              <a:t>Add title</a:t>
            </a:r>
          </a:p>
        </p:txBody>
      </p:sp>
      <p:sp>
        <p:nvSpPr>
          <p:cNvPr id="5" name="Text Placeholder 8">
            <a:extLst>
              <a:ext uri="{FF2B5EF4-FFF2-40B4-BE49-F238E27FC236}">
                <a16:creationId xmlns:a16="http://schemas.microsoft.com/office/drawing/2014/main" id="{0AA76CDD-AD41-4172-BAA8-47D8E653AFFB}"/>
              </a:ext>
            </a:extLst>
          </p:cNvPr>
          <p:cNvSpPr txBox="1">
            <a:spLocks noGrp="1"/>
          </p:cNvSpPr>
          <p:nvPr>
            <p:ph type="body" idx="4294967295" hasCustomPrompt="1"/>
          </p:nvPr>
        </p:nvSpPr>
        <p:spPr>
          <a:xfrm>
            <a:off x="269731" y="742950"/>
            <a:ext cx="8603999" cy="467999"/>
          </a:xfrm>
        </p:spPr>
        <p:txBody>
          <a:bodyPr/>
          <a:lstStyle>
            <a:lvl1pPr marL="0" indent="0">
              <a:buNone/>
              <a:defRPr sz="2400">
                <a:latin typeface="Arial"/>
              </a:defRPr>
            </a:lvl1pPr>
          </a:lstStyle>
          <a:p>
            <a:pPr lvl="0"/>
            <a:r>
              <a:rPr lang="fr-FR"/>
              <a:t>Add subtitle</a:t>
            </a:r>
          </a:p>
        </p:txBody>
      </p:sp>
    </p:spTree>
    <p:extLst>
      <p:ext uri="{BB962C8B-B14F-4D97-AF65-F5344CB8AC3E}">
        <p14:creationId xmlns:p14="http://schemas.microsoft.com/office/powerpoint/2010/main" val="15693074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0"/>
            </p:custDataLst>
            <p:extLst>
              <p:ext uri="{D42A27DB-BD31-4B8C-83A1-F6EECF244321}">
                <p14:modId xmlns:p14="http://schemas.microsoft.com/office/powerpoint/2010/main" val="1711224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530" imgH="531" progId="TCLayout.ActiveDocument.1">
                  <p:embed/>
                </p:oleObj>
              </mc:Choice>
              <mc:Fallback>
                <p:oleObj name="think-cell Slide" r:id="rId12" imgW="530" imgH="531" progId="TCLayout.ActiveDocument.1">
                  <p:embed/>
                  <p:pic>
                    <p:nvPicPr>
                      <p:cNvPr id="7" name="Object 6"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6082CCD-CC12-4792-878D-48ADE6AF66B9}"/>
              </a:ext>
            </a:extLst>
          </p:cNvPr>
          <p:cNvSpPr/>
          <p:nvPr userDrawn="1">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4F390-C593-4B22-8A73-7EBE23838EA6}" type="slidenum">
              <a:rPr lang="en-US" smtClean="0"/>
              <a:t>‹#›</a:t>
            </a:fld>
            <a:endParaRPr lang="en-US" dirty="0"/>
          </a:p>
        </p:txBody>
      </p:sp>
      <p:pic>
        <p:nvPicPr>
          <p:cNvPr id="8" name="Picture 7" descr="pharos_logo_blue-2.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31317" y="6260771"/>
            <a:ext cx="1145804" cy="290270"/>
          </a:xfrm>
          <a:prstGeom prst="rect">
            <a:avLst/>
          </a:prstGeom>
        </p:spPr>
      </p:pic>
    </p:spTree>
    <p:extLst>
      <p:ext uri="{BB962C8B-B14F-4D97-AF65-F5344CB8AC3E}">
        <p14:creationId xmlns:p14="http://schemas.microsoft.com/office/powerpoint/2010/main" val="4131925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8" r:id="rId6"/>
    <p:sldLayoutId id="2147483669" r:id="rId7"/>
    <p:sldLayoutId id="2147483670" r:id="rId8"/>
  </p:sldLayoutIdLst>
  <p:hf hdr="0" ft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5.xml"/><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16.bin"/><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0.emf"/><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6.xml"/><Relationship Id="rId7" Type="http://schemas.openxmlformats.org/officeDocument/2006/relationships/diagramLayout" Target="../diagrams/layout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Data" Target="../diagrams/data2.xml"/><Relationship Id="rId5" Type="http://schemas.openxmlformats.org/officeDocument/2006/relationships/image" Target="../media/image22.emf"/><Relationship Id="rId10" Type="http://schemas.microsoft.com/office/2007/relationships/diagramDrawing" Target="../diagrams/drawing2.xml"/><Relationship Id="rId4" Type="http://schemas.openxmlformats.org/officeDocument/2006/relationships/oleObject" Target="../embeddings/oleObject18.bin"/><Relationship Id="rId9" Type="http://schemas.openxmlformats.org/officeDocument/2006/relationships/diagramColors" Target="../diagrams/colors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5.emf"/><Relationship Id="rId5" Type="http://schemas.openxmlformats.org/officeDocument/2006/relationships/oleObject" Target="../embeddings/oleObject19.bin"/><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3.xml"/><Relationship Id="rId1" Type="http://schemas.openxmlformats.org/officeDocument/2006/relationships/customXml" Target="../../customXml/item4.xml"/><Relationship Id="rId5" Type="http://schemas.microsoft.com/office/2018/10/relationships/comments" Target="../comments/modernComment_7FFFDB5F_B019E254.xml"/><Relationship Id="rId4"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5.emf"/><Relationship Id="rId5" Type="http://schemas.openxmlformats.org/officeDocument/2006/relationships/oleObject" Target="../embeddings/oleObject21.bin"/><Relationship Id="rId4"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5.emf"/><Relationship Id="rId5" Type="http://schemas.openxmlformats.org/officeDocument/2006/relationships/oleObject" Target="../embeddings/oleObject21.bin"/><Relationship Id="rId4"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3.emf"/></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notesSlide" Target="../notesSlides/notesSlide11.xml"/><Relationship Id="rId7" Type="http://schemas.openxmlformats.org/officeDocument/2006/relationships/diagramLayout" Target="../diagrams/layout3.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diagramData" Target="../diagrams/data3.xml"/><Relationship Id="rId5" Type="http://schemas.openxmlformats.org/officeDocument/2006/relationships/image" Target="../media/image22.emf"/><Relationship Id="rId10" Type="http://schemas.microsoft.com/office/2007/relationships/diagramDrawing" Target="../diagrams/drawing3.xml"/><Relationship Id="rId4" Type="http://schemas.openxmlformats.org/officeDocument/2006/relationships/oleObject" Target="../embeddings/oleObject18.bin"/><Relationship Id="rId9" Type="http://schemas.openxmlformats.org/officeDocument/2006/relationships/diagramColors" Target="../diagrams/colors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34.emf"/></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2.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35.png"/><Relationship Id="rId5" Type="http://schemas.openxmlformats.org/officeDocument/2006/relationships/image" Target="../media/image22.emf"/><Relationship Id="rId4" Type="http://schemas.openxmlformats.org/officeDocument/2006/relationships/oleObject" Target="../embeddings/oleObject2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38.png"/><Relationship Id="rId5" Type="http://schemas.openxmlformats.org/officeDocument/2006/relationships/image" Target="../media/image22.emf"/><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22.emf"/><Relationship Id="rId4" Type="http://schemas.openxmlformats.org/officeDocument/2006/relationships/oleObject" Target="../embeddings/oleObject27.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image" Target="../media/image4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image" Target="../media/image40.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40.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40.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2.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48.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49.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50.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51.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49.xml"/><Relationship Id="rId4" Type="http://schemas.openxmlformats.org/officeDocument/2006/relationships/image" Target="../media/image52.em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53.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54.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55.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56.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57.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58.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59.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image" Target="../media/image52.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59.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59.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1.emf"/><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3.e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09931B4-297E-4460-9EEC-5C23D7411733}"/>
              </a:ext>
            </a:extLst>
          </p:cNvPr>
          <p:cNvGraphicFramePr>
            <a:graphicFrameLocks noChangeAspect="1"/>
          </p:cNvGraphicFramePr>
          <p:nvPr>
            <p:custDataLst>
              <p:tags r:id="rId1"/>
            </p:custDataLst>
            <p:extLst>
              <p:ext uri="{D42A27DB-BD31-4B8C-83A1-F6EECF244321}">
                <p14:modId xmlns:p14="http://schemas.microsoft.com/office/powerpoint/2010/main" val="2122491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6" name="Object 5" hidden="1">
                        <a:extLst>
                          <a:ext uri="{FF2B5EF4-FFF2-40B4-BE49-F238E27FC236}">
                            <a16:creationId xmlns:a16="http://schemas.microsoft.com/office/drawing/2014/main" id="{A09931B4-297E-4460-9EEC-5C23D741173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5CB2DF1-39B7-495E-9742-D958D56D0D2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ED9C662B-A52E-4CE1-BB04-05E6BFD4407B}"/>
              </a:ext>
            </a:extLst>
          </p:cNvPr>
          <p:cNvSpPr>
            <a:spLocks noGrp="1"/>
          </p:cNvSpPr>
          <p:nvPr>
            <p:ph type="ctrTitle"/>
          </p:nvPr>
        </p:nvSpPr>
        <p:spPr>
          <a:xfrm>
            <a:off x="742950" y="1698674"/>
            <a:ext cx="7772400" cy="3460652"/>
          </a:xfrm>
        </p:spPr>
        <p:txBody>
          <a:bodyPr vert="horz">
            <a:noAutofit/>
          </a:bodyPr>
          <a:lstStyle/>
          <a:p>
            <a:r>
              <a:rPr lang="en-US" sz="4000" dirty="0"/>
              <a:t>Priorisation des </a:t>
            </a:r>
            <a:r>
              <a:rPr lang="en-US" sz="4000" dirty="0" err="1"/>
              <a:t>Investissements</a:t>
            </a:r>
            <a:r>
              <a:rPr lang="en-US" sz="4000" dirty="0"/>
              <a:t> SRPS </a:t>
            </a:r>
            <a:r>
              <a:rPr lang="en-US" sz="4000" dirty="0" err="1"/>
              <a:t>en</a:t>
            </a:r>
            <a:r>
              <a:rPr lang="en-US" sz="4000" dirty="0"/>
              <a:t> Afrique Centrale et de </a:t>
            </a:r>
            <a:r>
              <a:rPr lang="en-US" sz="4000" dirty="0" err="1"/>
              <a:t>l’Ouest</a:t>
            </a:r>
            <a:br>
              <a:rPr lang="en-US" sz="4000" dirty="0"/>
            </a:br>
            <a:br>
              <a:rPr lang="en-US" sz="4000" b="0" i="1" dirty="0"/>
            </a:br>
            <a:r>
              <a:rPr lang="en-US" sz="2000" dirty="0"/>
              <a:t>Probert Hecht, President</a:t>
            </a:r>
            <a:br>
              <a:rPr lang="en-US" sz="2000" dirty="0"/>
            </a:br>
            <a:r>
              <a:rPr lang="en-US" sz="2000" dirty="0"/>
              <a:t>Pharos Global Health Advisors</a:t>
            </a:r>
            <a:br>
              <a:rPr lang="en-US" sz="2000" dirty="0"/>
            </a:br>
            <a:r>
              <a:rPr lang="en-US" sz="2000" dirty="0"/>
              <a:t>Dakar, 18-20 January 2023</a:t>
            </a:r>
            <a:endParaRPr lang="en-US" sz="2000" b="0" dirty="0"/>
          </a:p>
        </p:txBody>
      </p:sp>
      <p:sp>
        <p:nvSpPr>
          <p:cNvPr id="4" name="Slide Number Placeholder 3">
            <a:extLst>
              <a:ext uri="{FF2B5EF4-FFF2-40B4-BE49-F238E27FC236}">
                <a16:creationId xmlns:a16="http://schemas.microsoft.com/office/drawing/2014/main" id="{C1940133-3647-4CCC-B391-FAB8BB2B0F64}"/>
              </a:ext>
            </a:extLst>
          </p:cNvPr>
          <p:cNvSpPr>
            <a:spLocks noGrp="1"/>
          </p:cNvSpPr>
          <p:nvPr>
            <p:ph type="sldNum" sz="quarter" idx="12"/>
          </p:nvPr>
        </p:nvSpPr>
        <p:spPr/>
        <p:txBody>
          <a:bodyPr/>
          <a:lstStyle/>
          <a:p>
            <a:fld id="{E1A4F390-C593-4B22-8A73-7EBE23838EA6}" type="slidenum">
              <a:rPr lang="en-US" smtClean="0"/>
              <a:t>1</a:t>
            </a:fld>
            <a:endParaRPr lang="en-US" dirty="0"/>
          </a:p>
        </p:txBody>
      </p:sp>
    </p:spTree>
    <p:extLst>
      <p:ext uri="{BB962C8B-B14F-4D97-AF65-F5344CB8AC3E}">
        <p14:creationId xmlns:p14="http://schemas.microsoft.com/office/powerpoint/2010/main" val="210284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3995404-B084-E35B-DABC-372285E98F68}"/>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F3995404-B084-E35B-DABC-372285E98F6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B2BDE84-CB5A-422B-24B1-0561AF7DC95B}"/>
              </a:ext>
            </a:extLst>
          </p:cNvPr>
          <p:cNvSpPr>
            <a:spLocks noGrp="1"/>
          </p:cNvSpPr>
          <p:nvPr>
            <p:ph type="title"/>
          </p:nvPr>
        </p:nvSpPr>
        <p:spPr/>
        <p:txBody>
          <a:bodyPr vert="horz"/>
          <a:lstStyle/>
          <a:p>
            <a:r>
              <a:rPr lang="fr-FR" dirty="0"/>
              <a:t>Amérique</a:t>
            </a:r>
            <a:r>
              <a:rPr lang="en-US" dirty="0"/>
              <a:t> Latine: </a:t>
            </a:r>
            <a:r>
              <a:rPr lang="en-US" dirty="0" err="1"/>
              <a:t>l’analyse</a:t>
            </a:r>
            <a:r>
              <a:rPr lang="en-US" dirty="0"/>
              <a:t> </a:t>
            </a:r>
            <a:r>
              <a:rPr lang="en-US" dirty="0" err="1"/>
              <a:t>regionale</a:t>
            </a:r>
            <a:r>
              <a:rPr lang="en-US" dirty="0"/>
              <a:t> </a:t>
            </a:r>
            <a:r>
              <a:rPr lang="en-US" dirty="0" err="1"/>
              <a:t>puise</a:t>
            </a:r>
            <a:r>
              <a:rPr lang="en-US" dirty="0"/>
              <a:t> dans de nombreuses sources</a:t>
            </a:r>
          </a:p>
        </p:txBody>
      </p:sp>
      <p:sp>
        <p:nvSpPr>
          <p:cNvPr id="4" name="Slide Number Placeholder 3">
            <a:extLst>
              <a:ext uri="{FF2B5EF4-FFF2-40B4-BE49-F238E27FC236}">
                <a16:creationId xmlns:a16="http://schemas.microsoft.com/office/drawing/2014/main" id="{8CCB7212-8185-8524-6BBC-5462FF4B0BAE}"/>
              </a:ext>
            </a:extLst>
          </p:cNvPr>
          <p:cNvSpPr>
            <a:spLocks noGrp="1"/>
          </p:cNvSpPr>
          <p:nvPr>
            <p:ph type="sldNum" sz="quarter" idx="12"/>
          </p:nvPr>
        </p:nvSpPr>
        <p:spPr/>
        <p:txBody>
          <a:bodyPr/>
          <a:lstStyle/>
          <a:p>
            <a:fld id="{E1A4F390-C593-4B22-8A73-7EBE23838EA6}" type="slidenum">
              <a:rPr lang="en-US" smtClean="0"/>
              <a:t>10</a:t>
            </a:fld>
            <a:endParaRPr lang="en-US" dirty="0"/>
          </a:p>
        </p:txBody>
      </p:sp>
      <p:sp>
        <p:nvSpPr>
          <p:cNvPr id="15" name="Content Placeholder 2">
            <a:extLst>
              <a:ext uri="{FF2B5EF4-FFF2-40B4-BE49-F238E27FC236}">
                <a16:creationId xmlns:a16="http://schemas.microsoft.com/office/drawing/2014/main" id="{0E901155-6BBA-28A6-F76B-A82B4F01C91D}"/>
              </a:ext>
            </a:extLst>
          </p:cNvPr>
          <p:cNvSpPr>
            <a:spLocks noGrp="1"/>
          </p:cNvSpPr>
          <p:nvPr>
            <p:ph idx="1"/>
          </p:nvPr>
        </p:nvSpPr>
        <p:spPr>
          <a:xfrm>
            <a:off x="587781" y="3757016"/>
            <a:ext cx="2366342" cy="2598168"/>
          </a:xfrm>
        </p:spPr>
        <p:txBody>
          <a:bodyPr>
            <a:noAutofit/>
          </a:bodyPr>
          <a:lstStyle/>
          <a:p>
            <a:pPr marL="0" indent="0">
              <a:buNone/>
            </a:pPr>
            <a:r>
              <a:rPr lang="fr-FR" sz="1800" b="1" dirty="0"/>
              <a:t>30+ interviews avec personnes clés </a:t>
            </a:r>
          </a:p>
          <a:p>
            <a:pPr marL="0" indent="0">
              <a:buNone/>
            </a:pPr>
            <a:r>
              <a:rPr lang="fr-FR" sz="1400" dirty="0"/>
              <a:t>y compris l’équipe de pays du Fonds mondial et le personnel du M&amp;E, les experts du système de santé des ALC et les partenaires du développement (USAID, ONUSIDA, OPS, JID et BM).</a:t>
            </a:r>
          </a:p>
        </p:txBody>
      </p:sp>
      <p:sp>
        <p:nvSpPr>
          <p:cNvPr id="16" name="Content Placeholder 2">
            <a:extLst>
              <a:ext uri="{FF2B5EF4-FFF2-40B4-BE49-F238E27FC236}">
                <a16:creationId xmlns:a16="http://schemas.microsoft.com/office/drawing/2014/main" id="{290BB9A5-C94A-8F15-004C-42073E5F5F1C}"/>
              </a:ext>
            </a:extLst>
          </p:cNvPr>
          <p:cNvSpPr txBox="1">
            <a:spLocks/>
          </p:cNvSpPr>
          <p:nvPr/>
        </p:nvSpPr>
        <p:spPr>
          <a:xfrm>
            <a:off x="3352526" y="3758183"/>
            <a:ext cx="2438947" cy="2598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dirty="0"/>
              <a:t>100+ rapports et articles publiés</a:t>
            </a:r>
          </a:p>
          <a:p>
            <a:pPr marL="0" indent="0">
              <a:buNone/>
            </a:pPr>
            <a:r>
              <a:rPr lang="en-US" sz="1400" dirty="0"/>
              <a:t>Incluant commissions et groupes du FM (TRAs, TWPs, etc.), PTF, rapports et strategies, revue de la literature sur les performances des systèmes de santé</a:t>
            </a:r>
          </a:p>
        </p:txBody>
      </p:sp>
      <p:sp>
        <p:nvSpPr>
          <p:cNvPr id="17" name="Content Placeholder 2">
            <a:extLst>
              <a:ext uri="{FF2B5EF4-FFF2-40B4-BE49-F238E27FC236}">
                <a16:creationId xmlns:a16="http://schemas.microsoft.com/office/drawing/2014/main" id="{E85B421A-32C3-F6C8-4159-DF3DF36CEF97}"/>
              </a:ext>
            </a:extLst>
          </p:cNvPr>
          <p:cNvSpPr txBox="1">
            <a:spLocks/>
          </p:cNvSpPr>
          <p:nvPr/>
        </p:nvSpPr>
        <p:spPr>
          <a:xfrm>
            <a:off x="6149009" y="3758183"/>
            <a:ext cx="2366341" cy="2598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dirty="0"/>
              <a:t>Etude</a:t>
            </a:r>
            <a:r>
              <a:rPr lang="en-US" sz="1800" b="1" dirty="0"/>
              <a:t> de cas et entretiens en profondeur dans 4 pays ALC</a:t>
            </a:r>
          </a:p>
          <a:p>
            <a:pPr marL="0" indent="0">
              <a:buNone/>
            </a:pPr>
            <a:r>
              <a:rPr lang="en-US" sz="1400" dirty="0"/>
              <a:t>Total de 100 entretiens auprès des reponsables de proigrammes PR, SR, OSC et PTF de la Republique Dominicaine, Jamaique, Nicaragua, and Bolivie.</a:t>
            </a:r>
          </a:p>
        </p:txBody>
      </p:sp>
      <p:grpSp>
        <p:nvGrpSpPr>
          <p:cNvPr id="18" name="Group 17">
            <a:extLst>
              <a:ext uri="{FF2B5EF4-FFF2-40B4-BE49-F238E27FC236}">
                <a16:creationId xmlns:a16="http://schemas.microsoft.com/office/drawing/2014/main" id="{D51FC52F-8490-72D6-8A58-B9D2582D85C3}"/>
              </a:ext>
            </a:extLst>
          </p:cNvPr>
          <p:cNvGrpSpPr/>
          <p:nvPr/>
        </p:nvGrpSpPr>
        <p:grpSpPr>
          <a:xfrm>
            <a:off x="658241" y="1787490"/>
            <a:ext cx="1544707" cy="1544707"/>
            <a:chOff x="1039468" y="1787490"/>
            <a:chExt cx="1544707" cy="1544707"/>
          </a:xfrm>
        </p:grpSpPr>
        <p:pic>
          <p:nvPicPr>
            <p:cNvPr id="19" name="Picture 2" descr="Interview Svg Png Icon Free Download (#178866) - OnlineWebFonts.COM">
              <a:extLst>
                <a:ext uri="{FF2B5EF4-FFF2-40B4-BE49-F238E27FC236}">
                  <a16:creationId xmlns:a16="http://schemas.microsoft.com/office/drawing/2014/main" id="{385CBEA4-2049-58BC-8C08-4E451B3216F3}"/>
                </a:ext>
              </a:extLst>
            </p:cNvPr>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9837" y="2127859"/>
              <a:ext cx="863968" cy="863968"/>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7C8F7B4F-489E-0A62-2E4F-2C88DB28F45A}"/>
                </a:ext>
              </a:extLst>
            </p:cNvPr>
            <p:cNvSpPr/>
            <p:nvPr/>
          </p:nvSpPr>
          <p:spPr>
            <a:xfrm>
              <a:off x="1039468" y="1787490"/>
              <a:ext cx="1544707" cy="1544707"/>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11E44C5-9223-A8AF-B7FB-1A73C09560C4}"/>
              </a:ext>
            </a:extLst>
          </p:cNvPr>
          <p:cNvGrpSpPr/>
          <p:nvPr/>
        </p:nvGrpSpPr>
        <p:grpSpPr>
          <a:xfrm>
            <a:off x="3609033" y="1787490"/>
            <a:ext cx="1544707" cy="1544707"/>
            <a:chOff x="3835949" y="1787490"/>
            <a:chExt cx="1544707" cy="1544707"/>
          </a:xfrm>
        </p:grpSpPr>
        <p:pic>
          <p:nvPicPr>
            <p:cNvPr id="22" name="Picture 6" descr="Report Icons – Free Vector Download, PNG, SVG, GIF">
              <a:extLst>
                <a:ext uri="{FF2B5EF4-FFF2-40B4-BE49-F238E27FC236}">
                  <a16:creationId xmlns:a16="http://schemas.microsoft.com/office/drawing/2014/main" id="{A7E795E3-2B66-8438-9147-508C4A409523}"/>
                </a:ext>
              </a:extLst>
            </p:cNvPr>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13479" t="15412" r="14857" b="22723"/>
            <a:stretch/>
          </p:blipFill>
          <p:spPr bwMode="auto">
            <a:xfrm>
              <a:off x="4115478" y="2101677"/>
              <a:ext cx="985648" cy="916333"/>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7A5E11B7-0B76-542E-DB8E-6555AD4946C8}"/>
                </a:ext>
              </a:extLst>
            </p:cNvPr>
            <p:cNvSpPr/>
            <p:nvPr/>
          </p:nvSpPr>
          <p:spPr>
            <a:xfrm>
              <a:off x="3835949" y="1787490"/>
              <a:ext cx="1544707" cy="1544707"/>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70E833F1-83EA-2B25-046E-F0E5A0419E7E}"/>
              </a:ext>
            </a:extLst>
          </p:cNvPr>
          <p:cNvGrpSpPr/>
          <p:nvPr/>
        </p:nvGrpSpPr>
        <p:grpSpPr>
          <a:xfrm>
            <a:off x="6559825" y="1787490"/>
            <a:ext cx="1544707" cy="1544707"/>
            <a:chOff x="6559826" y="1787490"/>
            <a:chExt cx="1544707" cy="1544707"/>
          </a:xfrm>
        </p:grpSpPr>
        <p:pic>
          <p:nvPicPr>
            <p:cNvPr id="25" name="Picture 8" descr="Countries Icons - Download Free Vector Icons | Noun Project">
              <a:extLst>
                <a:ext uri="{FF2B5EF4-FFF2-40B4-BE49-F238E27FC236}">
                  <a16:creationId xmlns:a16="http://schemas.microsoft.com/office/drawing/2014/main" id="{178D3DF5-FB5F-036D-61CF-BAD55D0C7DA3}"/>
                </a:ext>
              </a:extLst>
            </p:cNvPr>
            <p:cNvPicPr>
              <a:picLocks noChangeAspect="1" noChangeArrowheads="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96942" y="2024606"/>
              <a:ext cx="1070474" cy="1070474"/>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id="{0B326948-D28B-A48A-757D-1D66CF079FF6}"/>
                </a:ext>
              </a:extLst>
            </p:cNvPr>
            <p:cNvSpPr/>
            <p:nvPr/>
          </p:nvSpPr>
          <p:spPr>
            <a:xfrm>
              <a:off x="6559826" y="1787490"/>
              <a:ext cx="1544707" cy="1544707"/>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98498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523B0A3-E1D6-6505-C3E8-17D66D067A1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0523B0A3-E1D6-6505-C3E8-17D66D067A1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AEAB7E8-727C-2C4F-264B-2C08E26112C7}"/>
              </a:ext>
            </a:extLst>
          </p:cNvPr>
          <p:cNvSpPr>
            <a:spLocks noGrp="1"/>
          </p:cNvSpPr>
          <p:nvPr>
            <p:ph type="title"/>
          </p:nvPr>
        </p:nvSpPr>
        <p:spPr>
          <a:xfrm>
            <a:off x="628650" y="270533"/>
            <a:ext cx="7886700" cy="1325563"/>
          </a:xfrm>
        </p:spPr>
        <p:txBody>
          <a:bodyPr vert="horz">
            <a:normAutofit fontScale="90000"/>
          </a:bodyPr>
          <a:lstStyle/>
          <a:p>
            <a:r>
              <a:rPr lang="fr-FR" dirty="0"/>
              <a:t>Résumé : Six principaux </a:t>
            </a:r>
            <a:r>
              <a:rPr lang="fr-FR" u="sng" dirty="0"/>
              <a:t>obstacles</a:t>
            </a:r>
            <a:r>
              <a:rPr lang="fr-FR" dirty="0"/>
              <a:t> qui limitent les services de santé axés sur les personnes pour toutes les réponses VTP efficaces (documenté en grand détail)</a:t>
            </a:r>
            <a:endParaRPr lang="en-US" sz="1900" dirty="0">
              <a:ea typeface="+mn-ea"/>
            </a:endParaRPr>
          </a:p>
        </p:txBody>
      </p:sp>
      <p:sp>
        <p:nvSpPr>
          <p:cNvPr id="3" name="Content Placeholder 2">
            <a:extLst>
              <a:ext uri="{FF2B5EF4-FFF2-40B4-BE49-F238E27FC236}">
                <a16:creationId xmlns:a16="http://schemas.microsoft.com/office/drawing/2014/main" id="{2DF5A235-6270-623C-30B6-18B9A333B265}"/>
              </a:ext>
            </a:extLst>
          </p:cNvPr>
          <p:cNvSpPr>
            <a:spLocks noGrp="1"/>
          </p:cNvSpPr>
          <p:nvPr>
            <p:ph idx="1"/>
          </p:nvPr>
        </p:nvSpPr>
        <p:spPr>
          <a:xfrm>
            <a:off x="628650" y="1825625"/>
            <a:ext cx="7991368" cy="4530726"/>
          </a:xfrm>
        </p:spPr>
        <p:txBody>
          <a:bodyPr>
            <a:normAutofit lnSpcReduction="10000"/>
          </a:bodyPr>
          <a:lstStyle/>
          <a:p>
            <a:pPr marL="457200" indent="-457200">
              <a:buFont typeface="+mj-lt"/>
              <a:buAutoNum type="arabicPeriod"/>
            </a:pPr>
            <a:r>
              <a:rPr lang="fr-FR" sz="2000" dirty="0"/>
              <a:t>Faiblesse </a:t>
            </a:r>
            <a:r>
              <a:rPr lang="fr-FR" sz="2000" b="1" dirty="0"/>
              <a:t>des systèmes d'information sur la santé et de l'interopérabilité des données pour prendre des décisions </a:t>
            </a:r>
            <a:r>
              <a:rPr lang="fr-FR" sz="2000" dirty="0"/>
              <a:t>cliniques et politiques, et faiblesse des systèmes de suivi et d'évaluation</a:t>
            </a:r>
          </a:p>
          <a:p>
            <a:pPr marL="457200" indent="-457200">
              <a:buFont typeface="+mj-lt"/>
              <a:buAutoNum type="arabicPeriod"/>
            </a:pPr>
            <a:r>
              <a:rPr lang="fr-FR" sz="2000" dirty="0"/>
              <a:t>Structures de </a:t>
            </a:r>
            <a:r>
              <a:rPr lang="fr-FR" sz="2000" b="1" dirty="0"/>
              <a:t>gouvernance</a:t>
            </a:r>
            <a:r>
              <a:rPr lang="fr-FR" sz="2000" dirty="0"/>
              <a:t> faibles et manque de capacité de </a:t>
            </a:r>
            <a:r>
              <a:rPr lang="fr-FR" sz="2000" b="1" dirty="0"/>
              <a:t>planification</a:t>
            </a:r>
            <a:r>
              <a:rPr lang="fr-FR" sz="2000" dirty="0"/>
              <a:t>, </a:t>
            </a:r>
            <a:r>
              <a:rPr lang="fr-FR" sz="2000" b="1" dirty="0"/>
              <a:t>de mise en œuvre et de gestion</a:t>
            </a:r>
          </a:p>
          <a:p>
            <a:pPr marL="457200" indent="-457200">
              <a:buFont typeface="+mj-lt"/>
              <a:buAutoNum type="arabicPeriod"/>
            </a:pPr>
            <a:r>
              <a:rPr lang="fr-FR" sz="2000" b="1" dirty="0"/>
              <a:t>Ressources humaines en santé </a:t>
            </a:r>
            <a:r>
              <a:rPr lang="fr-FR" sz="2000" dirty="0"/>
              <a:t>insuffisamment qualifiées ou mal gérées </a:t>
            </a:r>
          </a:p>
          <a:p>
            <a:pPr marL="457200" indent="-457200">
              <a:buFont typeface="+mj-lt"/>
              <a:buAutoNum type="arabicPeriod"/>
            </a:pPr>
            <a:r>
              <a:rPr lang="fr-FR" sz="2000" b="1" dirty="0"/>
              <a:t>Forte fragmentation du système de santé</a:t>
            </a:r>
            <a:r>
              <a:rPr lang="fr-FR" sz="2000" dirty="0"/>
              <a:t>, y compris des programmes verticaux non intégrés dans les systèmes de soins de santé primaires ou de sécurité sociale</a:t>
            </a:r>
          </a:p>
          <a:p>
            <a:pPr marL="457200" indent="-457200">
              <a:buFont typeface="+mj-lt"/>
              <a:buAutoNum type="arabicPeriod"/>
            </a:pPr>
            <a:r>
              <a:rPr lang="fr-FR" sz="2000" dirty="0"/>
              <a:t>Manque de </a:t>
            </a:r>
            <a:r>
              <a:rPr lang="fr-FR" sz="2000" b="1" dirty="0"/>
              <a:t>ressources financières</a:t>
            </a:r>
            <a:r>
              <a:rPr lang="fr-FR" sz="2000" dirty="0"/>
              <a:t>, faibles dépenses publiques et </a:t>
            </a:r>
            <a:r>
              <a:rPr lang="fr-FR" sz="2000" b="1" dirty="0"/>
              <a:t>dépenses pour le personnel élevées </a:t>
            </a:r>
          </a:p>
          <a:p>
            <a:pPr marL="457200" indent="-457200">
              <a:buFont typeface="+mj-lt"/>
              <a:buAutoNum type="arabicPeriod"/>
            </a:pPr>
            <a:r>
              <a:rPr lang="fr-FR" sz="2000" dirty="0"/>
              <a:t>Systèmes de </a:t>
            </a:r>
            <a:r>
              <a:rPr lang="fr-FR" sz="2000" b="1" dirty="0"/>
              <a:t>soins de santé primaires </a:t>
            </a:r>
            <a:r>
              <a:rPr lang="fr-FR" sz="2000" dirty="0"/>
              <a:t>faibles, avec un accent excessif sur les services hospitaliers et de niveau supérieur</a:t>
            </a:r>
          </a:p>
          <a:p>
            <a:pPr marL="0" indent="0">
              <a:buNone/>
            </a:pPr>
            <a:endParaRPr lang="en-US" sz="2000" dirty="0"/>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8D661588-0900-5A6E-901E-C6CF144CCB94}"/>
              </a:ext>
            </a:extLst>
          </p:cNvPr>
          <p:cNvSpPr>
            <a:spLocks noGrp="1"/>
          </p:cNvSpPr>
          <p:nvPr>
            <p:ph type="sldNum" sz="quarter" idx="12"/>
          </p:nvPr>
        </p:nvSpPr>
        <p:spPr/>
        <p:txBody>
          <a:bodyPr/>
          <a:lstStyle/>
          <a:p>
            <a:fld id="{E1A4F390-C593-4B22-8A73-7EBE23838EA6}" type="slidenum">
              <a:rPr lang="en-US" smtClean="0"/>
              <a:t>11</a:t>
            </a:fld>
            <a:endParaRPr lang="en-US" dirty="0"/>
          </a:p>
        </p:txBody>
      </p:sp>
    </p:spTree>
    <p:extLst>
      <p:ext uri="{BB962C8B-B14F-4D97-AF65-F5344CB8AC3E}">
        <p14:creationId xmlns:p14="http://schemas.microsoft.com/office/powerpoint/2010/main" val="31069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C2E1954-003E-E877-EFB1-5D4BD92E6AD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2C2E1954-003E-E877-EFB1-5D4BD92E6AD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7AC0944-F179-B2F9-F6B8-11D00F73778E}"/>
              </a:ext>
            </a:extLst>
          </p:cNvPr>
          <p:cNvSpPr>
            <a:spLocks noGrp="1"/>
          </p:cNvSpPr>
          <p:nvPr>
            <p:ph type="title"/>
          </p:nvPr>
        </p:nvSpPr>
        <p:spPr>
          <a:xfrm>
            <a:off x="522514" y="486424"/>
            <a:ext cx="7886700" cy="1057287"/>
          </a:xfrm>
        </p:spPr>
        <p:txBody>
          <a:bodyPr vert="horz">
            <a:normAutofit fontScale="90000"/>
          </a:bodyPr>
          <a:lstStyle/>
          <a:p>
            <a:r>
              <a:rPr lang="fr-FR" dirty="0"/>
              <a:t>Classement des modules SRPS d’après les entrevues  -- </a:t>
            </a:r>
            <a:r>
              <a:rPr lang="fr-FR" b="1" dirty="0"/>
              <a:t>correspondance importante entre les obstacles identifiés et les investissements</a:t>
            </a:r>
            <a:br>
              <a:rPr lang="fr-FR" b="1" dirty="0"/>
            </a:br>
            <a:endParaRPr lang="en-US" dirty="0"/>
          </a:p>
        </p:txBody>
      </p:sp>
      <p:sp>
        <p:nvSpPr>
          <p:cNvPr id="4" name="Slide Number Placeholder 3">
            <a:extLst>
              <a:ext uri="{FF2B5EF4-FFF2-40B4-BE49-F238E27FC236}">
                <a16:creationId xmlns:a16="http://schemas.microsoft.com/office/drawing/2014/main" id="{BBB735A4-AF30-7EF1-FA5E-CC8D9DD70142}"/>
              </a:ext>
            </a:extLst>
          </p:cNvPr>
          <p:cNvSpPr>
            <a:spLocks noGrp="1"/>
          </p:cNvSpPr>
          <p:nvPr>
            <p:ph type="sldNum" sz="quarter" idx="12"/>
          </p:nvPr>
        </p:nvSpPr>
        <p:spPr/>
        <p:txBody>
          <a:bodyPr/>
          <a:lstStyle/>
          <a:p>
            <a:fld id="{E1A4F390-C593-4B22-8A73-7EBE23838EA6}" type="slidenum">
              <a:rPr lang="en-US" smtClean="0"/>
              <a:t>12</a:t>
            </a:fld>
            <a:endParaRPr lang="en-US" dirty="0"/>
          </a:p>
        </p:txBody>
      </p:sp>
      <p:graphicFrame>
        <p:nvGraphicFramePr>
          <p:cNvPr id="9" name="Content Placeholder 7">
            <a:extLst>
              <a:ext uri="{FF2B5EF4-FFF2-40B4-BE49-F238E27FC236}">
                <a16:creationId xmlns:a16="http://schemas.microsoft.com/office/drawing/2014/main" id="{AAC9EA21-4A08-4199-B097-39DAD29C9432}"/>
              </a:ext>
            </a:extLst>
          </p:cNvPr>
          <p:cNvGraphicFramePr>
            <a:graphicFrameLocks noGrp="1"/>
          </p:cNvGraphicFramePr>
          <p:nvPr>
            <p:ph idx="1"/>
            <p:extLst>
              <p:ext uri="{D42A27DB-BD31-4B8C-83A1-F6EECF244321}">
                <p14:modId xmlns:p14="http://schemas.microsoft.com/office/powerpoint/2010/main" val="1909255797"/>
              </p:ext>
            </p:extLst>
          </p:nvPr>
        </p:nvGraphicFramePr>
        <p:xfrm>
          <a:off x="522514" y="1820936"/>
          <a:ext cx="8266922" cy="4136891"/>
        </p:xfrm>
        <a:graphic>
          <a:graphicData uri="http://schemas.openxmlformats.org/drawingml/2006/table">
            <a:tbl>
              <a:tblPr>
                <a:tableStyleId>{5C22544A-7EE6-4342-B048-85BDC9FD1C3A}</a:tableStyleId>
              </a:tblPr>
              <a:tblGrid>
                <a:gridCol w="4850596">
                  <a:extLst>
                    <a:ext uri="{9D8B030D-6E8A-4147-A177-3AD203B41FA5}">
                      <a16:colId xmlns:a16="http://schemas.microsoft.com/office/drawing/2014/main" val="2749788488"/>
                    </a:ext>
                  </a:extLst>
                </a:gridCol>
                <a:gridCol w="1074343">
                  <a:extLst>
                    <a:ext uri="{9D8B030D-6E8A-4147-A177-3AD203B41FA5}">
                      <a16:colId xmlns:a16="http://schemas.microsoft.com/office/drawing/2014/main" val="2571386318"/>
                    </a:ext>
                  </a:extLst>
                </a:gridCol>
                <a:gridCol w="1182616">
                  <a:extLst>
                    <a:ext uri="{9D8B030D-6E8A-4147-A177-3AD203B41FA5}">
                      <a16:colId xmlns:a16="http://schemas.microsoft.com/office/drawing/2014/main" val="1502037338"/>
                    </a:ext>
                  </a:extLst>
                </a:gridCol>
                <a:gridCol w="1159367">
                  <a:extLst>
                    <a:ext uri="{9D8B030D-6E8A-4147-A177-3AD203B41FA5}">
                      <a16:colId xmlns:a16="http://schemas.microsoft.com/office/drawing/2014/main" val="561082243"/>
                    </a:ext>
                  </a:extLst>
                </a:gridCol>
              </a:tblGrid>
              <a:tr h="613461">
                <a:tc>
                  <a:txBody>
                    <a:bodyPr/>
                    <a:lstStyle/>
                    <a:p>
                      <a:pPr algn="ctr" fontAlgn="b"/>
                      <a:r>
                        <a:rPr lang="en-US" sz="2000" b="1" u="none" strike="noStrike" dirty="0" err="1">
                          <a:solidFill>
                            <a:schemeClr val="bg1"/>
                          </a:solidFill>
                          <a:effectLst/>
                        </a:rPr>
                        <a:t>Priorité</a:t>
                      </a:r>
                      <a:r>
                        <a:rPr lang="en-US" sz="2000" b="1" u="none" strike="noStrike" dirty="0">
                          <a:solidFill>
                            <a:schemeClr val="bg1"/>
                          </a:solidFill>
                          <a:effectLst/>
                        </a:rPr>
                        <a:t> par modules/</a:t>
                      </a:r>
                      <a:r>
                        <a:rPr lang="en-US" sz="2000" b="1" u="none" strike="noStrike" dirty="0" err="1">
                          <a:solidFill>
                            <a:schemeClr val="bg1"/>
                          </a:solidFill>
                          <a:effectLst/>
                        </a:rPr>
                        <a:t>domaines</a:t>
                      </a:r>
                      <a:endParaRPr lang="en-US" sz="2000" b="1" u="none" strike="noStrike" dirty="0">
                        <a:solidFill>
                          <a:schemeClr val="bg1"/>
                        </a:solidFill>
                        <a:effectLst/>
                      </a:endParaRPr>
                    </a:p>
                  </a:txBody>
                  <a:tcPr marL="0" marR="0" marT="0" marB="0" anchor="ctr">
                    <a:solidFill>
                      <a:schemeClr val="accent1">
                        <a:lumMod val="75000"/>
                      </a:schemeClr>
                    </a:solidFill>
                  </a:tcPr>
                </a:tc>
                <a:tc>
                  <a:txBody>
                    <a:bodyPr/>
                    <a:lstStyle/>
                    <a:p>
                      <a:pPr algn="ctr" fontAlgn="b"/>
                      <a:r>
                        <a:rPr lang="fr-FR" sz="2000" b="1" u="none" strike="noStrike" dirty="0">
                          <a:solidFill>
                            <a:schemeClr val="bg1"/>
                          </a:solidFill>
                          <a:effectLst/>
                        </a:rPr>
                        <a:t>Staff FM</a:t>
                      </a:r>
                    </a:p>
                  </a:txBody>
                  <a:tcPr marL="0" marR="0" marT="0" marB="0" anchor="ctr">
                    <a:solidFill>
                      <a:schemeClr val="accent1">
                        <a:lumMod val="75000"/>
                      </a:schemeClr>
                    </a:solidFill>
                  </a:tcPr>
                </a:tc>
                <a:tc>
                  <a:txBody>
                    <a:bodyPr/>
                    <a:lstStyle/>
                    <a:p>
                      <a:pPr algn="ctr" fontAlgn="b"/>
                      <a:r>
                        <a:rPr lang="en-US" sz="2000" b="1" u="none" strike="noStrike" dirty="0" err="1">
                          <a:solidFill>
                            <a:schemeClr val="bg1"/>
                          </a:solidFill>
                          <a:effectLst/>
                        </a:rPr>
                        <a:t>Personnes</a:t>
                      </a:r>
                      <a:r>
                        <a:rPr lang="en-US" sz="2000" b="1" u="none" strike="noStrike" dirty="0">
                          <a:solidFill>
                            <a:schemeClr val="bg1"/>
                          </a:solidFill>
                          <a:effectLst/>
                        </a:rPr>
                        <a:t> </a:t>
                      </a:r>
                      <a:r>
                        <a:rPr lang="en-US" sz="2000" b="1" u="none" strike="noStrike" dirty="0" err="1">
                          <a:solidFill>
                            <a:schemeClr val="bg1"/>
                          </a:solidFill>
                          <a:effectLst/>
                        </a:rPr>
                        <a:t>externes</a:t>
                      </a:r>
                      <a:endParaRPr lang="en-US" sz="2000" b="1" u="none" strike="noStrike" dirty="0">
                        <a:solidFill>
                          <a:schemeClr val="bg1"/>
                        </a:solidFill>
                        <a:effectLst/>
                      </a:endParaRPr>
                    </a:p>
                  </a:txBody>
                  <a:tcPr marL="0" marR="0" marT="0" marB="0" anchor="ctr">
                    <a:solidFill>
                      <a:schemeClr val="accent1">
                        <a:lumMod val="75000"/>
                      </a:schemeClr>
                    </a:solidFill>
                  </a:tcPr>
                </a:tc>
                <a:tc>
                  <a:txBody>
                    <a:bodyPr/>
                    <a:lstStyle/>
                    <a:p>
                      <a:pPr algn="ctr" fontAlgn="b"/>
                      <a:r>
                        <a:rPr lang="en-US" sz="2000" b="1" u="none" strike="noStrike" dirty="0">
                          <a:solidFill>
                            <a:schemeClr val="bg1"/>
                          </a:solidFill>
                          <a:effectLst/>
                        </a:rPr>
                        <a:t>Total</a:t>
                      </a:r>
                      <a:endParaRPr lang="en-US" sz="20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1738691108"/>
                  </a:ext>
                </a:extLst>
              </a:tr>
              <a:tr h="235078">
                <a:tc>
                  <a:txBody>
                    <a:bodyPr/>
                    <a:lstStyle/>
                    <a:p>
                      <a:pPr algn="l" fontAlgn="b"/>
                      <a:r>
                        <a:rPr lang="en-US" sz="2000" u="none" strike="noStrike" dirty="0" err="1">
                          <a:effectLst/>
                        </a:rPr>
                        <a:t>Systèmes</a:t>
                      </a:r>
                      <a:r>
                        <a:rPr lang="en-US" sz="2000" u="none" strike="noStrike" dirty="0">
                          <a:effectLst/>
                        </a:rPr>
                        <a:t> </a:t>
                      </a:r>
                      <a:r>
                        <a:rPr lang="en-US" sz="2000" u="none" strike="noStrike" dirty="0" err="1">
                          <a:effectLst/>
                        </a:rPr>
                        <a:t>d’information</a:t>
                      </a:r>
                      <a:r>
                        <a:rPr lang="en-US" sz="2000" u="none" strike="noStrike" dirty="0">
                          <a:effectLst/>
                        </a:rPr>
                        <a:t> et S&amp;E</a:t>
                      </a:r>
                    </a:p>
                  </a:txBody>
                  <a:tcPr marL="72000" marR="0" marT="0" marB="0">
                    <a:solidFill>
                      <a:schemeClr val="accent1">
                        <a:lumMod val="60000"/>
                        <a:lumOff val="40000"/>
                      </a:schemeClr>
                    </a:solidFill>
                  </a:tcPr>
                </a:tc>
                <a:tc>
                  <a:txBody>
                    <a:bodyPr/>
                    <a:lstStyle/>
                    <a:p>
                      <a:pPr algn="ctr" fontAlgn="b"/>
                      <a:r>
                        <a:rPr lang="en-US" sz="2000" u="none" strike="noStrike" dirty="0">
                          <a:solidFill>
                            <a:schemeClr val="tx1"/>
                          </a:solidFill>
                          <a:effectLst/>
                        </a:rPr>
                        <a:t>15</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n-US" sz="2000" u="none" strike="noStrike" dirty="0">
                          <a:solidFill>
                            <a:schemeClr val="tx1"/>
                          </a:solidFill>
                          <a:effectLst/>
                        </a:rPr>
                        <a:t>3</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n-US" sz="2000" u="none" strike="noStrike" dirty="0">
                          <a:solidFill>
                            <a:schemeClr val="tx1"/>
                          </a:solidFill>
                          <a:effectLst/>
                        </a:rPr>
                        <a:t>18</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3043611962"/>
                  </a:ext>
                </a:extLst>
              </a:tr>
              <a:tr h="408974">
                <a:tc>
                  <a:txBody>
                    <a:bodyPr/>
                    <a:lstStyle/>
                    <a:p>
                      <a:pPr algn="l" fontAlgn="b"/>
                      <a:r>
                        <a:rPr lang="fr-FR" sz="2000" u="none" strike="noStrike" dirty="0">
                          <a:effectLst/>
                        </a:rPr>
                        <a:t>Planification, leadership et gouvernance du secteur de la santé</a:t>
                      </a:r>
                    </a:p>
                  </a:txBody>
                  <a:tcPr marL="72000" marR="0" marT="0" marB="0">
                    <a:solidFill>
                      <a:schemeClr val="accent1">
                        <a:lumMod val="60000"/>
                        <a:lumOff val="40000"/>
                      </a:schemeClr>
                    </a:solidFill>
                  </a:tcPr>
                </a:tc>
                <a:tc>
                  <a:txBody>
                    <a:bodyPr/>
                    <a:lstStyle/>
                    <a:p>
                      <a:pPr algn="ctr" fontAlgn="b"/>
                      <a:r>
                        <a:rPr lang="en-US" sz="2000" u="none" strike="noStrike" dirty="0">
                          <a:solidFill>
                            <a:schemeClr val="tx1"/>
                          </a:solidFill>
                          <a:effectLst/>
                        </a:rPr>
                        <a:t>8</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n-US" sz="2000" u="none" strike="noStrike" dirty="0">
                          <a:solidFill>
                            <a:schemeClr val="tx1"/>
                          </a:solidFill>
                          <a:effectLst/>
                        </a:rPr>
                        <a:t>8</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n-US" sz="2000" u="none" strike="noStrike" dirty="0">
                          <a:solidFill>
                            <a:schemeClr val="tx1"/>
                          </a:solidFill>
                          <a:effectLst/>
                        </a:rPr>
                        <a:t>16</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3021600581"/>
                  </a:ext>
                </a:extLst>
              </a:tr>
              <a:tr h="475746">
                <a:tc>
                  <a:txBody>
                    <a:bodyPr/>
                    <a:lstStyle/>
                    <a:p>
                      <a:pPr algn="l" fontAlgn="b"/>
                      <a:r>
                        <a:rPr lang="fr-FR" sz="2000" u="none" strike="noStrike" dirty="0">
                          <a:effectLst/>
                        </a:rPr>
                        <a:t>Financement de la santé et systèmes de gestion financière</a:t>
                      </a:r>
                    </a:p>
                  </a:txBody>
                  <a:tcPr marL="72000" marR="0" marT="0" marB="0">
                    <a:solidFill>
                      <a:schemeClr val="accent1">
                        <a:lumMod val="60000"/>
                        <a:lumOff val="40000"/>
                      </a:schemeClr>
                    </a:solidFill>
                  </a:tcPr>
                </a:tc>
                <a:tc>
                  <a:txBody>
                    <a:bodyPr/>
                    <a:lstStyle/>
                    <a:p>
                      <a:pPr algn="ctr" fontAlgn="b"/>
                      <a:r>
                        <a:rPr lang="en-US" sz="2000" u="none" strike="noStrike" dirty="0">
                          <a:solidFill>
                            <a:schemeClr val="tx1"/>
                          </a:solidFill>
                          <a:effectLst/>
                        </a:rPr>
                        <a:t>8</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n-US" sz="2000" u="none" strike="noStrike" dirty="0">
                          <a:solidFill>
                            <a:schemeClr val="tx1"/>
                          </a:solidFill>
                          <a:effectLst/>
                        </a:rPr>
                        <a:t>3</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n-US" sz="2000" u="none" strike="noStrike" dirty="0">
                          <a:solidFill>
                            <a:schemeClr val="tx1"/>
                          </a:solidFill>
                          <a:effectLst/>
                        </a:rPr>
                        <a:t>11</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984881473"/>
                  </a:ext>
                </a:extLst>
              </a:tr>
              <a:tr h="408974">
                <a:tc>
                  <a:txBody>
                    <a:bodyPr/>
                    <a:lstStyle/>
                    <a:p>
                      <a:pPr algn="l" fontAlgn="b"/>
                      <a:r>
                        <a:rPr lang="fr-FR" sz="2000" u="none" strike="noStrike" dirty="0">
                          <a:effectLst/>
                        </a:rPr>
                        <a:t>Ressources humaines pour la santé et qualité des soins</a:t>
                      </a:r>
                    </a:p>
                  </a:txBody>
                  <a:tcPr marL="72000" marR="0" marT="0" marB="0">
                    <a:solidFill>
                      <a:schemeClr val="accent1">
                        <a:lumMod val="60000"/>
                        <a:lumOff val="40000"/>
                      </a:schemeClr>
                    </a:solidFill>
                  </a:tcPr>
                </a:tc>
                <a:tc>
                  <a:txBody>
                    <a:bodyPr/>
                    <a:lstStyle/>
                    <a:p>
                      <a:pPr algn="ctr" fontAlgn="b"/>
                      <a:r>
                        <a:rPr lang="en-US" sz="2000" u="none" strike="noStrike" dirty="0">
                          <a:solidFill>
                            <a:schemeClr val="tx1"/>
                          </a:solidFill>
                          <a:effectLst/>
                        </a:rPr>
                        <a:t>7</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n-US" sz="2000" u="none" strike="noStrike" dirty="0">
                          <a:solidFill>
                            <a:schemeClr val="tx1"/>
                          </a:solidFill>
                          <a:effectLst/>
                        </a:rPr>
                        <a:t>3</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n-US" sz="2000" u="none" strike="noStrike" dirty="0">
                          <a:solidFill>
                            <a:schemeClr val="tx1"/>
                          </a:solidFill>
                          <a:effectLst/>
                        </a:rPr>
                        <a:t>10</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1039723997"/>
                  </a:ext>
                </a:extLst>
              </a:tr>
              <a:tr h="204487">
                <a:tc>
                  <a:txBody>
                    <a:bodyPr/>
                    <a:lstStyle/>
                    <a:p>
                      <a:pPr algn="l" fontAlgn="b"/>
                      <a:r>
                        <a:rPr lang="fr-FR" sz="2000" u="none" strike="noStrike" dirty="0">
                          <a:effectLst/>
                        </a:rPr>
                        <a:t>Gestion des produits de santé</a:t>
                      </a:r>
                    </a:p>
                  </a:txBody>
                  <a:tcPr marL="72000" marR="0" marT="0" marB="0">
                    <a:solidFill>
                      <a:schemeClr val="accent1">
                        <a:lumMod val="60000"/>
                        <a:lumOff val="40000"/>
                      </a:schemeClr>
                    </a:solidFill>
                  </a:tcPr>
                </a:tc>
                <a:tc>
                  <a:txBody>
                    <a:bodyPr/>
                    <a:lstStyle/>
                    <a:p>
                      <a:pPr algn="ctr" fontAlgn="b"/>
                      <a:r>
                        <a:rPr lang="en-US" sz="2000" u="none" strike="noStrike" dirty="0">
                          <a:solidFill>
                            <a:schemeClr val="tx1"/>
                          </a:solidFill>
                          <a:effectLst/>
                        </a:rPr>
                        <a:t>7</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n-US" sz="2000" u="none" strike="noStrike" dirty="0">
                          <a:solidFill>
                            <a:schemeClr val="tx1"/>
                          </a:solidFill>
                          <a:effectLst/>
                        </a:rPr>
                        <a:t>2</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n-US" sz="2000" u="none" strike="noStrike" dirty="0">
                          <a:solidFill>
                            <a:schemeClr val="tx1"/>
                          </a:solidFill>
                          <a:effectLst/>
                        </a:rPr>
                        <a:t>9</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1656377775"/>
                  </a:ext>
                </a:extLst>
              </a:tr>
              <a:tr h="408974">
                <a:tc>
                  <a:txBody>
                    <a:bodyPr/>
                    <a:lstStyle/>
                    <a:p>
                      <a:pPr algn="l" fontAlgn="b"/>
                      <a:r>
                        <a:rPr lang="fr-FR" sz="2000" u="none" strike="noStrike" dirty="0">
                          <a:effectLst/>
                        </a:rPr>
                        <a:t>Santé publique et préparation aux pandémies</a:t>
                      </a:r>
                    </a:p>
                  </a:txBody>
                  <a:tcPr marL="72000" marR="0" marT="0" marB="0">
                    <a:solidFill>
                      <a:schemeClr val="accent1">
                        <a:lumMod val="60000"/>
                        <a:lumOff val="40000"/>
                      </a:schemeClr>
                    </a:solidFill>
                  </a:tcPr>
                </a:tc>
                <a:tc>
                  <a:txBody>
                    <a:bodyPr/>
                    <a:lstStyle/>
                    <a:p>
                      <a:pPr algn="ctr" fontAlgn="b"/>
                      <a:r>
                        <a:rPr lang="en-US" sz="2000" u="none" strike="noStrike" dirty="0">
                          <a:solidFill>
                            <a:schemeClr val="tx1"/>
                          </a:solidFill>
                          <a:effectLst/>
                        </a:rPr>
                        <a:t>3</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n-US" sz="2000" u="none" strike="noStrike" dirty="0">
                          <a:solidFill>
                            <a:schemeClr val="tx1"/>
                          </a:solidFill>
                          <a:effectLst/>
                        </a:rPr>
                        <a:t>6</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n-US" sz="2000" u="none" strike="noStrike" dirty="0">
                          <a:solidFill>
                            <a:schemeClr val="tx1"/>
                          </a:solidFill>
                          <a:effectLst/>
                        </a:rPr>
                        <a:t>9</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2392775523"/>
                  </a:ext>
                </a:extLst>
              </a:tr>
              <a:tr h="240350">
                <a:tc>
                  <a:txBody>
                    <a:bodyPr/>
                    <a:lstStyle/>
                    <a:p>
                      <a:pPr algn="l" fontAlgn="b"/>
                      <a:r>
                        <a:rPr lang="en-US" sz="2000" u="none" strike="noStrike" kern="1200" dirty="0" err="1">
                          <a:solidFill>
                            <a:schemeClr val="dk1"/>
                          </a:solidFill>
                          <a:effectLst/>
                          <a:latin typeface="+mn-lt"/>
                          <a:ea typeface="+mn-ea"/>
                          <a:cs typeface="+mn-cs"/>
                        </a:rPr>
                        <a:t>Systèmes</a:t>
                      </a:r>
                      <a:r>
                        <a:rPr lang="en-US" sz="2000" u="none" strike="noStrike" kern="1200" dirty="0">
                          <a:solidFill>
                            <a:schemeClr val="dk1"/>
                          </a:solidFill>
                          <a:effectLst/>
                          <a:latin typeface="+mn-lt"/>
                          <a:ea typeface="+mn-ea"/>
                          <a:cs typeface="+mn-cs"/>
                        </a:rPr>
                        <a:t> </a:t>
                      </a:r>
                      <a:r>
                        <a:rPr lang="en-US" sz="2000" u="none" strike="noStrike" kern="1200" dirty="0" err="1">
                          <a:solidFill>
                            <a:schemeClr val="dk1"/>
                          </a:solidFill>
                          <a:effectLst/>
                          <a:latin typeface="+mn-lt"/>
                          <a:ea typeface="+mn-ea"/>
                          <a:cs typeface="+mn-cs"/>
                        </a:rPr>
                        <a:t>communautaires</a:t>
                      </a:r>
                      <a:endParaRPr lang="en-US" sz="2000" u="none" strike="noStrike" kern="1200" dirty="0">
                        <a:solidFill>
                          <a:schemeClr val="dk1"/>
                        </a:solidFill>
                        <a:effectLst/>
                        <a:latin typeface="+mn-lt"/>
                        <a:ea typeface="+mn-ea"/>
                        <a:cs typeface="+mn-cs"/>
                      </a:endParaRPr>
                    </a:p>
                  </a:txBody>
                  <a:tcPr marL="72000" marR="0" marT="0" marB="0">
                    <a:solidFill>
                      <a:schemeClr val="accent1">
                        <a:lumMod val="60000"/>
                        <a:lumOff val="40000"/>
                      </a:schemeClr>
                    </a:solidFill>
                  </a:tcPr>
                </a:tc>
                <a:tc>
                  <a:txBody>
                    <a:bodyPr/>
                    <a:lstStyle/>
                    <a:p>
                      <a:pPr algn="ctr" fontAlgn="b"/>
                      <a:r>
                        <a:rPr lang="en-US" sz="2000" u="none" strike="noStrike" dirty="0">
                          <a:solidFill>
                            <a:schemeClr val="tx1"/>
                          </a:solidFill>
                          <a:effectLst/>
                        </a:rPr>
                        <a:t>8</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n-US" sz="2000" u="none" strike="noStrike" dirty="0">
                          <a:solidFill>
                            <a:schemeClr val="tx1"/>
                          </a:solidFill>
                          <a:effectLst/>
                        </a:rPr>
                        <a:t>0</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n-US" sz="2000" u="none" strike="noStrike" dirty="0">
                          <a:solidFill>
                            <a:schemeClr val="tx1"/>
                          </a:solidFill>
                          <a:effectLst/>
                        </a:rPr>
                        <a:t>8</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1734449164"/>
                  </a:ext>
                </a:extLst>
              </a:tr>
              <a:tr h="371256">
                <a:tc>
                  <a:txBody>
                    <a:bodyPr/>
                    <a:lstStyle/>
                    <a:p>
                      <a:pPr algn="l" fontAlgn="b"/>
                      <a:r>
                        <a:rPr lang="fr-FR" sz="2000" u="none" strike="noStrike" dirty="0">
                          <a:effectLst/>
                        </a:rPr>
                        <a:t>Renforcement des systèmes de laboratoire</a:t>
                      </a:r>
                    </a:p>
                  </a:txBody>
                  <a:tcPr marL="72000" marR="0" marT="0" marB="0">
                    <a:solidFill>
                      <a:schemeClr val="accent1">
                        <a:lumMod val="60000"/>
                        <a:lumOff val="40000"/>
                      </a:schemeClr>
                    </a:solidFill>
                  </a:tcPr>
                </a:tc>
                <a:tc>
                  <a:txBody>
                    <a:bodyPr/>
                    <a:lstStyle/>
                    <a:p>
                      <a:pPr algn="ctr" fontAlgn="b"/>
                      <a:r>
                        <a:rPr lang="en-US" sz="2000" u="none" strike="noStrike" dirty="0">
                          <a:solidFill>
                            <a:schemeClr val="tx1"/>
                          </a:solidFill>
                          <a:effectLst/>
                        </a:rPr>
                        <a:t>5</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n-US" sz="2000" u="none" strike="noStrike" dirty="0">
                          <a:solidFill>
                            <a:schemeClr val="tx1"/>
                          </a:solidFill>
                          <a:effectLst/>
                        </a:rPr>
                        <a:t>0</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tc>
                  <a:txBody>
                    <a:bodyPr/>
                    <a:lstStyle/>
                    <a:p>
                      <a:pPr algn="ctr" fontAlgn="b"/>
                      <a:r>
                        <a:rPr lang="en-US" sz="2000" u="none" strike="noStrike" dirty="0">
                          <a:solidFill>
                            <a:schemeClr val="tx1"/>
                          </a:solidFill>
                          <a:effectLst/>
                        </a:rPr>
                        <a:t>5</a:t>
                      </a:r>
                      <a:endParaRPr lang="en-US" sz="2000" b="0" i="0" u="none" strike="noStrike" dirty="0">
                        <a:solidFill>
                          <a:schemeClr val="tx1"/>
                        </a:solidFill>
                        <a:effectLst/>
                        <a:latin typeface="Calibri" panose="020F0502020204030204" pitchFamily="34"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238518446"/>
                  </a:ext>
                </a:extLst>
              </a:tr>
            </a:tbl>
          </a:graphicData>
        </a:graphic>
      </p:graphicFrame>
      <p:sp>
        <p:nvSpPr>
          <p:cNvPr id="3" name="Oval 2">
            <a:extLst>
              <a:ext uri="{FF2B5EF4-FFF2-40B4-BE49-F238E27FC236}">
                <a16:creationId xmlns:a16="http://schemas.microsoft.com/office/drawing/2014/main" id="{7ED06D08-E15F-83E5-C209-D4D41D73F6FA}"/>
              </a:ext>
            </a:extLst>
          </p:cNvPr>
          <p:cNvSpPr/>
          <p:nvPr/>
        </p:nvSpPr>
        <p:spPr>
          <a:xfrm>
            <a:off x="7791060" y="2235912"/>
            <a:ext cx="914400" cy="2386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794705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C650E2E-D5C0-22E8-9260-558BFFB6E08E}"/>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BC650E2E-D5C0-22E8-9260-558BFFB6E08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24A8C0C-C38D-F62C-7558-04AB334F6E4E}"/>
              </a:ext>
            </a:extLst>
          </p:cNvPr>
          <p:cNvSpPr>
            <a:spLocks noGrp="1"/>
          </p:cNvSpPr>
          <p:nvPr>
            <p:ph type="title"/>
          </p:nvPr>
        </p:nvSpPr>
        <p:spPr>
          <a:xfrm>
            <a:off x="628650" y="67378"/>
            <a:ext cx="7886700" cy="1623312"/>
          </a:xfrm>
        </p:spPr>
        <p:txBody>
          <a:bodyPr vert="horz">
            <a:normAutofit/>
          </a:bodyPr>
          <a:lstStyle/>
          <a:p>
            <a:r>
              <a:rPr lang="en-US" dirty="0"/>
              <a:t>Forte coincidence entre les </a:t>
            </a:r>
            <a:r>
              <a:rPr lang="fr-FR" dirty="0"/>
              <a:t>principaux</a:t>
            </a:r>
            <a:r>
              <a:rPr lang="en-US" dirty="0"/>
              <a:t> </a:t>
            </a:r>
            <a:r>
              <a:rPr lang="en-US" dirty="0" err="1"/>
              <a:t>goulots</a:t>
            </a:r>
            <a:r>
              <a:rPr lang="en-US" dirty="0"/>
              <a:t> d’</a:t>
            </a:r>
            <a:r>
              <a:rPr lang="fr-FR" dirty="0"/>
              <a:t> é</a:t>
            </a:r>
            <a:r>
              <a:rPr lang="en-US" dirty="0" err="1"/>
              <a:t>tranglement</a:t>
            </a:r>
            <a:r>
              <a:rPr lang="en-US" dirty="0"/>
              <a:t> et les </a:t>
            </a:r>
            <a:r>
              <a:rPr lang="en-US" dirty="0" err="1"/>
              <a:t>investisements</a:t>
            </a:r>
            <a:r>
              <a:rPr lang="en-US" dirty="0"/>
              <a:t> </a:t>
            </a:r>
            <a:r>
              <a:rPr lang="en-US" dirty="0" err="1"/>
              <a:t>prioritaires</a:t>
            </a:r>
            <a:r>
              <a:rPr lang="en-US" dirty="0"/>
              <a:t>, </a:t>
            </a:r>
            <a:r>
              <a:rPr lang="en-US" dirty="0" err="1"/>
              <a:t>selon</a:t>
            </a:r>
            <a:r>
              <a:rPr lang="en-US" dirty="0"/>
              <a:t> la </a:t>
            </a:r>
            <a:r>
              <a:rPr lang="en-US" dirty="0" err="1"/>
              <a:t>litt</a:t>
            </a:r>
            <a:r>
              <a:rPr lang="fr-FR" dirty="0"/>
              <a:t>é</a:t>
            </a:r>
            <a:r>
              <a:rPr lang="en-US" dirty="0" err="1"/>
              <a:t>rature</a:t>
            </a:r>
            <a:r>
              <a:rPr lang="en-US" dirty="0"/>
              <a:t> et </a:t>
            </a:r>
            <a:r>
              <a:rPr lang="en-US" dirty="0" err="1"/>
              <a:t>l’opinions</a:t>
            </a:r>
            <a:r>
              <a:rPr lang="en-US" dirty="0"/>
              <a:t> des experts</a:t>
            </a:r>
          </a:p>
        </p:txBody>
      </p:sp>
      <p:sp>
        <p:nvSpPr>
          <p:cNvPr id="4" name="Slide Number Placeholder 3">
            <a:extLst>
              <a:ext uri="{FF2B5EF4-FFF2-40B4-BE49-F238E27FC236}">
                <a16:creationId xmlns:a16="http://schemas.microsoft.com/office/drawing/2014/main" id="{1278FA0F-6A3E-8A7A-18A6-AE8ADE374C8D}"/>
              </a:ext>
            </a:extLst>
          </p:cNvPr>
          <p:cNvSpPr>
            <a:spLocks noGrp="1"/>
          </p:cNvSpPr>
          <p:nvPr>
            <p:ph type="sldNum" sz="quarter" idx="12"/>
          </p:nvPr>
        </p:nvSpPr>
        <p:spPr/>
        <p:txBody>
          <a:bodyPr/>
          <a:lstStyle/>
          <a:p>
            <a:fld id="{E1A4F390-C593-4B22-8A73-7EBE23838EA6}" type="slidenum">
              <a:rPr lang="en-US" smtClean="0"/>
              <a:t>13</a:t>
            </a:fld>
            <a:endParaRPr lang="en-US" dirty="0"/>
          </a:p>
        </p:txBody>
      </p:sp>
      <p:graphicFrame>
        <p:nvGraphicFramePr>
          <p:cNvPr id="14" name="Content Placeholder 4">
            <a:extLst>
              <a:ext uri="{FF2B5EF4-FFF2-40B4-BE49-F238E27FC236}">
                <a16:creationId xmlns:a16="http://schemas.microsoft.com/office/drawing/2014/main" id="{2D2C3ED9-9255-51E5-8CE0-8AE91AD638E4}"/>
              </a:ext>
            </a:extLst>
          </p:cNvPr>
          <p:cNvGraphicFramePr>
            <a:graphicFrameLocks noGrp="1"/>
          </p:cNvGraphicFramePr>
          <p:nvPr>
            <p:ph idx="1"/>
            <p:extLst>
              <p:ext uri="{D42A27DB-BD31-4B8C-83A1-F6EECF244321}">
                <p14:modId xmlns:p14="http://schemas.microsoft.com/office/powerpoint/2010/main" val="2563264522"/>
              </p:ext>
            </p:extLst>
          </p:nvPr>
        </p:nvGraphicFramePr>
        <p:xfrm>
          <a:off x="628650" y="1616374"/>
          <a:ext cx="7886700" cy="39212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Box 15">
            <a:extLst>
              <a:ext uri="{FF2B5EF4-FFF2-40B4-BE49-F238E27FC236}">
                <a16:creationId xmlns:a16="http://schemas.microsoft.com/office/drawing/2014/main" id="{2A0764FD-F305-F25A-CE3E-C9F96E5A7A36}"/>
              </a:ext>
            </a:extLst>
          </p:cNvPr>
          <p:cNvSpPr txBox="1"/>
          <p:nvPr/>
        </p:nvSpPr>
        <p:spPr>
          <a:xfrm>
            <a:off x="2634765" y="5662079"/>
            <a:ext cx="1794362" cy="707886"/>
          </a:xfrm>
          <a:prstGeom prst="rect">
            <a:avLst/>
          </a:prstGeom>
          <a:noFill/>
        </p:spPr>
        <p:txBody>
          <a:bodyPr wrap="square" rtlCol="0">
            <a:spAutoFit/>
          </a:bodyPr>
          <a:lstStyle/>
          <a:p>
            <a:pPr algn="ctr"/>
            <a:r>
              <a:rPr lang="en-US" sz="2000" b="1" dirty="0"/>
              <a:t>Top bottlenecks</a:t>
            </a:r>
          </a:p>
        </p:txBody>
      </p:sp>
      <p:sp>
        <p:nvSpPr>
          <p:cNvPr id="17" name="TextBox 16">
            <a:extLst>
              <a:ext uri="{FF2B5EF4-FFF2-40B4-BE49-F238E27FC236}">
                <a16:creationId xmlns:a16="http://schemas.microsoft.com/office/drawing/2014/main" id="{585B02BA-6A63-2D10-ED79-3BC00A8D3538}"/>
              </a:ext>
            </a:extLst>
          </p:cNvPr>
          <p:cNvSpPr txBox="1"/>
          <p:nvPr/>
        </p:nvSpPr>
        <p:spPr>
          <a:xfrm>
            <a:off x="5105401" y="5710020"/>
            <a:ext cx="1837158" cy="707886"/>
          </a:xfrm>
          <a:prstGeom prst="rect">
            <a:avLst/>
          </a:prstGeom>
          <a:noFill/>
        </p:spPr>
        <p:txBody>
          <a:bodyPr wrap="square" rtlCol="0">
            <a:spAutoFit/>
          </a:bodyPr>
          <a:lstStyle/>
          <a:p>
            <a:pPr algn="ctr"/>
            <a:r>
              <a:rPr lang="en-US" sz="2000" b="1" dirty="0"/>
              <a:t>Top priorities for investment</a:t>
            </a:r>
          </a:p>
        </p:txBody>
      </p:sp>
      <p:sp>
        <p:nvSpPr>
          <p:cNvPr id="18" name="TextBox 17">
            <a:extLst>
              <a:ext uri="{FF2B5EF4-FFF2-40B4-BE49-F238E27FC236}">
                <a16:creationId xmlns:a16="http://schemas.microsoft.com/office/drawing/2014/main" id="{09A0DD92-2B9E-CABF-270B-5A5727B6B67D}"/>
              </a:ext>
            </a:extLst>
          </p:cNvPr>
          <p:cNvSpPr txBox="1"/>
          <p:nvPr/>
        </p:nvSpPr>
        <p:spPr>
          <a:xfrm>
            <a:off x="1954513" y="2583103"/>
            <a:ext cx="2048719"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Fragmentation</a:t>
            </a:r>
          </a:p>
          <a:p>
            <a:pPr marL="285750" indent="-285750">
              <a:buFont typeface="Arial" panose="020B0604020202020204" pitchFamily="34" charset="0"/>
              <a:buChar char="•"/>
            </a:pPr>
            <a:r>
              <a:rPr lang="en-US" sz="2000" dirty="0"/>
              <a:t>Low focus on quality</a:t>
            </a:r>
          </a:p>
          <a:p>
            <a:pPr marL="285750" indent="-285750">
              <a:buFont typeface="Arial" panose="020B0604020202020204" pitchFamily="34" charset="0"/>
              <a:buChar char="•"/>
            </a:pPr>
            <a:r>
              <a:rPr lang="en-US" sz="2000" dirty="0"/>
              <a:t>Limited pandemic preparedness</a:t>
            </a:r>
          </a:p>
          <a:p>
            <a:pPr marL="285750" indent="-285750">
              <a:buFont typeface="Arial" panose="020B0604020202020204" pitchFamily="34" charset="0"/>
              <a:buChar char="•"/>
            </a:pPr>
            <a:r>
              <a:rPr lang="en-US" sz="2000" dirty="0"/>
              <a:t>Weak PHC</a:t>
            </a:r>
          </a:p>
        </p:txBody>
      </p:sp>
      <p:sp>
        <p:nvSpPr>
          <p:cNvPr id="19" name="TextBox 18">
            <a:extLst>
              <a:ext uri="{FF2B5EF4-FFF2-40B4-BE49-F238E27FC236}">
                <a16:creationId xmlns:a16="http://schemas.microsoft.com/office/drawing/2014/main" id="{06308966-8154-4CEB-C42A-66904C946910}"/>
              </a:ext>
            </a:extLst>
          </p:cNvPr>
          <p:cNvSpPr txBox="1"/>
          <p:nvPr/>
        </p:nvSpPr>
        <p:spPr>
          <a:xfrm>
            <a:off x="3844212" y="2976832"/>
            <a:ext cx="1730679"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HIS</a:t>
            </a:r>
          </a:p>
          <a:p>
            <a:pPr marL="285750" indent="-285750">
              <a:buFont typeface="Arial" panose="020B0604020202020204" pitchFamily="34" charset="0"/>
              <a:buChar char="•"/>
            </a:pPr>
            <a:r>
              <a:rPr lang="en-US" sz="2000" dirty="0"/>
              <a:t>Governance</a:t>
            </a:r>
          </a:p>
          <a:p>
            <a:pPr marL="285750" indent="-285750">
              <a:buFont typeface="Arial" panose="020B0604020202020204" pitchFamily="34" charset="0"/>
              <a:buChar char="•"/>
            </a:pPr>
            <a:r>
              <a:rPr lang="en-US" sz="2000" dirty="0"/>
              <a:t>Financing</a:t>
            </a:r>
          </a:p>
          <a:p>
            <a:pPr marL="285750" indent="-285750">
              <a:buFont typeface="Arial" panose="020B0604020202020204" pitchFamily="34" charset="0"/>
              <a:buChar char="•"/>
            </a:pPr>
            <a:r>
              <a:rPr lang="en-US" sz="2000" dirty="0"/>
              <a:t>HRH</a:t>
            </a:r>
          </a:p>
        </p:txBody>
      </p:sp>
      <p:sp>
        <p:nvSpPr>
          <p:cNvPr id="20" name="TextBox 19">
            <a:extLst>
              <a:ext uri="{FF2B5EF4-FFF2-40B4-BE49-F238E27FC236}">
                <a16:creationId xmlns:a16="http://schemas.microsoft.com/office/drawing/2014/main" id="{ADA5BBE3-2CC1-F9BF-21C6-C2495A8F01A0}"/>
              </a:ext>
            </a:extLst>
          </p:cNvPr>
          <p:cNvSpPr txBox="1"/>
          <p:nvPr/>
        </p:nvSpPr>
        <p:spPr>
          <a:xfrm>
            <a:off x="5574891" y="2736992"/>
            <a:ext cx="1939168"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Community systems</a:t>
            </a:r>
          </a:p>
          <a:p>
            <a:pPr marL="285750" indent="-285750">
              <a:buFont typeface="Arial" panose="020B0604020202020204" pitchFamily="34" charset="0"/>
              <a:buChar char="•"/>
            </a:pPr>
            <a:r>
              <a:rPr lang="en-US" sz="2000" dirty="0"/>
              <a:t>Procurement and Supply Chain Management</a:t>
            </a:r>
          </a:p>
        </p:txBody>
      </p:sp>
    </p:spTree>
    <p:extLst>
      <p:ext uri="{BB962C8B-B14F-4D97-AF65-F5344CB8AC3E}">
        <p14:creationId xmlns:p14="http://schemas.microsoft.com/office/powerpoint/2010/main" val="1958429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B5E3027-B4FB-A3D0-B0BB-1C2C2E8E7E7F}"/>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3B5E3027-B4FB-A3D0-B0BB-1C2C2E8E7E7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00EC26A-2189-7745-A056-790E888BBD3D}"/>
              </a:ext>
            </a:extLst>
          </p:cNvPr>
          <p:cNvSpPr>
            <a:spLocks noGrp="1"/>
          </p:cNvSpPr>
          <p:nvPr>
            <p:ph type="title"/>
          </p:nvPr>
        </p:nvSpPr>
        <p:spPr/>
        <p:txBody>
          <a:bodyPr vert="horz"/>
          <a:lstStyle/>
          <a:p>
            <a:r>
              <a:rPr lang="fr-FR" dirty="0"/>
              <a:t>Recommandations à l’échelle régionale pour les investissements prioritaires du SRPS dans le RP7</a:t>
            </a:r>
            <a:endParaRPr lang="en-US" dirty="0"/>
          </a:p>
        </p:txBody>
      </p:sp>
      <p:sp>
        <p:nvSpPr>
          <p:cNvPr id="3" name="Content Placeholder 2">
            <a:extLst>
              <a:ext uri="{FF2B5EF4-FFF2-40B4-BE49-F238E27FC236}">
                <a16:creationId xmlns:a16="http://schemas.microsoft.com/office/drawing/2014/main" id="{FCF7F98A-1934-6140-9EBA-215E2F7D88CC}"/>
              </a:ext>
            </a:extLst>
          </p:cNvPr>
          <p:cNvSpPr>
            <a:spLocks noGrp="1"/>
          </p:cNvSpPr>
          <p:nvPr>
            <p:ph idx="1"/>
          </p:nvPr>
        </p:nvSpPr>
        <p:spPr>
          <a:xfrm>
            <a:off x="628650" y="1588168"/>
            <a:ext cx="7886700" cy="4588795"/>
          </a:xfrm>
        </p:spPr>
        <p:txBody>
          <a:bodyPr>
            <a:normAutofit/>
          </a:bodyPr>
          <a:lstStyle/>
          <a:p>
            <a:pPr marL="0" indent="0">
              <a:buNone/>
            </a:pPr>
            <a:r>
              <a:rPr lang="fr-FR" sz="1800" dirty="0"/>
              <a:t>La recommandation de cette étude est que le Fonds mondial accorde une priorité </a:t>
            </a:r>
            <a:r>
              <a:rPr lang="fr-FR" sz="1800" u="sng" dirty="0"/>
              <a:t>sélective</a:t>
            </a:r>
            <a:r>
              <a:rPr lang="fr-FR" sz="1800" dirty="0"/>
              <a:t> aux interventions dans les domaines suivants : </a:t>
            </a:r>
          </a:p>
          <a:p>
            <a:pPr marL="0" indent="0">
              <a:buNone/>
            </a:pPr>
            <a:endParaRPr lang="en-US" sz="1800" dirty="0"/>
          </a:p>
          <a:p>
            <a:pPr marL="914400" lvl="1" indent="-457200">
              <a:buFont typeface="+mj-lt"/>
              <a:buAutoNum type="arabicPeriod"/>
            </a:pPr>
            <a:r>
              <a:rPr lang="fr-FR" sz="1800" dirty="0"/>
              <a:t>Systèmes d’information et de gestion de la santé (SIGS),</a:t>
            </a:r>
          </a:p>
          <a:p>
            <a:pPr marL="914400" lvl="1" indent="-457200">
              <a:buFont typeface="+mj-lt"/>
              <a:buAutoNum type="arabicPeriod"/>
            </a:pPr>
            <a:r>
              <a:rPr lang="fr-FR" sz="1800" dirty="0"/>
              <a:t>Ressources humaines pour la santé (RHS),</a:t>
            </a:r>
          </a:p>
          <a:p>
            <a:pPr marL="914400" lvl="1" indent="-457200">
              <a:buFont typeface="+mj-lt"/>
              <a:buAutoNum type="arabicPeriod"/>
            </a:pPr>
            <a:r>
              <a:rPr lang="en-US" sz="1800" dirty="0" err="1"/>
              <a:t>Gouvernance</a:t>
            </a:r>
            <a:r>
              <a:rPr lang="en-US" sz="1800" dirty="0"/>
              <a:t> et gestion</a:t>
            </a:r>
          </a:p>
          <a:p>
            <a:pPr marL="914400" lvl="1" indent="-457200">
              <a:buFont typeface="+mj-lt"/>
              <a:buAutoNum type="arabicPeriod"/>
            </a:pPr>
            <a:r>
              <a:rPr lang="fr-FR" sz="1800" dirty="0"/>
              <a:t>Systèmes et réponses communautaires (SRC),</a:t>
            </a:r>
          </a:p>
          <a:p>
            <a:pPr marL="914400" lvl="1" indent="-457200">
              <a:buFont typeface="+mj-lt"/>
              <a:buAutoNum type="arabicPeriod"/>
            </a:pPr>
            <a:r>
              <a:rPr lang="fr-FR" sz="1800" dirty="0"/>
              <a:t>Préparation en cas de pandémie (PP)</a:t>
            </a:r>
          </a:p>
          <a:p>
            <a:pPr marL="914400" lvl="1" indent="-457200">
              <a:buFont typeface="+mj-lt"/>
              <a:buAutoNum type="arabicPeriod"/>
            </a:pPr>
            <a:endParaRPr lang="en-US" sz="1800" dirty="0"/>
          </a:p>
          <a:p>
            <a:pPr marL="0" indent="0">
              <a:buNone/>
            </a:pPr>
            <a:r>
              <a:rPr lang="fr-FR" sz="1800" dirty="0"/>
              <a:t>Les interventions devraient surtout porter sur les activités dans ces domaines qui préparent et appuient l’intégration efficace des réponses VTP dans les SSP et les services intégrés transversaux pour toutes les maladies.</a:t>
            </a:r>
          </a:p>
        </p:txBody>
      </p:sp>
      <p:sp>
        <p:nvSpPr>
          <p:cNvPr id="4" name="Slide Number Placeholder 3">
            <a:extLst>
              <a:ext uri="{FF2B5EF4-FFF2-40B4-BE49-F238E27FC236}">
                <a16:creationId xmlns:a16="http://schemas.microsoft.com/office/drawing/2014/main" id="{3DD057A8-22A6-9E46-8406-7CF66D337DC7}"/>
              </a:ext>
            </a:extLst>
          </p:cNvPr>
          <p:cNvSpPr>
            <a:spLocks noGrp="1"/>
          </p:cNvSpPr>
          <p:nvPr>
            <p:ph type="sldNum" sz="quarter" idx="12"/>
          </p:nvPr>
        </p:nvSpPr>
        <p:spPr/>
        <p:txBody>
          <a:bodyPr/>
          <a:lstStyle/>
          <a:p>
            <a:fld id="{E1A4F390-C593-4B22-8A73-7EBE23838EA6}" type="slidenum">
              <a:rPr lang="en-US" smtClean="0"/>
              <a:t>14</a:t>
            </a:fld>
            <a:endParaRPr lang="en-US" dirty="0"/>
          </a:p>
        </p:txBody>
      </p:sp>
    </p:spTree>
    <p:extLst>
      <p:ext uri="{BB962C8B-B14F-4D97-AF65-F5344CB8AC3E}">
        <p14:creationId xmlns:p14="http://schemas.microsoft.com/office/powerpoint/2010/main" val="2180348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0D524664-47E7-5D81-3750-58B53361CB35}"/>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4" name="Object 13" hidden="1">
                        <a:extLst>
                          <a:ext uri="{FF2B5EF4-FFF2-40B4-BE49-F238E27FC236}">
                            <a16:creationId xmlns:a16="http://schemas.microsoft.com/office/drawing/2014/main" id="{0D524664-47E7-5D81-3750-58B53361CB35}"/>
                          </a:ext>
                        </a:extLst>
                      </p:cNvPr>
                      <p:cNvPicPr/>
                      <p:nvPr/>
                    </p:nvPicPr>
                    <p:blipFill>
                      <a:blip r:embed="rId5"/>
                      <a:stretch>
                        <a:fillRect/>
                      </a:stretch>
                    </p:blipFill>
                    <p:spPr>
                      <a:xfrm>
                        <a:off x="1192" y="858441"/>
                        <a:ext cx="920" cy="1191"/>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610ED93C-5E38-E2E5-C261-167C7FBF80CE}"/>
              </a:ext>
            </a:extLst>
          </p:cNvPr>
          <p:cNvSpPr>
            <a:spLocks noGrp="1"/>
          </p:cNvSpPr>
          <p:nvPr>
            <p:ph type="sldNum" sz="quarter" idx="12"/>
          </p:nvPr>
        </p:nvSpPr>
        <p:spPr>
          <a:xfrm>
            <a:off x="6799887" y="5665771"/>
            <a:ext cx="2057400" cy="273844"/>
          </a:xfrm>
        </p:spPr>
        <p:txBody>
          <a:bodyPr/>
          <a:lstStyle/>
          <a:p>
            <a:fld id="{970D37AD-A042-8547-8A0E-3F6F1331C6F8}" type="slidenum">
              <a:rPr lang="en-US" smtClean="0"/>
              <a:t>15</a:t>
            </a:fld>
            <a:endParaRPr lang="en-US" dirty="0"/>
          </a:p>
        </p:txBody>
      </p:sp>
      <p:sp>
        <p:nvSpPr>
          <p:cNvPr id="9" name="TextBox 8">
            <a:extLst>
              <a:ext uri="{FF2B5EF4-FFF2-40B4-BE49-F238E27FC236}">
                <a16:creationId xmlns:a16="http://schemas.microsoft.com/office/drawing/2014/main" id="{592FEA12-D51B-8B8F-003B-1D81BA6D6481}"/>
              </a:ext>
            </a:extLst>
          </p:cNvPr>
          <p:cNvSpPr txBox="1"/>
          <p:nvPr/>
        </p:nvSpPr>
        <p:spPr>
          <a:xfrm rot="10800000" flipV="1">
            <a:off x="33454" y="5446392"/>
            <a:ext cx="8932557" cy="253916"/>
          </a:xfrm>
          <a:prstGeom prst="rect">
            <a:avLst/>
          </a:prstGeom>
          <a:solidFill>
            <a:schemeClr val="bg1"/>
          </a:solidFill>
        </p:spPr>
        <p:txBody>
          <a:bodyPr wrap="square">
            <a:spAutoFit/>
          </a:bodyPr>
          <a:lstStyle/>
          <a:p>
            <a:endParaRPr lang="en-US" sz="1050" dirty="0"/>
          </a:p>
        </p:txBody>
      </p:sp>
      <p:sp>
        <p:nvSpPr>
          <p:cNvPr id="28" name="Titre 27">
            <a:extLst>
              <a:ext uri="{FF2B5EF4-FFF2-40B4-BE49-F238E27FC236}">
                <a16:creationId xmlns:a16="http://schemas.microsoft.com/office/drawing/2014/main" id="{973EF041-66A9-87A0-B9DB-106B3B85C949}"/>
              </a:ext>
            </a:extLst>
          </p:cNvPr>
          <p:cNvSpPr>
            <a:spLocks noGrp="1"/>
          </p:cNvSpPr>
          <p:nvPr>
            <p:ph type="title"/>
          </p:nvPr>
        </p:nvSpPr>
        <p:spPr>
          <a:xfrm>
            <a:off x="455718" y="144330"/>
            <a:ext cx="7699237" cy="704756"/>
          </a:xfrm>
        </p:spPr>
        <p:txBody>
          <a:bodyPr>
            <a:normAutofit fontScale="90000"/>
          </a:bodyPr>
          <a:lstStyle/>
          <a:p>
            <a:r>
              <a:rPr lang="fr-FR" dirty="0"/>
              <a:t>Dessin et montage de l’outil pour la priorisation des SRPS au niveau pays – structure et logique</a:t>
            </a:r>
          </a:p>
        </p:txBody>
      </p:sp>
      <p:graphicFrame>
        <p:nvGraphicFramePr>
          <p:cNvPr id="31" name="Diagramme 30">
            <a:extLst>
              <a:ext uri="{FF2B5EF4-FFF2-40B4-BE49-F238E27FC236}">
                <a16:creationId xmlns:a16="http://schemas.microsoft.com/office/drawing/2014/main" id="{CC4F3BF2-ADD5-4FBD-6BA7-B55EE8274F5F}"/>
              </a:ext>
            </a:extLst>
          </p:cNvPr>
          <p:cNvGraphicFramePr/>
          <p:nvPr>
            <p:extLst>
              <p:ext uri="{D42A27DB-BD31-4B8C-83A1-F6EECF244321}">
                <p14:modId xmlns:p14="http://schemas.microsoft.com/office/powerpoint/2010/main" val="1332042836"/>
              </p:ext>
            </p:extLst>
          </p:nvPr>
        </p:nvGraphicFramePr>
        <p:xfrm>
          <a:off x="299885" y="1063690"/>
          <a:ext cx="7855070" cy="49452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Right Brace 2">
            <a:extLst>
              <a:ext uri="{FF2B5EF4-FFF2-40B4-BE49-F238E27FC236}">
                <a16:creationId xmlns:a16="http://schemas.microsoft.com/office/drawing/2014/main" id="{13F880C9-56C3-F825-36FC-2260DF772B9D}"/>
              </a:ext>
            </a:extLst>
          </p:cNvPr>
          <p:cNvSpPr/>
          <p:nvPr/>
        </p:nvSpPr>
        <p:spPr>
          <a:xfrm>
            <a:off x="8082960" y="3088076"/>
            <a:ext cx="689159" cy="2577695"/>
          </a:xfrm>
          <a:prstGeom prst="rightBrace">
            <a:avLst>
              <a:gd name="adj1" fmla="val 0"/>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ight Brace 3">
            <a:extLst>
              <a:ext uri="{FF2B5EF4-FFF2-40B4-BE49-F238E27FC236}">
                <a16:creationId xmlns:a16="http://schemas.microsoft.com/office/drawing/2014/main" id="{1BB60651-DC56-2CD1-3125-1B544ACC1882}"/>
              </a:ext>
            </a:extLst>
          </p:cNvPr>
          <p:cNvSpPr/>
          <p:nvPr/>
        </p:nvSpPr>
        <p:spPr>
          <a:xfrm>
            <a:off x="7999123" y="787037"/>
            <a:ext cx="689159" cy="1858510"/>
          </a:xfrm>
          <a:prstGeom prst="rightBrace">
            <a:avLst>
              <a:gd name="adj1" fmla="val 0"/>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AF6DA681-46DC-FCFE-8EC7-8CE3CAE30229}"/>
              </a:ext>
            </a:extLst>
          </p:cNvPr>
          <p:cNvSpPr txBox="1"/>
          <p:nvPr/>
        </p:nvSpPr>
        <p:spPr>
          <a:xfrm rot="5400000">
            <a:off x="7937563" y="1424496"/>
            <a:ext cx="1870769" cy="461665"/>
          </a:xfrm>
          <a:prstGeom prst="rect">
            <a:avLst/>
          </a:prstGeom>
          <a:noFill/>
        </p:spPr>
        <p:txBody>
          <a:bodyPr wrap="none" rtlCol="0">
            <a:spAutoFit/>
          </a:bodyPr>
          <a:lstStyle/>
          <a:p>
            <a:r>
              <a:rPr lang="en-US" sz="2400" b="1" dirty="0" err="1">
                <a:solidFill>
                  <a:srgbClr val="FF0000"/>
                </a:solidFill>
              </a:rPr>
              <a:t>Diagnostique</a:t>
            </a:r>
            <a:endParaRPr lang="en-US" sz="2400" b="1" dirty="0">
              <a:solidFill>
                <a:srgbClr val="FF0000"/>
              </a:solidFill>
            </a:endParaRPr>
          </a:p>
        </p:txBody>
      </p:sp>
      <p:sp>
        <p:nvSpPr>
          <p:cNvPr id="6" name="TextBox 5">
            <a:extLst>
              <a:ext uri="{FF2B5EF4-FFF2-40B4-BE49-F238E27FC236}">
                <a16:creationId xmlns:a16="http://schemas.microsoft.com/office/drawing/2014/main" id="{188D57A1-F34A-FB6C-B1DD-09A1BB1D870B}"/>
              </a:ext>
            </a:extLst>
          </p:cNvPr>
          <p:cNvSpPr txBox="1"/>
          <p:nvPr/>
        </p:nvSpPr>
        <p:spPr>
          <a:xfrm rot="5400000">
            <a:off x="8157175" y="4232355"/>
            <a:ext cx="1523879" cy="461665"/>
          </a:xfrm>
          <a:prstGeom prst="rect">
            <a:avLst/>
          </a:prstGeom>
          <a:noFill/>
        </p:spPr>
        <p:txBody>
          <a:bodyPr wrap="none" rtlCol="0">
            <a:spAutoFit/>
          </a:bodyPr>
          <a:lstStyle/>
          <a:p>
            <a:r>
              <a:rPr lang="en-US" sz="2400" b="1" dirty="0">
                <a:solidFill>
                  <a:srgbClr val="FF0000"/>
                </a:solidFill>
              </a:rPr>
              <a:t>Evaluation</a:t>
            </a:r>
          </a:p>
        </p:txBody>
      </p:sp>
    </p:spTree>
    <p:extLst>
      <p:ext uri="{BB962C8B-B14F-4D97-AF65-F5344CB8AC3E}">
        <p14:creationId xmlns:p14="http://schemas.microsoft.com/office/powerpoint/2010/main" val="710457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074D7-DBAF-F7B6-1F54-8DD679C51CC4}"/>
              </a:ext>
            </a:extLst>
          </p:cNvPr>
          <p:cNvSpPr>
            <a:spLocks noGrp="1"/>
          </p:cNvSpPr>
          <p:nvPr>
            <p:ph type="title"/>
          </p:nvPr>
        </p:nvSpPr>
        <p:spPr>
          <a:xfrm>
            <a:off x="628650" y="215837"/>
            <a:ext cx="7886700" cy="735886"/>
          </a:xfrm>
        </p:spPr>
        <p:txBody>
          <a:bodyPr>
            <a:noAutofit/>
          </a:bodyPr>
          <a:lstStyle/>
          <a:p>
            <a:r>
              <a:rPr lang="en-US" sz="2800" dirty="0"/>
              <a:t>Dessin et pilotage de </a:t>
            </a:r>
            <a:r>
              <a:rPr lang="en-US" sz="2800" dirty="0" err="1"/>
              <a:t>l’outil</a:t>
            </a:r>
            <a:r>
              <a:rPr lang="en-US" sz="2800" dirty="0"/>
              <a:t> de </a:t>
            </a:r>
            <a:br>
              <a:rPr lang="en-US" sz="2800" dirty="0"/>
            </a:br>
            <a:r>
              <a:rPr lang="en-US" sz="2800" dirty="0" err="1"/>
              <a:t>priorisation</a:t>
            </a:r>
            <a:r>
              <a:rPr lang="en-US" sz="2800" dirty="0"/>
              <a:t> des SRPS – Excel et Guide PPT</a:t>
            </a:r>
          </a:p>
        </p:txBody>
      </p:sp>
      <p:sp>
        <p:nvSpPr>
          <p:cNvPr id="4" name="Slide Number Placeholder 3">
            <a:extLst>
              <a:ext uri="{FF2B5EF4-FFF2-40B4-BE49-F238E27FC236}">
                <a16:creationId xmlns:a16="http://schemas.microsoft.com/office/drawing/2014/main" id="{4451543A-7C6A-9E59-C2D1-9413192FB93F}"/>
              </a:ext>
            </a:extLst>
          </p:cNvPr>
          <p:cNvSpPr>
            <a:spLocks noGrp="1"/>
          </p:cNvSpPr>
          <p:nvPr>
            <p:ph type="sldNum" sz="quarter" idx="12"/>
          </p:nvPr>
        </p:nvSpPr>
        <p:spPr/>
        <p:txBody>
          <a:bodyPr/>
          <a:lstStyle/>
          <a:p>
            <a:fld id="{E1A4F390-C593-4B22-8A73-7EBE23838EA6}" type="slidenum">
              <a:rPr lang="en-US" smtClean="0"/>
              <a:t>16</a:t>
            </a:fld>
            <a:endParaRPr lang="en-US" dirty="0"/>
          </a:p>
        </p:txBody>
      </p:sp>
      <p:pic>
        <p:nvPicPr>
          <p:cNvPr id="10" name="Content Placeholder 9">
            <a:extLst>
              <a:ext uri="{FF2B5EF4-FFF2-40B4-BE49-F238E27FC236}">
                <a16:creationId xmlns:a16="http://schemas.microsoft.com/office/drawing/2014/main" id="{3EC7F1DD-5F66-E23E-9EFB-D420FB95D722}"/>
              </a:ext>
            </a:extLst>
          </p:cNvPr>
          <p:cNvPicPr>
            <a:picLocks noGrp="1" noChangeAspect="1"/>
          </p:cNvPicPr>
          <p:nvPr>
            <p:ph idx="1"/>
          </p:nvPr>
        </p:nvPicPr>
        <p:blipFill>
          <a:blip r:embed="rId2"/>
          <a:stretch>
            <a:fillRect/>
          </a:stretch>
        </p:blipFill>
        <p:spPr>
          <a:xfrm>
            <a:off x="487617" y="1306356"/>
            <a:ext cx="5829207" cy="2379464"/>
          </a:xfrm>
        </p:spPr>
      </p:pic>
      <p:graphicFrame>
        <p:nvGraphicFramePr>
          <p:cNvPr id="8" name="Object 7">
            <a:extLst>
              <a:ext uri="{FF2B5EF4-FFF2-40B4-BE49-F238E27FC236}">
                <a16:creationId xmlns:a16="http://schemas.microsoft.com/office/drawing/2014/main" id="{3D8FC847-011D-075C-77EC-4AC94542D087}"/>
              </a:ext>
            </a:extLst>
          </p:cNvPr>
          <p:cNvGraphicFramePr>
            <a:graphicFrameLocks noChangeAspect="1"/>
          </p:cNvGraphicFramePr>
          <p:nvPr>
            <p:extLst>
              <p:ext uri="{D42A27DB-BD31-4B8C-83A1-F6EECF244321}">
                <p14:modId xmlns:p14="http://schemas.microsoft.com/office/powerpoint/2010/main" val="3922828392"/>
              </p:ext>
            </p:extLst>
          </p:nvPr>
        </p:nvGraphicFramePr>
        <p:xfrm>
          <a:off x="6653985" y="1679800"/>
          <a:ext cx="2296748" cy="1492380"/>
        </p:xfrm>
        <a:graphic>
          <a:graphicData uri="http://schemas.openxmlformats.org/presentationml/2006/ole">
            <mc:AlternateContent xmlns:mc="http://schemas.openxmlformats.org/markup-compatibility/2006">
              <mc:Choice xmlns:v="urn:schemas-microsoft-com:vml" Requires="v">
                <p:oleObj name="Worksheet" showAsIcon="1" r:id="rId3" imgW="914597" imgH="806311" progId="Excel.Sheet.12">
                  <p:embed/>
                </p:oleObj>
              </mc:Choice>
              <mc:Fallback>
                <p:oleObj name="Worksheet" showAsIcon="1" r:id="rId3" imgW="914597" imgH="806311" progId="Excel.Sheet.12">
                  <p:embed/>
                  <p:pic>
                    <p:nvPicPr>
                      <p:cNvPr id="2" name="Object 1">
                        <a:extLst>
                          <a:ext uri="{FF2B5EF4-FFF2-40B4-BE49-F238E27FC236}">
                            <a16:creationId xmlns:a16="http://schemas.microsoft.com/office/drawing/2014/main" id="{3131F17D-4E12-9FF5-1485-DE83CD024FC6}"/>
                          </a:ext>
                        </a:extLst>
                      </p:cNvPr>
                      <p:cNvPicPr/>
                      <p:nvPr/>
                    </p:nvPicPr>
                    <p:blipFill>
                      <a:blip r:embed="rId4"/>
                      <a:stretch>
                        <a:fillRect/>
                      </a:stretch>
                    </p:blipFill>
                    <p:spPr>
                      <a:xfrm>
                        <a:off x="6653985" y="1679800"/>
                        <a:ext cx="2296748" cy="1492380"/>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94A65A64-7E87-1ECF-73C6-36034FBABEAF}"/>
              </a:ext>
            </a:extLst>
          </p:cNvPr>
          <p:cNvPicPr>
            <a:picLocks noChangeAspect="1"/>
          </p:cNvPicPr>
          <p:nvPr/>
        </p:nvPicPr>
        <p:blipFill>
          <a:blip r:embed="rId5"/>
          <a:stretch>
            <a:fillRect/>
          </a:stretch>
        </p:blipFill>
        <p:spPr>
          <a:xfrm>
            <a:off x="628650" y="3685820"/>
            <a:ext cx="7170549" cy="1942454"/>
          </a:xfrm>
          <a:prstGeom prst="rect">
            <a:avLst/>
          </a:prstGeom>
        </p:spPr>
      </p:pic>
    </p:spTree>
    <p:extLst>
      <p:ext uri="{BB962C8B-B14F-4D97-AF65-F5344CB8AC3E}">
        <p14:creationId xmlns:p14="http://schemas.microsoft.com/office/powerpoint/2010/main" val="1539922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57C72-13FE-CDF8-A436-4A8854707C43}"/>
              </a:ext>
            </a:extLst>
          </p:cNvPr>
          <p:cNvSpPr>
            <a:spLocks noGrp="1"/>
          </p:cNvSpPr>
          <p:nvPr>
            <p:ph type="title"/>
          </p:nvPr>
        </p:nvSpPr>
        <p:spPr>
          <a:xfrm>
            <a:off x="410936" y="275433"/>
            <a:ext cx="7886700" cy="462188"/>
          </a:xfrm>
        </p:spPr>
        <p:txBody>
          <a:bodyPr>
            <a:noAutofit/>
          </a:bodyPr>
          <a:lstStyle/>
          <a:p>
            <a:r>
              <a:rPr lang="en-US" sz="2800" dirty="0"/>
              <a:t>Pays </a:t>
            </a:r>
            <a:r>
              <a:rPr lang="en-US" sz="2800" dirty="0" err="1"/>
              <a:t>pilotes</a:t>
            </a:r>
            <a:r>
              <a:rPr lang="en-US" sz="2800" dirty="0"/>
              <a:t> -- </a:t>
            </a:r>
            <a:r>
              <a:rPr lang="en-US" sz="2800" dirty="0" err="1"/>
              <a:t>Exemple</a:t>
            </a:r>
            <a:r>
              <a:rPr lang="en-US" sz="2800" dirty="0"/>
              <a:t> du Paraguay VIH</a:t>
            </a:r>
          </a:p>
        </p:txBody>
      </p:sp>
      <p:pic>
        <p:nvPicPr>
          <p:cNvPr id="6" name="Content Placeholder 5">
            <a:extLst>
              <a:ext uri="{FF2B5EF4-FFF2-40B4-BE49-F238E27FC236}">
                <a16:creationId xmlns:a16="http://schemas.microsoft.com/office/drawing/2014/main" id="{BC362E2D-337A-9425-F598-7E901690DCFD}"/>
              </a:ext>
            </a:extLst>
          </p:cNvPr>
          <p:cNvPicPr>
            <a:picLocks noGrp="1" noChangeAspect="1"/>
          </p:cNvPicPr>
          <p:nvPr>
            <p:ph idx="1"/>
          </p:nvPr>
        </p:nvPicPr>
        <p:blipFill>
          <a:blip r:embed="rId2"/>
          <a:stretch>
            <a:fillRect/>
          </a:stretch>
        </p:blipFill>
        <p:spPr>
          <a:xfrm>
            <a:off x="246805" y="827315"/>
            <a:ext cx="8925523" cy="5529036"/>
          </a:xfrm>
        </p:spPr>
      </p:pic>
      <p:sp>
        <p:nvSpPr>
          <p:cNvPr id="4" name="Slide Number Placeholder 3">
            <a:extLst>
              <a:ext uri="{FF2B5EF4-FFF2-40B4-BE49-F238E27FC236}">
                <a16:creationId xmlns:a16="http://schemas.microsoft.com/office/drawing/2014/main" id="{56D90AB7-DC22-D06D-4124-40D8B0C3C5FF}"/>
              </a:ext>
            </a:extLst>
          </p:cNvPr>
          <p:cNvSpPr>
            <a:spLocks noGrp="1"/>
          </p:cNvSpPr>
          <p:nvPr>
            <p:ph type="sldNum" sz="quarter" idx="12"/>
          </p:nvPr>
        </p:nvSpPr>
        <p:spPr/>
        <p:txBody>
          <a:bodyPr/>
          <a:lstStyle/>
          <a:p>
            <a:fld id="{E1A4F390-C593-4B22-8A73-7EBE23838EA6}" type="slidenum">
              <a:rPr lang="en-US" smtClean="0"/>
              <a:t>17</a:t>
            </a:fld>
            <a:endParaRPr lang="en-US" dirty="0"/>
          </a:p>
        </p:txBody>
      </p:sp>
      <p:sp>
        <p:nvSpPr>
          <p:cNvPr id="7" name="Oval 6">
            <a:extLst>
              <a:ext uri="{FF2B5EF4-FFF2-40B4-BE49-F238E27FC236}">
                <a16:creationId xmlns:a16="http://schemas.microsoft.com/office/drawing/2014/main" id="{262FEB53-C3B0-5E8C-C354-948FBA44B664}"/>
              </a:ext>
            </a:extLst>
          </p:cNvPr>
          <p:cNvSpPr/>
          <p:nvPr/>
        </p:nvSpPr>
        <p:spPr>
          <a:xfrm>
            <a:off x="8369558" y="2493734"/>
            <a:ext cx="914400" cy="2386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10106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5B6EF9-0915-5377-3E1B-674976E453BD}"/>
              </a:ext>
            </a:extLst>
          </p:cNvPr>
          <p:cNvSpPr>
            <a:spLocks noGrp="1"/>
          </p:cNvSpPr>
          <p:nvPr>
            <p:ph type="title"/>
          </p:nvPr>
        </p:nvSpPr>
        <p:spPr>
          <a:xfrm>
            <a:off x="628650" y="365126"/>
            <a:ext cx="7886700" cy="939891"/>
          </a:xfrm>
        </p:spPr>
        <p:txBody>
          <a:bodyPr>
            <a:normAutofit/>
          </a:bodyPr>
          <a:lstStyle/>
          <a:p>
            <a:r>
              <a:rPr lang="en-US" sz="2800" dirty="0"/>
              <a:t>Vos Questions</a:t>
            </a:r>
          </a:p>
        </p:txBody>
      </p:sp>
      <p:sp>
        <p:nvSpPr>
          <p:cNvPr id="6" name="Content Placeholder 5">
            <a:extLst>
              <a:ext uri="{FF2B5EF4-FFF2-40B4-BE49-F238E27FC236}">
                <a16:creationId xmlns:a16="http://schemas.microsoft.com/office/drawing/2014/main" id="{7A752008-200D-DB1E-CABA-8E41C2928BC5}"/>
              </a:ext>
            </a:extLst>
          </p:cNvPr>
          <p:cNvSpPr>
            <a:spLocks noGrp="1"/>
          </p:cNvSpPr>
          <p:nvPr>
            <p:ph idx="1"/>
          </p:nvPr>
        </p:nvSpPr>
        <p:spPr>
          <a:xfrm>
            <a:off x="628650" y="1491449"/>
            <a:ext cx="7886700" cy="4685514"/>
          </a:xfrm>
        </p:spPr>
        <p:txBody>
          <a:bodyPr/>
          <a:lstStyle/>
          <a:p>
            <a:pPr marL="457200" indent="-457200">
              <a:buFont typeface="+mj-lt"/>
              <a:buAutoNum type="arabicPeriod"/>
            </a:pPr>
            <a:r>
              <a:rPr lang="fr-FR" dirty="0"/>
              <a:t>Est-ce que vous saisissez bien l’approche?</a:t>
            </a:r>
          </a:p>
          <a:p>
            <a:pPr marL="457200" indent="-457200">
              <a:buFont typeface="+mj-lt"/>
              <a:buAutoNum type="arabicPeriod"/>
            </a:pPr>
            <a:r>
              <a:rPr lang="fr-FR" dirty="0"/>
              <a:t>Est-ce que l’étude régionale Amérique Latine est claire?</a:t>
            </a:r>
          </a:p>
          <a:p>
            <a:pPr marL="457200" indent="-457200">
              <a:buFont typeface="+mj-lt"/>
              <a:buAutoNum type="arabicPeriod"/>
            </a:pPr>
            <a:r>
              <a:rPr lang="fr-FR" dirty="0"/>
              <a:t>L’application de l’outil au niveau pays, comme illustrée a travers de l’exemple du Paraguay?</a:t>
            </a:r>
          </a:p>
        </p:txBody>
      </p:sp>
      <p:sp>
        <p:nvSpPr>
          <p:cNvPr id="4" name="Slide Number Placeholder 3">
            <a:extLst>
              <a:ext uri="{FF2B5EF4-FFF2-40B4-BE49-F238E27FC236}">
                <a16:creationId xmlns:a16="http://schemas.microsoft.com/office/drawing/2014/main" id="{8133CB06-54FB-3390-C50B-8B2177D6B2AB}"/>
              </a:ext>
            </a:extLst>
          </p:cNvPr>
          <p:cNvSpPr>
            <a:spLocks noGrp="1"/>
          </p:cNvSpPr>
          <p:nvPr>
            <p:ph type="sldNum" sz="quarter" idx="12"/>
          </p:nvPr>
        </p:nvSpPr>
        <p:spPr/>
        <p:txBody>
          <a:bodyPr/>
          <a:lstStyle/>
          <a:p>
            <a:fld id="{E1A4F390-C593-4B22-8A73-7EBE23838EA6}" type="slidenum">
              <a:rPr lang="en-US" smtClean="0"/>
              <a:pPr/>
              <a:t>18</a:t>
            </a:fld>
            <a:endParaRPr lang="en-US" dirty="0"/>
          </a:p>
        </p:txBody>
      </p:sp>
    </p:spTree>
    <p:extLst>
      <p:ext uri="{BB962C8B-B14F-4D97-AF65-F5344CB8AC3E}">
        <p14:creationId xmlns:p14="http://schemas.microsoft.com/office/powerpoint/2010/main" val="3382080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5AD843E-201C-4746-B8F0-FC0E578658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0" imgH="469" progId="TCLayout.ActiveDocument.1">
                  <p:embed/>
                </p:oleObj>
              </mc:Choice>
              <mc:Fallback>
                <p:oleObj name="think-cell Slide" r:id="rId5" imgW="470" imgH="469" progId="TCLayout.ActiveDocument.1">
                  <p:embed/>
                  <p:pic>
                    <p:nvPicPr>
                      <p:cNvPr id="7" name="Object 6" hidden="1">
                        <a:extLst>
                          <a:ext uri="{FF2B5EF4-FFF2-40B4-BE49-F238E27FC236}">
                            <a16:creationId xmlns:a16="http://schemas.microsoft.com/office/drawing/2014/main" id="{E5AD843E-201C-4746-B8F0-FC0E578658C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498CCB8-2078-4222-ACB7-85788ADC331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78959601-7942-42D7-8081-B2316965AF85}"/>
              </a:ext>
            </a:extLst>
          </p:cNvPr>
          <p:cNvSpPr>
            <a:spLocks noGrp="1"/>
          </p:cNvSpPr>
          <p:nvPr>
            <p:ph type="title"/>
          </p:nvPr>
        </p:nvSpPr>
        <p:spPr/>
        <p:txBody>
          <a:bodyPr vert="horz"/>
          <a:lstStyle/>
          <a:p>
            <a:r>
              <a:rPr lang="en-US" sz="2800" dirty="0"/>
              <a:t>2</a:t>
            </a:r>
            <a:r>
              <a:rPr lang="en-US" sz="2800" dirty="0">
                <a:latin typeface="Arial" panose="020B0604020202020204" pitchFamily="34" charset="0"/>
                <a:cs typeface="Arial" panose="020B0604020202020204" pitchFamily="34" charset="0"/>
              </a:rPr>
              <a:t>. Le d</a:t>
            </a:r>
            <a:r>
              <a:rPr lang="fr-FR" sz="2800" dirty="0"/>
              <a:t>é</a:t>
            </a:r>
            <a:r>
              <a:rPr lang="en-US" sz="2800" dirty="0">
                <a:latin typeface="Arial" panose="020B0604020202020204" pitchFamily="34" charset="0"/>
                <a:cs typeface="Arial" panose="020B0604020202020204" pitchFamily="34" charset="0"/>
              </a:rPr>
              <a:t>fi et </a:t>
            </a:r>
            <a:r>
              <a:rPr lang="en-US" sz="2800" dirty="0" err="1">
                <a:latin typeface="Arial" panose="020B0604020202020204" pitchFamily="34" charset="0"/>
                <a:cs typeface="Arial" panose="020B0604020202020204" pitchFamily="34" charset="0"/>
              </a:rPr>
              <a:t>opportunit</a:t>
            </a:r>
            <a:r>
              <a:rPr lang="fr-FR" sz="2800" dirty="0"/>
              <a:t>é</a:t>
            </a:r>
            <a:r>
              <a:rPr lang="en-US" sz="2800" dirty="0">
                <a:latin typeface="Arial" panose="020B0604020202020204" pitchFamily="34" charset="0"/>
                <a:cs typeface="Arial" panose="020B0604020202020204" pitchFamily="34" charset="0"/>
              </a:rPr>
              <a:t> SRPS </a:t>
            </a:r>
            <a:r>
              <a:rPr lang="en-US" sz="2800" dirty="0" err="1">
                <a:latin typeface="Arial" panose="020B0604020202020204" pitchFamily="34" charset="0"/>
                <a:cs typeface="Arial" panose="020B0604020202020204" pitchFamily="34" charset="0"/>
              </a:rPr>
              <a:t>en</a:t>
            </a:r>
            <a:r>
              <a:rPr lang="en-US" sz="2800" dirty="0">
                <a:latin typeface="Arial" panose="020B0604020202020204" pitchFamily="34" charset="0"/>
                <a:cs typeface="Arial" panose="020B0604020202020204" pitchFamily="34" charset="0"/>
              </a:rPr>
              <a:t> </a:t>
            </a:r>
            <a:r>
              <a:rPr lang="en-US" sz="2800" dirty="0"/>
              <a:t>Afrique Centrale et Ouest </a:t>
            </a:r>
            <a:r>
              <a:rPr lang="en-US" sz="2800" dirty="0" err="1"/>
              <a:t>en</a:t>
            </a:r>
            <a:r>
              <a:rPr lang="en-US" sz="2800" dirty="0">
                <a:latin typeface="Arial" panose="020B0604020202020204" pitchFamily="34" charset="0"/>
                <a:cs typeface="Arial" panose="020B0604020202020204" pitchFamily="34" charset="0"/>
              </a:rPr>
              <a:t> 2024-26 – </a:t>
            </a:r>
            <a:r>
              <a:rPr lang="en-US" sz="2800" dirty="0" err="1">
                <a:latin typeface="Arial" panose="020B0604020202020204" pitchFamily="34" charset="0"/>
                <a:cs typeface="Arial" panose="020B0604020202020204" pitchFamily="34" charset="0"/>
              </a:rPr>
              <a:t>priorisation</a:t>
            </a:r>
            <a:r>
              <a:rPr lang="en-US" sz="2800" dirty="0">
                <a:latin typeface="Arial" panose="020B0604020202020204" pitchFamily="34" charset="0"/>
                <a:cs typeface="Arial" panose="020B0604020202020204" pitchFamily="34" charset="0"/>
              </a:rPr>
              <a:t> (Rob)</a:t>
            </a:r>
            <a:endParaRPr lang="en-US" sz="2800" dirty="0"/>
          </a:p>
        </p:txBody>
      </p:sp>
      <p:sp>
        <p:nvSpPr>
          <p:cNvPr id="4" name="Slide Number Placeholder 3">
            <a:extLst>
              <a:ext uri="{FF2B5EF4-FFF2-40B4-BE49-F238E27FC236}">
                <a16:creationId xmlns:a16="http://schemas.microsoft.com/office/drawing/2014/main" id="{B9444C9E-33D3-4503-B2AB-CD437A6030AF}"/>
              </a:ext>
            </a:extLst>
          </p:cNvPr>
          <p:cNvSpPr>
            <a:spLocks noGrp="1"/>
          </p:cNvSpPr>
          <p:nvPr>
            <p:ph type="sldNum" sz="quarter" idx="12"/>
          </p:nvPr>
        </p:nvSpPr>
        <p:spPr/>
        <p:txBody>
          <a:bodyPr/>
          <a:lstStyle/>
          <a:p>
            <a:fld id="{E1A4F390-C593-4B22-8A73-7EBE23838EA6}" type="slidenum">
              <a:rPr lang="en-US" smtClean="0"/>
              <a:t>19</a:t>
            </a:fld>
            <a:endParaRPr lang="en-US" dirty="0"/>
          </a:p>
        </p:txBody>
      </p:sp>
    </p:spTree>
    <p:extLst>
      <p:ext uri="{BB962C8B-B14F-4D97-AF65-F5344CB8AC3E}">
        <p14:creationId xmlns:p14="http://schemas.microsoft.com/office/powerpoint/2010/main" val="397334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5AD843E-201C-4746-B8F0-FC0E578658C8}"/>
              </a:ext>
            </a:extLst>
          </p:cNvPr>
          <p:cNvGraphicFramePr>
            <a:graphicFrameLocks noChangeAspect="1"/>
          </p:cNvGraphicFramePr>
          <p:nvPr>
            <p:custDataLst>
              <p:tags r:id="rId1"/>
            </p:custDataLst>
            <p:extLst>
              <p:ext uri="{D42A27DB-BD31-4B8C-83A1-F6EECF244321}">
                <p14:modId xmlns:p14="http://schemas.microsoft.com/office/powerpoint/2010/main" val="580685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0" imgH="469" progId="TCLayout.ActiveDocument.1">
                  <p:embed/>
                </p:oleObj>
              </mc:Choice>
              <mc:Fallback>
                <p:oleObj name="think-cell Slide" r:id="rId5" imgW="470" imgH="469" progId="TCLayout.ActiveDocument.1">
                  <p:embed/>
                  <p:pic>
                    <p:nvPicPr>
                      <p:cNvPr id="7" name="Object 6" hidden="1">
                        <a:extLst>
                          <a:ext uri="{FF2B5EF4-FFF2-40B4-BE49-F238E27FC236}">
                            <a16:creationId xmlns:a16="http://schemas.microsoft.com/office/drawing/2014/main" id="{E5AD843E-201C-4746-B8F0-FC0E578658C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498CCB8-2078-4222-ACB7-85788ADC331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78959601-7942-42D7-8081-B2316965AF85}"/>
              </a:ext>
            </a:extLst>
          </p:cNvPr>
          <p:cNvSpPr>
            <a:spLocks noGrp="1"/>
          </p:cNvSpPr>
          <p:nvPr>
            <p:ph type="title"/>
          </p:nvPr>
        </p:nvSpPr>
        <p:spPr>
          <a:xfrm>
            <a:off x="782508" y="3000538"/>
            <a:ext cx="7886700" cy="1772070"/>
          </a:xfrm>
        </p:spPr>
        <p:txBody>
          <a:bodyPr vert="horz"/>
          <a:lstStyle/>
          <a:p>
            <a:r>
              <a:rPr lang="en-US" sz="2800" dirty="0"/>
              <a:t>1. Le d</a:t>
            </a:r>
            <a:r>
              <a:rPr lang="fr-FR" sz="2800" dirty="0"/>
              <a:t>é</a:t>
            </a:r>
            <a:r>
              <a:rPr lang="en-US" sz="2800" dirty="0"/>
              <a:t>fi des SRPS – </a:t>
            </a:r>
            <a:r>
              <a:rPr lang="en-US" sz="2800" dirty="0" err="1"/>
              <a:t>analyse</a:t>
            </a:r>
            <a:r>
              <a:rPr lang="en-US" sz="2800" dirty="0"/>
              <a:t> r</a:t>
            </a:r>
            <a:r>
              <a:rPr lang="fr-FR" sz="2800" dirty="0"/>
              <a:t>é</a:t>
            </a:r>
            <a:r>
              <a:rPr lang="en-US" sz="2800" dirty="0" err="1"/>
              <a:t>gionale</a:t>
            </a:r>
            <a:r>
              <a:rPr lang="en-US" sz="2800" dirty="0"/>
              <a:t> et </a:t>
            </a:r>
            <a:r>
              <a:rPr lang="en-US" sz="2800" dirty="0" err="1"/>
              <a:t>outil</a:t>
            </a:r>
            <a:r>
              <a:rPr lang="en-US" sz="2800" dirty="0"/>
              <a:t> de </a:t>
            </a:r>
            <a:r>
              <a:rPr lang="en-US" sz="2800" dirty="0" err="1"/>
              <a:t>priorisation</a:t>
            </a:r>
            <a:r>
              <a:rPr lang="en-US" sz="2800" dirty="0"/>
              <a:t> </a:t>
            </a:r>
            <a:r>
              <a:rPr lang="en-US" sz="2800" dirty="0" err="1"/>
              <a:t>nationale</a:t>
            </a:r>
            <a:r>
              <a:rPr lang="en-US" sz="2800" dirty="0"/>
              <a:t>: </a:t>
            </a:r>
            <a:r>
              <a:rPr lang="fr-FR" sz="2800" dirty="0"/>
              <a:t>expérience récente de l’A</a:t>
            </a:r>
            <a:r>
              <a:rPr lang="en-US" sz="2800" dirty="0"/>
              <a:t>m</a:t>
            </a:r>
            <a:r>
              <a:rPr lang="fr-FR" sz="2800" b="1" dirty="0"/>
              <a:t>é</a:t>
            </a:r>
            <a:r>
              <a:rPr lang="en-US" sz="2800" dirty="0" err="1"/>
              <a:t>rique</a:t>
            </a:r>
            <a:r>
              <a:rPr lang="en-US" sz="2800" dirty="0"/>
              <a:t> </a:t>
            </a:r>
            <a:r>
              <a:rPr lang="en-US" sz="2800" dirty="0" err="1"/>
              <a:t>Latine</a:t>
            </a:r>
            <a:r>
              <a:rPr lang="en-US" sz="2800" dirty="0"/>
              <a:t> (Rob)</a:t>
            </a:r>
          </a:p>
        </p:txBody>
      </p:sp>
      <p:sp>
        <p:nvSpPr>
          <p:cNvPr id="4" name="Slide Number Placeholder 3">
            <a:extLst>
              <a:ext uri="{FF2B5EF4-FFF2-40B4-BE49-F238E27FC236}">
                <a16:creationId xmlns:a16="http://schemas.microsoft.com/office/drawing/2014/main" id="{B9444C9E-33D3-4503-B2AB-CD437A6030AF}"/>
              </a:ext>
            </a:extLst>
          </p:cNvPr>
          <p:cNvSpPr>
            <a:spLocks noGrp="1"/>
          </p:cNvSpPr>
          <p:nvPr>
            <p:ph type="sldNum" sz="quarter" idx="12"/>
          </p:nvPr>
        </p:nvSpPr>
        <p:spPr/>
        <p:txBody>
          <a:bodyPr/>
          <a:lstStyle/>
          <a:p>
            <a:fld id="{E1A4F390-C593-4B22-8A73-7EBE23838EA6}" type="slidenum">
              <a:rPr lang="en-US" smtClean="0"/>
              <a:t>2</a:t>
            </a:fld>
            <a:endParaRPr lang="en-US" dirty="0"/>
          </a:p>
        </p:txBody>
      </p:sp>
    </p:spTree>
    <p:extLst>
      <p:ext uri="{BB962C8B-B14F-4D97-AF65-F5344CB8AC3E}">
        <p14:creationId xmlns:p14="http://schemas.microsoft.com/office/powerpoint/2010/main" val="2740729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CBB78A-5DBD-165E-850F-E9ABD1E92BE3}"/>
              </a:ext>
            </a:extLst>
          </p:cNvPr>
          <p:cNvSpPr>
            <a:spLocks noGrp="1"/>
          </p:cNvSpPr>
          <p:nvPr>
            <p:ph type="sldNum" sz="quarter" idx="12"/>
          </p:nvPr>
        </p:nvSpPr>
        <p:spPr/>
        <p:txBody>
          <a:bodyPr/>
          <a:lstStyle/>
          <a:p>
            <a:fld id="{9E2BE927-25C7-4379-86F1-C17ED9D2A7F2}" type="slidenum">
              <a:rPr lang="fr-FR" smtClean="0"/>
              <a:t>20</a:t>
            </a:fld>
            <a:endParaRPr lang="fr-FR"/>
          </a:p>
        </p:txBody>
      </p:sp>
      <p:sp>
        <p:nvSpPr>
          <p:cNvPr id="4" name="Title 3">
            <a:extLst>
              <a:ext uri="{FF2B5EF4-FFF2-40B4-BE49-F238E27FC236}">
                <a16:creationId xmlns:a16="http://schemas.microsoft.com/office/drawing/2014/main" id="{D99B5346-0D81-6D20-695B-2EBEE72A4206}"/>
              </a:ext>
            </a:extLst>
          </p:cNvPr>
          <p:cNvSpPr>
            <a:spLocks noGrp="1"/>
          </p:cNvSpPr>
          <p:nvPr>
            <p:ph type="title"/>
          </p:nvPr>
        </p:nvSpPr>
        <p:spPr>
          <a:xfrm>
            <a:off x="240500" y="589210"/>
            <a:ext cx="8603729" cy="351000"/>
          </a:xfrm>
        </p:spPr>
        <p:txBody>
          <a:bodyPr/>
          <a:lstStyle/>
          <a:p>
            <a:r>
              <a:rPr lang="fr-FR" dirty="0" err="1"/>
              <a:t>Overview</a:t>
            </a:r>
            <a:r>
              <a:rPr lang="fr-FR" dirty="0"/>
              <a:t> of RSSH Investments* in WCA </a:t>
            </a:r>
            <a:r>
              <a:rPr lang="fr-FR" dirty="0" err="1"/>
              <a:t>during</a:t>
            </a:r>
            <a:r>
              <a:rPr lang="fr-FR" dirty="0"/>
              <a:t> NFM3 ($~145 m) – problématique de la priorisation</a:t>
            </a:r>
          </a:p>
        </p:txBody>
      </p:sp>
      <p:pic>
        <p:nvPicPr>
          <p:cNvPr id="10" name="Picture 9">
            <a:extLst>
              <a:ext uri="{FF2B5EF4-FFF2-40B4-BE49-F238E27FC236}">
                <a16:creationId xmlns:a16="http://schemas.microsoft.com/office/drawing/2014/main" id="{C2CE911E-4E9B-348C-E8B4-BCF6CC57C0C3}"/>
              </a:ext>
            </a:extLst>
          </p:cNvPr>
          <p:cNvPicPr>
            <a:picLocks noChangeAspect="1"/>
          </p:cNvPicPr>
          <p:nvPr/>
        </p:nvPicPr>
        <p:blipFill>
          <a:blip r:embed="rId2"/>
          <a:stretch>
            <a:fillRect/>
          </a:stretch>
        </p:blipFill>
        <p:spPr>
          <a:xfrm>
            <a:off x="144740" y="1292021"/>
            <a:ext cx="8468656" cy="4009707"/>
          </a:xfrm>
          <a:prstGeom prst="rect">
            <a:avLst/>
          </a:prstGeom>
        </p:spPr>
      </p:pic>
      <p:graphicFrame>
        <p:nvGraphicFramePr>
          <p:cNvPr id="8" name="Table 8">
            <a:extLst>
              <a:ext uri="{FF2B5EF4-FFF2-40B4-BE49-F238E27FC236}">
                <a16:creationId xmlns:a16="http://schemas.microsoft.com/office/drawing/2014/main" id="{CCEB9D96-24EF-B5FA-10E8-CE5284B90AE2}"/>
              </a:ext>
            </a:extLst>
          </p:cNvPr>
          <p:cNvGraphicFramePr>
            <a:graphicFrameLocks noGrp="1"/>
          </p:cNvGraphicFramePr>
          <p:nvPr/>
        </p:nvGraphicFramePr>
        <p:xfrm>
          <a:off x="240500" y="4188728"/>
          <a:ext cx="8209313" cy="780582"/>
        </p:xfrm>
        <a:graphic>
          <a:graphicData uri="http://schemas.openxmlformats.org/drawingml/2006/table">
            <a:tbl>
              <a:tblPr firstRow="1" bandRow="1">
                <a:tableStyleId>{9D7B26C5-4107-4FEC-AEDC-1716B250A1EF}</a:tableStyleId>
              </a:tblPr>
              <a:tblGrid>
                <a:gridCol w="1501111">
                  <a:extLst>
                    <a:ext uri="{9D8B030D-6E8A-4147-A177-3AD203B41FA5}">
                      <a16:colId xmlns:a16="http://schemas.microsoft.com/office/drawing/2014/main" val="1466233175"/>
                    </a:ext>
                  </a:extLst>
                </a:gridCol>
                <a:gridCol w="811225">
                  <a:extLst>
                    <a:ext uri="{9D8B030D-6E8A-4147-A177-3AD203B41FA5}">
                      <a16:colId xmlns:a16="http://schemas.microsoft.com/office/drawing/2014/main" val="1553971328"/>
                    </a:ext>
                  </a:extLst>
                </a:gridCol>
                <a:gridCol w="848666">
                  <a:extLst>
                    <a:ext uri="{9D8B030D-6E8A-4147-A177-3AD203B41FA5}">
                      <a16:colId xmlns:a16="http://schemas.microsoft.com/office/drawing/2014/main" val="396009601"/>
                    </a:ext>
                  </a:extLst>
                </a:gridCol>
                <a:gridCol w="848666">
                  <a:extLst>
                    <a:ext uri="{9D8B030D-6E8A-4147-A177-3AD203B41FA5}">
                      <a16:colId xmlns:a16="http://schemas.microsoft.com/office/drawing/2014/main" val="71229092"/>
                    </a:ext>
                  </a:extLst>
                </a:gridCol>
                <a:gridCol w="836185">
                  <a:extLst>
                    <a:ext uri="{9D8B030D-6E8A-4147-A177-3AD203B41FA5}">
                      <a16:colId xmlns:a16="http://schemas.microsoft.com/office/drawing/2014/main" val="1640178866"/>
                    </a:ext>
                  </a:extLst>
                </a:gridCol>
                <a:gridCol w="823705">
                  <a:extLst>
                    <a:ext uri="{9D8B030D-6E8A-4147-A177-3AD203B41FA5}">
                      <a16:colId xmlns:a16="http://schemas.microsoft.com/office/drawing/2014/main" val="3732507120"/>
                    </a:ext>
                  </a:extLst>
                </a:gridCol>
                <a:gridCol w="848666">
                  <a:extLst>
                    <a:ext uri="{9D8B030D-6E8A-4147-A177-3AD203B41FA5}">
                      <a16:colId xmlns:a16="http://schemas.microsoft.com/office/drawing/2014/main" val="1673757632"/>
                    </a:ext>
                  </a:extLst>
                </a:gridCol>
                <a:gridCol w="848666">
                  <a:extLst>
                    <a:ext uri="{9D8B030D-6E8A-4147-A177-3AD203B41FA5}">
                      <a16:colId xmlns:a16="http://schemas.microsoft.com/office/drawing/2014/main" val="3307620007"/>
                    </a:ext>
                  </a:extLst>
                </a:gridCol>
                <a:gridCol w="842423">
                  <a:extLst>
                    <a:ext uri="{9D8B030D-6E8A-4147-A177-3AD203B41FA5}">
                      <a16:colId xmlns:a16="http://schemas.microsoft.com/office/drawing/2014/main" val="376891564"/>
                    </a:ext>
                  </a:extLst>
                </a:gridCol>
              </a:tblGrid>
              <a:tr h="230271">
                <a:tc>
                  <a:txBody>
                    <a:bodyPr/>
                    <a:lstStyle/>
                    <a:p>
                      <a:r>
                        <a:rPr lang="en-US" sz="800" b="1"/>
                        <a:t>Total Direct RSSH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t>22,696,902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t>9,141,430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t>7,812,634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t>61,928,421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t>17,531,718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t>12,792,763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t>27,875,256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t>4,205,853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3435176"/>
                  </a:ext>
                </a:extLst>
              </a:tr>
              <a:tr h="230271">
                <a:tc>
                  <a:txBody>
                    <a:bodyPr/>
                    <a:lstStyle/>
                    <a:p>
                      <a:r>
                        <a:rPr lang="en-US" sz="800" b="1"/>
                        <a:t>Overall Portfolio Amounts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t>167,735,326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t>148,908,526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t>69,996,718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t>671,155,667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t>66,435,242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t>88,824,081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t>183,386,598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a:t>27,793,302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5245125"/>
                  </a:ext>
                </a:extLst>
              </a:tr>
              <a:tr h="320040">
                <a:tc>
                  <a:txBody>
                    <a:bodyPr/>
                    <a:lstStyle/>
                    <a:p>
                      <a:r>
                        <a:rPr lang="en-US" sz="800" b="1"/>
                        <a:t>Direct RSSH as % of overall Portfolio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14%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a:t>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12%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a:t>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26%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a:t>14%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a:t>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a:t>15%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0253003"/>
                  </a:ext>
                </a:extLst>
              </a:tr>
            </a:tbl>
          </a:graphicData>
        </a:graphic>
      </p:graphicFrame>
      <p:sp>
        <p:nvSpPr>
          <p:cNvPr id="11" name="TextBox 10">
            <a:extLst>
              <a:ext uri="{FF2B5EF4-FFF2-40B4-BE49-F238E27FC236}">
                <a16:creationId xmlns:a16="http://schemas.microsoft.com/office/drawing/2014/main" id="{C88AC859-EBA8-7FE6-5123-9F1BD1F4B508}"/>
              </a:ext>
            </a:extLst>
          </p:cNvPr>
          <p:cNvSpPr txBox="1"/>
          <p:nvPr/>
        </p:nvSpPr>
        <p:spPr>
          <a:xfrm>
            <a:off x="315146" y="5833640"/>
            <a:ext cx="2529251" cy="230832"/>
          </a:xfrm>
          <a:prstGeom prst="rect">
            <a:avLst/>
          </a:prstGeom>
          <a:noFill/>
        </p:spPr>
        <p:txBody>
          <a:bodyPr wrap="square" rtlCol="0">
            <a:spAutoFit/>
          </a:bodyPr>
          <a:lstStyle/>
          <a:p>
            <a:r>
              <a:rPr lang="fr-FR" sz="900"/>
              <a:t>*Excludes investments through the C19RM</a:t>
            </a:r>
          </a:p>
        </p:txBody>
      </p:sp>
      <p:sp>
        <p:nvSpPr>
          <p:cNvPr id="3" name="Rectangle 2">
            <a:extLst>
              <a:ext uri="{FF2B5EF4-FFF2-40B4-BE49-F238E27FC236}">
                <a16:creationId xmlns:a16="http://schemas.microsoft.com/office/drawing/2014/main" id="{75BCA482-B436-1B3B-5385-CDC14832B964}"/>
              </a:ext>
            </a:extLst>
          </p:cNvPr>
          <p:cNvSpPr/>
          <p:nvPr/>
        </p:nvSpPr>
        <p:spPr>
          <a:xfrm>
            <a:off x="3086852" y="5833640"/>
            <a:ext cx="5473571" cy="6858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Wingdings" panose="05000000000000000000" pitchFamily="2" charset="2"/>
              <a:buChar char="ü"/>
            </a:pPr>
            <a:r>
              <a:rPr lang="fr-FR" sz="1350" b="1">
                <a:solidFill>
                  <a:schemeClr val="tx1"/>
                </a:solidFill>
              </a:rPr>
              <a:t>Guinea-Bissau</a:t>
            </a:r>
            <a:r>
              <a:rPr lang="fr-FR" sz="1350">
                <a:solidFill>
                  <a:schemeClr val="tx1"/>
                </a:solidFill>
              </a:rPr>
              <a:t> – Only country with a quarter of its portfolio invested in RSSH.</a:t>
            </a:r>
          </a:p>
          <a:p>
            <a:pPr marL="214313" indent="-214313">
              <a:buFont typeface="Wingdings" panose="05000000000000000000" pitchFamily="2" charset="2"/>
              <a:buChar char="ü"/>
            </a:pPr>
            <a:r>
              <a:rPr lang="fr-FR" sz="1350">
                <a:solidFill>
                  <a:schemeClr val="tx1"/>
                </a:solidFill>
              </a:rPr>
              <a:t>There is the need for improved RSSH investment in </a:t>
            </a:r>
            <a:r>
              <a:rPr lang="fr-FR" sz="1350" b="1">
                <a:solidFill>
                  <a:schemeClr val="tx1"/>
                </a:solidFill>
              </a:rPr>
              <a:t>Chad</a:t>
            </a:r>
            <a:r>
              <a:rPr lang="fr-FR" sz="1350">
                <a:solidFill>
                  <a:schemeClr val="tx1"/>
                </a:solidFill>
              </a:rPr>
              <a:t>.</a:t>
            </a:r>
          </a:p>
        </p:txBody>
      </p:sp>
      <p:sp>
        <p:nvSpPr>
          <p:cNvPr id="6" name="Oval 5">
            <a:extLst>
              <a:ext uri="{FF2B5EF4-FFF2-40B4-BE49-F238E27FC236}">
                <a16:creationId xmlns:a16="http://schemas.microsoft.com/office/drawing/2014/main" id="{A285857D-67F2-CFE9-5406-65F3B31384E8}"/>
              </a:ext>
            </a:extLst>
          </p:cNvPr>
          <p:cNvSpPr/>
          <p:nvPr/>
        </p:nvSpPr>
        <p:spPr>
          <a:xfrm rot="16200000">
            <a:off x="4366131" y="644408"/>
            <a:ext cx="1129004" cy="78271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793061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6CD2E88-117D-7EE3-CB89-934510353AAE}"/>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D6CD2E88-117D-7EE3-CB89-934510353AAE}"/>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2E421615-64F5-835D-E0AC-1561477DC4F7}"/>
              </a:ext>
            </a:extLst>
          </p:cNvPr>
          <p:cNvSpPr txBox="1"/>
          <p:nvPr/>
        </p:nvSpPr>
        <p:spPr>
          <a:xfrm>
            <a:off x="360393" y="79984"/>
            <a:ext cx="7936317" cy="369332"/>
          </a:xfrm>
          <a:prstGeom prst="rect">
            <a:avLst/>
          </a:prstGeom>
          <a:noFill/>
        </p:spPr>
        <p:txBody>
          <a:bodyPr wrap="square" rtlCol="0">
            <a:spAutoFit/>
          </a:bodyPr>
          <a:lstStyle/>
          <a:p>
            <a:r>
              <a:rPr lang="en-US" b="1" dirty="0"/>
              <a:t>Priority RSSH Modules in NFM3 Funding Requests in WCA – Continue or Change?</a:t>
            </a:r>
          </a:p>
        </p:txBody>
      </p:sp>
      <p:graphicFrame>
        <p:nvGraphicFramePr>
          <p:cNvPr id="6" name="Table 6">
            <a:extLst>
              <a:ext uri="{FF2B5EF4-FFF2-40B4-BE49-F238E27FC236}">
                <a16:creationId xmlns:a16="http://schemas.microsoft.com/office/drawing/2014/main" id="{ED5B921F-FF39-EC61-CC8D-A2509C0787AE}"/>
              </a:ext>
            </a:extLst>
          </p:cNvPr>
          <p:cNvGraphicFramePr>
            <a:graphicFrameLocks noGrp="1"/>
          </p:cNvGraphicFramePr>
          <p:nvPr>
            <p:extLst>
              <p:ext uri="{D42A27DB-BD31-4B8C-83A1-F6EECF244321}">
                <p14:modId xmlns:p14="http://schemas.microsoft.com/office/powerpoint/2010/main" val="3907733812"/>
              </p:ext>
            </p:extLst>
          </p:nvPr>
        </p:nvGraphicFramePr>
        <p:xfrm>
          <a:off x="360394" y="449316"/>
          <a:ext cx="7936318" cy="8801100"/>
        </p:xfrm>
        <a:graphic>
          <a:graphicData uri="http://schemas.openxmlformats.org/drawingml/2006/table">
            <a:tbl>
              <a:tblPr firstRow="1" bandRow="1">
                <a:tableStyleId>{5C22544A-7EE6-4342-B048-85BDC9FD1C3A}</a:tableStyleId>
              </a:tblPr>
              <a:tblGrid>
                <a:gridCol w="1968284">
                  <a:extLst>
                    <a:ext uri="{9D8B030D-6E8A-4147-A177-3AD203B41FA5}">
                      <a16:colId xmlns:a16="http://schemas.microsoft.com/office/drawing/2014/main" val="3951044228"/>
                    </a:ext>
                  </a:extLst>
                </a:gridCol>
                <a:gridCol w="1112573">
                  <a:extLst>
                    <a:ext uri="{9D8B030D-6E8A-4147-A177-3AD203B41FA5}">
                      <a16:colId xmlns:a16="http://schemas.microsoft.com/office/drawing/2014/main" val="906334882"/>
                    </a:ext>
                  </a:extLst>
                </a:gridCol>
                <a:gridCol w="4855461">
                  <a:extLst>
                    <a:ext uri="{9D8B030D-6E8A-4147-A177-3AD203B41FA5}">
                      <a16:colId xmlns:a16="http://schemas.microsoft.com/office/drawing/2014/main" val="1190961346"/>
                    </a:ext>
                  </a:extLst>
                </a:gridCol>
              </a:tblGrid>
              <a:tr h="194310">
                <a:tc>
                  <a:txBody>
                    <a:bodyPr/>
                    <a:lstStyle/>
                    <a:p>
                      <a:r>
                        <a:rPr lang="en-US" sz="1200" dirty="0"/>
                        <a:t>Country</a:t>
                      </a:r>
                    </a:p>
                  </a:txBody>
                  <a:tcPr marL="68580" marR="68580" marT="34290" marB="34290"/>
                </a:tc>
                <a:tc>
                  <a:txBody>
                    <a:bodyPr/>
                    <a:lstStyle/>
                    <a:p>
                      <a:r>
                        <a:rPr lang="en-US" sz="1200" dirty="0"/>
                        <a:t>FR Component(s)</a:t>
                      </a:r>
                    </a:p>
                  </a:txBody>
                  <a:tcPr marL="68580" marR="68580" marT="34290" marB="34290"/>
                </a:tc>
                <a:tc>
                  <a:txBody>
                    <a:bodyPr/>
                    <a:lstStyle/>
                    <a:p>
                      <a:r>
                        <a:rPr lang="en-US" sz="1200" dirty="0"/>
                        <a:t>Priority RSSH Module(s)</a:t>
                      </a:r>
                    </a:p>
                  </a:txBody>
                  <a:tcPr marL="68580" marR="68580" marT="34290" marB="34290"/>
                </a:tc>
                <a:extLst>
                  <a:ext uri="{0D108BD9-81ED-4DB2-BD59-A6C34878D82A}">
                    <a16:rowId xmlns:a16="http://schemas.microsoft.com/office/drawing/2014/main" val="2654380098"/>
                  </a:ext>
                </a:extLst>
              </a:tr>
              <a:tr h="697230">
                <a:tc>
                  <a:txBody>
                    <a:bodyPr/>
                    <a:lstStyle/>
                    <a:p>
                      <a:r>
                        <a:rPr lang="en-US" sz="1200" dirty="0"/>
                        <a:t>Central African Republic</a:t>
                      </a:r>
                    </a:p>
                  </a:txBody>
                  <a:tcPr marL="68580" marR="68580" marT="34290" marB="34290"/>
                </a:tc>
                <a:tc>
                  <a:txBody>
                    <a:bodyPr/>
                    <a:lstStyle/>
                    <a:p>
                      <a:r>
                        <a:rPr lang="en-US" sz="1200" dirty="0"/>
                        <a:t>HIV/TB/HSS</a:t>
                      </a:r>
                    </a:p>
                  </a:txBody>
                  <a:tcPr marL="68580" marR="68580" marT="34290" marB="34290"/>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t>Integrated service delivery and quality improvement</a:t>
                      </a:r>
                    </a:p>
                    <a:p>
                      <a:pPr marL="228600" indent="-228600">
                        <a:buAutoNum type="arabicPeriod"/>
                      </a:pPr>
                      <a:r>
                        <a:rPr lang="en-US" sz="1200" b="0" dirty="0"/>
                        <a:t>Health products management systems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t>Laboratory systems</a:t>
                      </a:r>
                    </a:p>
                    <a:p>
                      <a:pPr marL="228600" indent="-228600">
                        <a:buAutoNum type="arabicPeriod"/>
                      </a:pPr>
                      <a:r>
                        <a:rPr lang="en-US" sz="1200" b="0" dirty="0"/>
                        <a:t>CSS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t>HMIS and M&amp;E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t>HRH, including CHWs</a:t>
                      </a:r>
                    </a:p>
                  </a:txBody>
                  <a:tcPr marL="68580" marR="68580" marT="34290" marB="34290"/>
                </a:tc>
                <a:extLst>
                  <a:ext uri="{0D108BD9-81ED-4DB2-BD59-A6C34878D82A}">
                    <a16:rowId xmlns:a16="http://schemas.microsoft.com/office/drawing/2014/main" val="125930204"/>
                  </a:ext>
                </a:extLst>
              </a:tr>
              <a:tr h="445770">
                <a:tc>
                  <a:txBody>
                    <a:bodyPr/>
                    <a:lstStyle/>
                    <a:p>
                      <a:r>
                        <a:rPr lang="en-US" sz="1200" dirty="0"/>
                        <a:t>Chad</a:t>
                      </a:r>
                    </a:p>
                  </a:txBody>
                  <a:tcPr marL="68580" marR="68580" marT="34290" marB="34290"/>
                </a:tc>
                <a:tc>
                  <a:txBody>
                    <a:bodyPr/>
                    <a:lstStyle/>
                    <a:p>
                      <a:r>
                        <a:rPr lang="en-US" sz="1200" dirty="0"/>
                        <a:t>TB/HIV/RSSH</a:t>
                      </a:r>
                    </a:p>
                  </a:txBody>
                  <a:tcPr marL="68580" marR="68580" marT="34290" marB="34290"/>
                </a:tc>
                <a:tc>
                  <a:txBody>
                    <a:bodyPr/>
                    <a:lstStyle/>
                    <a:p>
                      <a:pPr marL="228600" indent="-228600">
                        <a:buAutoNum type="arabicPeriod"/>
                      </a:pPr>
                      <a:r>
                        <a:rPr lang="en-US" sz="1200" b="0" dirty="0"/>
                        <a:t>HMIS and M&amp;E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t>Health products management systems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t>Laboratory systems</a:t>
                      </a:r>
                    </a:p>
                    <a:p>
                      <a:pPr marL="228600" indent="-228600">
                        <a:buAutoNum type="arabicPeriod"/>
                      </a:pPr>
                      <a:r>
                        <a:rPr lang="en-US" sz="1200" b="0" dirty="0"/>
                        <a:t>HRH, including CHWs</a:t>
                      </a:r>
                    </a:p>
                    <a:p>
                      <a:pPr marL="228600" indent="-228600">
                        <a:buAutoNum type="arabicPeriod"/>
                      </a:pPr>
                      <a:r>
                        <a:rPr lang="en-US" sz="1200" b="0" dirty="0"/>
                        <a:t>CSS</a:t>
                      </a:r>
                    </a:p>
                  </a:txBody>
                  <a:tcPr marL="68580" marR="68580" marT="34290" marB="34290"/>
                </a:tc>
                <a:extLst>
                  <a:ext uri="{0D108BD9-81ED-4DB2-BD59-A6C34878D82A}">
                    <a16:rowId xmlns:a16="http://schemas.microsoft.com/office/drawing/2014/main" val="796312524"/>
                  </a:ext>
                </a:extLst>
              </a:tr>
              <a:tr h="194310">
                <a:tc>
                  <a:txBody>
                    <a:bodyPr/>
                    <a:lstStyle/>
                    <a:p>
                      <a:r>
                        <a:rPr lang="en-US" sz="1200" dirty="0"/>
                        <a:t>Congo</a:t>
                      </a:r>
                    </a:p>
                  </a:txBody>
                  <a:tcPr marL="68580" marR="68580" marT="34290" marB="34290"/>
                </a:tc>
                <a:tc>
                  <a:txBody>
                    <a:bodyPr/>
                    <a:lstStyle/>
                    <a:p>
                      <a:r>
                        <a:rPr lang="en-US" sz="1200" dirty="0"/>
                        <a:t>HIV/TB</a:t>
                      </a:r>
                    </a:p>
                  </a:txBody>
                  <a:tcPr marL="68580" marR="68580" marT="34290" marB="34290"/>
                </a:tc>
                <a:tc>
                  <a:txBody>
                    <a:bodyPr/>
                    <a:lstStyle/>
                    <a:p>
                      <a:pPr marL="228600" indent="-228600">
                        <a:buFont typeface="+mj-lt"/>
                        <a:buAutoNum type="arabicPeriod"/>
                      </a:pPr>
                      <a:r>
                        <a:rPr lang="en-US" sz="1200" b="0" dirty="0"/>
                        <a:t>HIV/TB program management</a:t>
                      </a:r>
                    </a:p>
                  </a:txBody>
                  <a:tcPr marL="68580" marR="68580" marT="34290" marB="34290"/>
                </a:tc>
                <a:extLst>
                  <a:ext uri="{0D108BD9-81ED-4DB2-BD59-A6C34878D82A}">
                    <a16:rowId xmlns:a16="http://schemas.microsoft.com/office/drawing/2014/main" val="1312019781"/>
                  </a:ext>
                </a:extLst>
              </a:tr>
              <a:tr h="571500">
                <a:tc>
                  <a:txBody>
                    <a:bodyPr/>
                    <a:lstStyle/>
                    <a:p>
                      <a:r>
                        <a:rPr lang="en-US" sz="1200" dirty="0"/>
                        <a:t>Guinea-Bissau</a:t>
                      </a:r>
                    </a:p>
                  </a:txBody>
                  <a:tcPr marL="68580" marR="68580" marT="34290" marB="34290"/>
                </a:tc>
                <a:tc>
                  <a:txBody>
                    <a:bodyPr/>
                    <a:lstStyle/>
                    <a:p>
                      <a:r>
                        <a:rPr lang="en-US" sz="1200" dirty="0"/>
                        <a:t>TB/HIV/HSS</a:t>
                      </a:r>
                    </a:p>
                  </a:txBody>
                  <a:tcPr marL="68580" marR="68580" marT="34290" marB="34290"/>
                </a:tc>
                <a:tc>
                  <a:txBody>
                    <a:bodyPr/>
                    <a:lstStyle/>
                    <a:p>
                      <a:pPr marL="228600" indent="-228600">
                        <a:buAutoNum type="arabicPeriod"/>
                      </a:pPr>
                      <a:r>
                        <a:rPr lang="en-US" sz="1200" b="0" dirty="0"/>
                        <a:t>CSS</a:t>
                      </a:r>
                    </a:p>
                    <a:p>
                      <a:pPr marL="228600" indent="-228600">
                        <a:buAutoNum type="arabicPeriod"/>
                      </a:pPr>
                      <a:r>
                        <a:rPr lang="en-US" sz="1200" b="0" dirty="0"/>
                        <a:t>Laboratory systems</a:t>
                      </a:r>
                    </a:p>
                    <a:p>
                      <a:pPr marL="228600" indent="-228600">
                        <a:buAutoNum type="arabicPeriod"/>
                      </a:pPr>
                      <a:r>
                        <a:rPr lang="en-US" sz="1200" b="0" dirty="0"/>
                        <a:t>Health products management systems</a:t>
                      </a:r>
                    </a:p>
                    <a:p>
                      <a:pPr marL="228600" indent="-228600">
                        <a:buAutoNum type="arabicPeriod"/>
                      </a:pPr>
                      <a:r>
                        <a:rPr lang="en-US" sz="1200" b="0" dirty="0"/>
                        <a:t>HMIS and M&amp;E</a:t>
                      </a:r>
                    </a:p>
                  </a:txBody>
                  <a:tcPr marL="68580" marR="68580" marT="34290" marB="34290"/>
                </a:tc>
                <a:extLst>
                  <a:ext uri="{0D108BD9-81ED-4DB2-BD59-A6C34878D82A}">
                    <a16:rowId xmlns:a16="http://schemas.microsoft.com/office/drawing/2014/main" val="2401273688"/>
                  </a:ext>
                </a:extLst>
              </a:tr>
              <a:tr h="948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Guinea-Bissau</a:t>
                      </a:r>
                    </a:p>
                  </a:txBody>
                  <a:tcPr marL="68580" marR="68580" marT="34290" marB="34290"/>
                </a:tc>
                <a:tc>
                  <a:txBody>
                    <a:bodyPr/>
                    <a:lstStyle/>
                    <a:p>
                      <a:r>
                        <a:rPr lang="en-US" sz="1200" dirty="0"/>
                        <a:t>Malaria</a:t>
                      </a:r>
                    </a:p>
                  </a:txBody>
                  <a:tcPr marL="68580" marR="68580" marT="34290" marB="34290"/>
                </a:tc>
                <a:tc>
                  <a:txBody>
                    <a:bodyPr/>
                    <a:lstStyle/>
                    <a:p>
                      <a:pPr marL="228600" indent="-228600">
                        <a:buAutoNum type="arabicPeriod"/>
                      </a:pPr>
                      <a:r>
                        <a:rPr lang="en-US" sz="1200" b="0" dirty="0"/>
                        <a:t>HMIS and M&amp;E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t>Integrated service delivery and quality improvement</a:t>
                      </a:r>
                    </a:p>
                    <a:p>
                      <a:pPr marL="228600" indent="-228600">
                        <a:buAutoNum type="arabicPeriod"/>
                      </a:pPr>
                      <a:r>
                        <a:rPr lang="en-US" sz="1200" b="0" dirty="0"/>
                        <a:t>CSS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t>Health products management systems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t>Health sector governance and planning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t>HRH, including CHWs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t>Laboratory systems</a:t>
                      </a:r>
                    </a:p>
                  </a:txBody>
                  <a:tcPr marL="68580" marR="68580" marT="34290" marB="34290"/>
                </a:tc>
                <a:extLst>
                  <a:ext uri="{0D108BD9-81ED-4DB2-BD59-A6C34878D82A}">
                    <a16:rowId xmlns:a16="http://schemas.microsoft.com/office/drawing/2014/main" val="2630552526"/>
                  </a:ext>
                </a:extLst>
              </a:tr>
              <a:tr h="571500">
                <a:tc>
                  <a:txBody>
                    <a:bodyPr/>
                    <a:lstStyle/>
                    <a:p>
                      <a:r>
                        <a:rPr lang="en-US" sz="1200" dirty="0"/>
                        <a:t>Mali</a:t>
                      </a:r>
                    </a:p>
                  </a:txBody>
                  <a:tcPr marL="68580" marR="68580" marT="34290" marB="34290"/>
                </a:tc>
                <a:tc>
                  <a:txBody>
                    <a:bodyPr/>
                    <a:lstStyle/>
                    <a:p>
                      <a:r>
                        <a:rPr lang="en-US" sz="1200" dirty="0"/>
                        <a:t>HIV/TB/HSS</a:t>
                      </a:r>
                    </a:p>
                  </a:txBody>
                  <a:tcPr marL="68580" marR="68580" marT="34290" marB="34290"/>
                </a:tc>
                <a:tc>
                  <a:txBody>
                    <a:bodyPr/>
                    <a:lstStyle/>
                    <a:p>
                      <a:pPr marL="228600" indent="-228600">
                        <a:buAutoNum type="arabicPeriod"/>
                      </a:pPr>
                      <a:r>
                        <a:rPr lang="en-US" sz="1200" b="0" dirty="0"/>
                        <a:t>HMIS and M&amp;E</a:t>
                      </a:r>
                    </a:p>
                    <a:p>
                      <a:pPr marL="228600" indent="-228600">
                        <a:buAutoNum type="arabicPeriod"/>
                      </a:pPr>
                      <a:r>
                        <a:rPr lang="en-US" sz="1200" b="0" dirty="0"/>
                        <a:t>Health products management systems</a:t>
                      </a:r>
                    </a:p>
                    <a:p>
                      <a:pPr marL="228600" indent="-228600">
                        <a:buAutoNum type="arabicPeriod"/>
                      </a:pPr>
                      <a:r>
                        <a:rPr lang="en-US" sz="1200" b="0" dirty="0"/>
                        <a:t>Laboratory systems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t>Integrated service delivery and quality improvement</a:t>
                      </a:r>
                    </a:p>
                  </a:txBody>
                  <a:tcPr marL="68580" marR="68580" marT="34290" marB="34290"/>
                </a:tc>
                <a:extLst>
                  <a:ext uri="{0D108BD9-81ED-4DB2-BD59-A6C34878D82A}">
                    <a16:rowId xmlns:a16="http://schemas.microsoft.com/office/drawing/2014/main" val="1912732940"/>
                  </a:ext>
                </a:extLst>
              </a:tr>
              <a:tr h="320040">
                <a:tc>
                  <a:txBody>
                    <a:bodyPr/>
                    <a:lstStyle/>
                    <a:p>
                      <a:r>
                        <a:rPr lang="en-US" sz="1200" dirty="0"/>
                        <a:t>Mali</a:t>
                      </a:r>
                    </a:p>
                  </a:txBody>
                  <a:tcPr marL="68580" marR="68580" marT="34290" marB="34290"/>
                </a:tc>
                <a:tc>
                  <a:txBody>
                    <a:bodyPr/>
                    <a:lstStyle/>
                    <a:p>
                      <a:r>
                        <a:rPr lang="en-US" sz="1200" dirty="0"/>
                        <a:t>Malaria</a:t>
                      </a:r>
                    </a:p>
                  </a:txBody>
                  <a:tcPr marL="68580" marR="68580" marT="34290" marB="34290"/>
                </a:tc>
                <a:tc>
                  <a:txBody>
                    <a:bodyPr/>
                    <a:lstStyle/>
                    <a:p>
                      <a:pPr marL="228600" indent="-228600">
                        <a:buAutoNum type="arabicPeriod"/>
                      </a:pPr>
                      <a:r>
                        <a:rPr lang="en-US" sz="1200" b="0" dirty="0"/>
                        <a:t>Coordination and institutional strengthening</a:t>
                      </a:r>
                    </a:p>
                    <a:p>
                      <a:pPr marL="228600" indent="-228600">
                        <a:buAutoNum type="arabicPeriod"/>
                      </a:pPr>
                      <a:r>
                        <a:rPr lang="en-US" sz="1200" b="0" dirty="0"/>
                        <a:t>Surveillance, M&amp;E operational research</a:t>
                      </a:r>
                    </a:p>
                  </a:txBody>
                  <a:tcPr marL="68580" marR="68580" marT="34290" marB="34290"/>
                </a:tc>
                <a:extLst>
                  <a:ext uri="{0D108BD9-81ED-4DB2-BD59-A6C34878D82A}">
                    <a16:rowId xmlns:a16="http://schemas.microsoft.com/office/drawing/2014/main" val="3776283690"/>
                  </a:ext>
                </a:extLst>
              </a:tr>
              <a:tr h="571500">
                <a:tc>
                  <a:txBody>
                    <a:bodyPr/>
                    <a:lstStyle/>
                    <a:p>
                      <a:r>
                        <a:rPr lang="en-US" sz="1200" dirty="0"/>
                        <a:t>Mauritania</a:t>
                      </a:r>
                    </a:p>
                  </a:txBody>
                  <a:tcPr marL="68580" marR="68580" marT="34290" marB="34290"/>
                </a:tc>
                <a:tc>
                  <a:txBody>
                    <a:bodyPr/>
                    <a:lstStyle/>
                    <a:p>
                      <a:r>
                        <a:rPr lang="en-US" sz="1200" dirty="0"/>
                        <a:t>HIV/TB/Malaria</a:t>
                      </a:r>
                    </a:p>
                  </a:txBody>
                  <a:tcPr marL="68580" marR="68580" marT="34290" marB="34290"/>
                </a:tc>
                <a:tc>
                  <a:txBody>
                    <a:bodyPr/>
                    <a:lstStyle/>
                    <a:p>
                      <a:pPr marL="228600" indent="-228600">
                        <a:buAutoNum type="arabicPeriod"/>
                      </a:pPr>
                      <a:r>
                        <a:rPr lang="en-US" sz="1200" b="0" dirty="0"/>
                        <a:t>Laboratory systems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t>Health products management systems</a:t>
                      </a:r>
                    </a:p>
                    <a:p>
                      <a:pPr marL="228600" indent="-228600">
                        <a:buAutoNum type="arabicPeriod"/>
                      </a:pPr>
                      <a:r>
                        <a:rPr lang="en-US" sz="1200" b="0" dirty="0"/>
                        <a:t>HMIS and M&amp;E</a:t>
                      </a:r>
                    </a:p>
                    <a:p>
                      <a:pPr marL="228600" indent="-228600">
                        <a:buAutoNum type="arabicPeriod"/>
                      </a:pPr>
                      <a:r>
                        <a:rPr lang="en-US" sz="1200" b="0" dirty="0"/>
                        <a:t>CSS</a:t>
                      </a:r>
                    </a:p>
                  </a:txBody>
                  <a:tcPr marL="68580" marR="68580" marT="34290" marB="34290"/>
                </a:tc>
                <a:extLst>
                  <a:ext uri="{0D108BD9-81ED-4DB2-BD59-A6C34878D82A}">
                    <a16:rowId xmlns:a16="http://schemas.microsoft.com/office/drawing/2014/main" val="1962588799"/>
                  </a:ext>
                </a:extLst>
              </a:tr>
              <a:tr h="697230">
                <a:tc>
                  <a:txBody>
                    <a:bodyPr/>
                    <a:lstStyle/>
                    <a:p>
                      <a:r>
                        <a:rPr lang="en-US" sz="1200" dirty="0"/>
                        <a:t>Senegal</a:t>
                      </a:r>
                    </a:p>
                  </a:txBody>
                  <a:tcPr marL="68580" marR="68580" marT="34290" marB="34290"/>
                </a:tc>
                <a:tc>
                  <a:txBody>
                    <a:bodyPr/>
                    <a:lstStyle/>
                    <a:p>
                      <a:r>
                        <a:rPr lang="en-US" sz="1200" dirty="0"/>
                        <a:t>TB/RSSH</a:t>
                      </a:r>
                    </a:p>
                  </a:txBody>
                  <a:tcPr marL="68580" marR="68580" marT="34290" marB="34290"/>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t>Service delivery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t>Procurement and supply management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t>HRH, including CHWs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t>Health information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t>Governance</a:t>
                      </a:r>
                    </a:p>
                  </a:txBody>
                  <a:tcPr marL="68580" marR="68580" marT="34290" marB="34290"/>
                </a:tc>
                <a:extLst>
                  <a:ext uri="{0D108BD9-81ED-4DB2-BD59-A6C34878D82A}">
                    <a16:rowId xmlns:a16="http://schemas.microsoft.com/office/drawing/2014/main" val="983395923"/>
                  </a:ext>
                </a:extLst>
              </a:tr>
              <a:tr h="571500">
                <a:tc>
                  <a:txBody>
                    <a:bodyPr/>
                    <a:lstStyle/>
                    <a:p>
                      <a:r>
                        <a:rPr lang="en-US" sz="1200" dirty="0"/>
                        <a:t>Senegal</a:t>
                      </a:r>
                    </a:p>
                  </a:txBody>
                  <a:tcPr marL="68580" marR="68580" marT="34290" marB="34290"/>
                </a:tc>
                <a:tc>
                  <a:txBody>
                    <a:bodyPr/>
                    <a:lstStyle/>
                    <a:p>
                      <a:r>
                        <a:rPr lang="en-US" sz="1200" dirty="0"/>
                        <a:t>HIV</a:t>
                      </a:r>
                    </a:p>
                  </a:txBody>
                  <a:tcPr marL="68580" marR="68580" marT="34290" marB="34290"/>
                </a:tc>
                <a:tc>
                  <a:txBody>
                    <a:bodyPr/>
                    <a:lstStyle/>
                    <a:p>
                      <a:pPr marL="228600" indent="-228600">
                        <a:buAutoNum type="arabicPeriod"/>
                      </a:pPr>
                      <a:r>
                        <a:rPr lang="en-US" sz="1200" b="0" dirty="0"/>
                        <a:t>CSS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t>Health products management systems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t>Laboratory systems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t>HMIS and M&amp;E</a:t>
                      </a:r>
                    </a:p>
                  </a:txBody>
                  <a:tcPr marL="68580" marR="68580" marT="34290" marB="34290"/>
                </a:tc>
                <a:extLst>
                  <a:ext uri="{0D108BD9-81ED-4DB2-BD59-A6C34878D82A}">
                    <a16:rowId xmlns:a16="http://schemas.microsoft.com/office/drawing/2014/main" val="1078151172"/>
                  </a:ext>
                </a:extLst>
              </a:tr>
            </a:tbl>
          </a:graphicData>
        </a:graphic>
      </p:graphicFrame>
    </p:spTree>
    <p:extLst>
      <p:ext uri="{BB962C8B-B14F-4D97-AF65-F5344CB8AC3E}">
        <p14:creationId xmlns:p14="http://schemas.microsoft.com/office/powerpoint/2010/main" val="426117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8C77-08A4-6BD4-8AD7-2EBE88DE8960}"/>
              </a:ext>
            </a:extLst>
          </p:cNvPr>
          <p:cNvSpPr>
            <a:spLocks noGrp="1"/>
          </p:cNvSpPr>
          <p:nvPr>
            <p:ph type="title"/>
          </p:nvPr>
        </p:nvSpPr>
        <p:spPr/>
        <p:txBody>
          <a:bodyPr/>
          <a:lstStyle/>
          <a:p>
            <a:r>
              <a:rPr lang="en-US" dirty="0"/>
              <a:t>Congo</a:t>
            </a:r>
          </a:p>
        </p:txBody>
      </p:sp>
      <p:sp>
        <p:nvSpPr>
          <p:cNvPr id="3" name="Slide Number Placeholder 2">
            <a:extLst>
              <a:ext uri="{FF2B5EF4-FFF2-40B4-BE49-F238E27FC236}">
                <a16:creationId xmlns:a16="http://schemas.microsoft.com/office/drawing/2014/main" id="{2C8E6EFF-C1FE-AD15-CDDD-9D3CC374ECFB}"/>
              </a:ext>
            </a:extLst>
          </p:cNvPr>
          <p:cNvSpPr>
            <a:spLocks noGrp="1"/>
          </p:cNvSpPr>
          <p:nvPr>
            <p:ph type="sldNum" sz="quarter" idx="10"/>
          </p:nvPr>
        </p:nvSpPr>
        <p:spPr/>
        <p:txBody>
          <a:bodyPr/>
          <a:lstStyle/>
          <a:p>
            <a:fld id="{2AAA7032-8CB7-40F4-9CB9-A644B8ADA1F8}" type="slidenum">
              <a:rPr lang="en-US" smtClean="0"/>
              <a:pPr/>
              <a:t>22</a:t>
            </a:fld>
            <a:endParaRPr lang="en-US"/>
          </a:p>
        </p:txBody>
      </p:sp>
      <p:pic>
        <p:nvPicPr>
          <p:cNvPr id="8" name="Picture 7">
            <a:extLst>
              <a:ext uri="{FF2B5EF4-FFF2-40B4-BE49-F238E27FC236}">
                <a16:creationId xmlns:a16="http://schemas.microsoft.com/office/drawing/2014/main" id="{69411C73-F64F-1600-7DFD-4D8FD3928DC8}"/>
              </a:ext>
            </a:extLst>
          </p:cNvPr>
          <p:cNvPicPr>
            <a:picLocks noChangeAspect="1"/>
          </p:cNvPicPr>
          <p:nvPr/>
        </p:nvPicPr>
        <p:blipFill rotWithShape="1">
          <a:blip r:embed="rId2"/>
          <a:srcRect l="17257" t="17454" r="21068" b="7056"/>
          <a:stretch/>
        </p:blipFill>
        <p:spPr>
          <a:xfrm>
            <a:off x="102508" y="1649186"/>
            <a:ext cx="5807032" cy="3998216"/>
          </a:xfrm>
          <a:prstGeom prst="rect">
            <a:avLst/>
          </a:prstGeom>
        </p:spPr>
      </p:pic>
      <p:sp>
        <p:nvSpPr>
          <p:cNvPr id="9" name="Rectangle 8">
            <a:extLst>
              <a:ext uri="{FF2B5EF4-FFF2-40B4-BE49-F238E27FC236}">
                <a16:creationId xmlns:a16="http://schemas.microsoft.com/office/drawing/2014/main" id="{EA3EB6C2-B32C-256B-1128-B5B195F2530A}"/>
              </a:ext>
            </a:extLst>
          </p:cNvPr>
          <p:cNvSpPr/>
          <p:nvPr/>
        </p:nvSpPr>
        <p:spPr>
          <a:xfrm>
            <a:off x="5965258" y="1715520"/>
            <a:ext cx="2991052" cy="17806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63924027-5E44-163D-A3BF-2603719E0176}"/>
              </a:ext>
            </a:extLst>
          </p:cNvPr>
          <p:cNvSpPr txBox="1"/>
          <p:nvPr/>
        </p:nvSpPr>
        <p:spPr>
          <a:xfrm>
            <a:off x="5965170" y="1746080"/>
            <a:ext cx="2991052" cy="1523494"/>
          </a:xfrm>
          <a:prstGeom prst="rect">
            <a:avLst/>
          </a:prstGeom>
          <a:noFill/>
        </p:spPr>
        <p:txBody>
          <a:bodyPr wrap="square" lIns="68580" tIns="34290" rIns="68580" bIns="34290" rtlCol="0" anchor="t">
            <a:spAutoFit/>
          </a:bodyPr>
          <a:lstStyle/>
          <a:p>
            <a:r>
              <a:rPr lang="en-US" sz="1350" b="1" dirty="0"/>
              <a:t>Past RSSH investments</a:t>
            </a:r>
          </a:p>
          <a:p>
            <a:pPr marL="214313" indent="-214313">
              <a:buFont typeface="Arial" panose="020B0604020202020204" pitchFamily="34" charset="0"/>
              <a:buChar char="•"/>
            </a:pPr>
            <a:r>
              <a:rPr lang="en-US" sz="1350" dirty="0"/>
              <a:t>HRH (incl. CHWs) as the largest area – Direct HRH increased </a:t>
            </a:r>
          </a:p>
          <a:p>
            <a:pPr marL="214313" indent="-214313">
              <a:buFont typeface="Arial" panose="020B0604020202020204" pitchFamily="34" charset="0"/>
              <a:buChar char="•"/>
            </a:pPr>
            <a:r>
              <a:rPr lang="en-US" sz="1350" dirty="0">
                <a:cs typeface="Arial"/>
              </a:rPr>
              <a:t>HMIS as another largest area for direct RSSH</a:t>
            </a:r>
          </a:p>
          <a:p>
            <a:pPr marL="214313" indent="-214313">
              <a:buFont typeface="Arial" panose="020B0604020202020204" pitchFamily="34" charset="0"/>
              <a:buChar char="•"/>
            </a:pPr>
            <a:r>
              <a:rPr lang="en-US" sz="1350" dirty="0">
                <a:cs typeface="Arial"/>
              </a:rPr>
              <a:t>Increases in community health, HPM, integrated service delivery (lab?)</a:t>
            </a:r>
          </a:p>
        </p:txBody>
      </p:sp>
      <p:sp>
        <p:nvSpPr>
          <p:cNvPr id="12" name="Rectangle 11">
            <a:extLst>
              <a:ext uri="{FF2B5EF4-FFF2-40B4-BE49-F238E27FC236}">
                <a16:creationId xmlns:a16="http://schemas.microsoft.com/office/drawing/2014/main" id="{801194DF-6CF4-78B0-28FE-1B06420794E8}"/>
              </a:ext>
            </a:extLst>
          </p:cNvPr>
          <p:cNvSpPr/>
          <p:nvPr/>
        </p:nvSpPr>
        <p:spPr>
          <a:xfrm>
            <a:off x="5965170" y="3533590"/>
            <a:ext cx="2991052" cy="21138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3" name="TextBox 12">
            <a:extLst>
              <a:ext uri="{FF2B5EF4-FFF2-40B4-BE49-F238E27FC236}">
                <a16:creationId xmlns:a16="http://schemas.microsoft.com/office/drawing/2014/main" id="{FEA818DA-6B15-F4A2-E677-2034522983D6}"/>
              </a:ext>
            </a:extLst>
          </p:cNvPr>
          <p:cNvSpPr txBox="1"/>
          <p:nvPr/>
        </p:nvSpPr>
        <p:spPr>
          <a:xfrm>
            <a:off x="5965081" y="3533590"/>
            <a:ext cx="2991052" cy="1938992"/>
          </a:xfrm>
          <a:prstGeom prst="rect">
            <a:avLst/>
          </a:prstGeom>
          <a:noFill/>
        </p:spPr>
        <p:txBody>
          <a:bodyPr wrap="square" lIns="68580" tIns="34290" rIns="68580" bIns="34290" rtlCol="0" anchor="t">
            <a:spAutoFit/>
          </a:bodyPr>
          <a:lstStyle/>
          <a:p>
            <a:r>
              <a:rPr lang="en-US" sz="1350" b="1" dirty="0"/>
              <a:t>Opportunities for the next cycle</a:t>
            </a:r>
          </a:p>
          <a:p>
            <a:pPr marL="214313" indent="-214313">
              <a:buFont typeface="Arial" panose="020B0604020202020204" pitchFamily="34" charset="0"/>
              <a:buChar char="•"/>
            </a:pPr>
            <a:r>
              <a:rPr lang="en-US" sz="1350" dirty="0"/>
              <a:t>HRH planning &amp; quality of care improvement in high-load facilities</a:t>
            </a:r>
            <a:endParaRPr lang="en-US" sz="1350" dirty="0">
              <a:cs typeface="Arial"/>
            </a:endParaRPr>
          </a:p>
          <a:p>
            <a:pPr marL="214313" indent="-214313">
              <a:buFont typeface="Arial" panose="020B0604020202020204" pitchFamily="34" charset="0"/>
              <a:buChar char="•"/>
            </a:pPr>
            <a:r>
              <a:rPr lang="en-US" sz="1350" dirty="0"/>
              <a:t>Comprehensive strengthening of CHW systems </a:t>
            </a:r>
          </a:p>
          <a:p>
            <a:pPr marL="214313" indent="-214313">
              <a:buFont typeface="Arial" panose="020B0604020202020204" pitchFamily="34" charset="0"/>
              <a:buChar char="•"/>
            </a:pPr>
            <a:r>
              <a:rPr lang="en-US" sz="1350" dirty="0"/>
              <a:t>Strengthening of lab governance and management</a:t>
            </a:r>
          </a:p>
          <a:p>
            <a:pPr marL="214313" indent="-214313">
              <a:buFont typeface="Arial" panose="020B0604020202020204" pitchFamily="34" charset="0"/>
              <a:buChar char="•"/>
            </a:pPr>
            <a:r>
              <a:rPr lang="en-US" sz="1350" dirty="0">
                <a:cs typeface="Arial"/>
              </a:rPr>
              <a:t>Addressing key gaps of supply chain systems</a:t>
            </a:r>
          </a:p>
        </p:txBody>
      </p:sp>
    </p:spTree>
    <p:extLst>
      <p:ext uri="{BB962C8B-B14F-4D97-AF65-F5344CB8AC3E}">
        <p14:creationId xmlns:p14="http://schemas.microsoft.com/office/powerpoint/2010/main" val="358508819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8C77-08A4-6BD4-8AD7-2EBE88DE8960}"/>
              </a:ext>
            </a:extLst>
          </p:cNvPr>
          <p:cNvSpPr>
            <a:spLocks noGrp="1"/>
          </p:cNvSpPr>
          <p:nvPr>
            <p:ph type="title"/>
          </p:nvPr>
        </p:nvSpPr>
        <p:spPr/>
        <p:txBody>
          <a:bodyPr/>
          <a:lstStyle/>
          <a:p>
            <a:r>
              <a:rPr lang="en-US" dirty="0"/>
              <a:t>Chad</a:t>
            </a:r>
          </a:p>
        </p:txBody>
      </p:sp>
      <p:sp>
        <p:nvSpPr>
          <p:cNvPr id="3" name="Slide Number Placeholder 2">
            <a:extLst>
              <a:ext uri="{FF2B5EF4-FFF2-40B4-BE49-F238E27FC236}">
                <a16:creationId xmlns:a16="http://schemas.microsoft.com/office/drawing/2014/main" id="{2C8E6EFF-C1FE-AD15-CDDD-9D3CC374ECFB}"/>
              </a:ext>
            </a:extLst>
          </p:cNvPr>
          <p:cNvSpPr>
            <a:spLocks noGrp="1"/>
          </p:cNvSpPr>
          <p:nvPr>
            <p:ph type="sldNum" sz="quarter" idx="10"/>
          </p:nvPr>
        </p:nvSpPr>
        <p:spPr/>
        <p:txBody>
          <a:bodyPr/>
          <a:lstStyle/>
          <a:p>
            <a:fld id="{2AAA7032-8CB7-40F4-9CB9-A644B8ADA1F8}" type="slidenum">
              <a:rPr lang="en-US" smtClean="0"/>
              <a:pPr/>
              <a:t>23</a:t>
            </a:fld>
            <a:endParaRPr lang="en-US"/>
          </a:p>
        </p:txBody>
      </p:sp>
      <p:pic>
        <p:nvPicPr>
          <p:cNvPr id="5" name="Picture 4">
            <a:extLst>
              <a:ext uri="{FF2B5EF4-FFF2-40B4-BE49-F238E27FC236}">
                <a16:creationId xmlns:a16="http://schemas.microsoft.com/office/drawing/2014/main" id="{6E9E46D3-0811-088B-FA26-CFA6AD84ACA9}"/>
              </a:ext>
            </a:extLst>
          </p:cNvPr>
          <p:cNvPicPr>
            <a:picLocks noChangeAspect="1"/>
          </p:cNvPicPr>
          <p:nvPr/>
        </p:nvPicPr>
        <p:blipFill rotWithShape="1">
          <a:blip r:embed="rId2"/>
          <a:srcRect l="10850" t="17639" r="28568" b="6926"/>
          <a:stretch/>
        </p:blipFill>
        <p:spPr>
          <a:xfrm>
            <a:off x="133089" y="1502739"/>
            <a:ext cx="5647226" cy="3955364"/>
          </a:xfrm>
          <a:prstGeom prst="rect">
            <a:avLst/>
          </a:prstGeom>
        </p:spPr>
      </p:pic>
      <p:sp>
        <p:nvSpPr>
          <p:cNvPr id="7" name="Rectangle 6">
            <a:extLst>
              <a:ext uri="{FF2B5EF4-FFF2-40B4-BE49-F238E27FC236}">
                <a16:creationId xmlns:a16="http://schemas.microsoft.com/office/drawing/2014/main" id="{5AB07B35-01A2-EA94-7324-3FC7921F7EB8}"/>
              </a:ext>
            </a:extLst>
          </p:cNvPr>
          <p:cNvSpPr/>
          <p:nvPr/>
        </p:nvSpPr>
        <p:spPr>
          <a:xfrm>
            <a:off x="5965258" y="1715520"/>
            <a:ext cx="2991052" cy="17806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10297856-2A93-C0BF-049B-963E6C4C8998}"/>
              </a:ext>
            </a:extLst>
          </p:cNvPr>
          <p:cNvSpPr txBox="1"/>
          <p:nvPr/>
        </p:nvSpPr>
        <p:spPr>
          <a:xfrm>
            <a:off x="5965170" y="1746080"/>
            <a:ext cx="2991052" cy="1315745"/>
          </a:xfrm>
          <a:prstGeom prst="rect">
            <a:avLst/>
          </a:prstGeom>
          <a:noFill/>
        </p:spPr>
        <p:txBody>
          <a:bodyPr wrap="square" lIns="68580" tIns="34290" rIns="68580" bIns="34290" rtlCol="0" anchor="t">
            <a:spAutoFit/>
          </a:bodyPr>
          <a:lstStyle/>
          <a:p>
            <a:r>
              <a:rPr lang="en-US" sz="1350" b="1" dirty="0"/>
              <a:t>Past RSSH investments</a:t>
            </a:r>
          </a:p>
          <a:p>
            <a:pPr marL="214313" indent="-214313">
              <a:buFont typeface="Arial" panose="020B0604020202020204" pitchFamily="34" charset="0"/>
              <a:buChar char="•"/>
            </a:pPr>
            <a:r>
              <a:rPr lang="en-US" sz="1350" dirty="0">
                <a:cs typeface="Arial"/>
              </a:rPr>
              <a:t>More indirect RSSH than direct</a:t>
            </a:r>
          </a:p>
          <a:p>
            <a:pPr marL="214313" indent="-214313">
              <a:buFont typeface="Arial" panose="020B0604020202020204" pitchFamily="34" charset="0"/>
              <a:buChar char="•"/>
            </a:pPr>
            <a:r>
              <a:rPr lang="en-US" sz="1350" dirty="0">
                <a:cs typeface="Arial"/>
              </a:rPr>
              <a:t>HRH largest (indirect) – opportunities for improvement</a:t>
            </a:r>
          </a:p>
          <a:p>
            <a:pPr marL="214313" indent="-214313">
              <a:buFont typeface="Arial" panose="020B0604020202020204" pitchFamily="34" charset="0"/>
              <a:buChar char="•"/>
            </a:pPr>
            <a:r>
              <a:rPr lang="en-US" sz="1350" dirty="0">
                <a:cs typeface="Arial"/>
              </a:rPr>
              <a:t>HMIS largest in direct RSSH</a:t>
            </a:r>
          </a:p>
          <a:p>
            <a:pPr marL="214313" indent="-214313">
              <a:buFont typeface="Arial" panose="020B0604020202020204" pitchFamily="34" charset="0"/>
              <a:buChar char="•"/>
            </a:pPr>
            <a:r>
              <a:rPr lang="en-US" sz="1350" dirty="0">
                <a:cs typeface="Arial"/>
              </a:rPr>
              <a:t>Community health emerging </a:t>
            </a:r>
          </a:p>
        </p:txBody>
      </p:sp>
      <p:sp>
        <p:nvSpPr>
          <p:cNvPr id="11" name="Rectangle 10">
            <a:extLst>
              <a:ext uri="{FF2B5EF4-FFF2-40B4-BE49-F238E27FC236}">
                <a16:creationId xmlns:a16="http://schemas.microsoft.com/office/drawing/2014/main" id="{86C97F81-A375-5050-84B8-441C8309D254}"/>
              </a:ext>
            </a:extLst>
          </p:cNvPr>
          <p:cNvSpPr/>
          <p:nvPr/>
        </p:nvSpPr>
        <p:spPr>
          <a:xfrm>
            <a:off x="5965170" y="3533590"/>
            <a:ext cx="2991052" cy="21138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2" name="TextBox 11">
            <a:extLst>
              <a:ext uri="{FF2B5EF4-FFF2-40B4-BE49-F238E27FC236}">
                <a16:creationId xmlns:a16="http://schemas.microsoft.com/office/drawing/2014/main" id="{D6280A3F-5EE5-EDA4-1EEE-EDA4A152091F}"/>
              </a:ext>
            </a:extLst>
          </p:cNvPr>
          <p:cNvSpPr txBox="1"/>
          <p:nvPr/>
        </p:nvSpPr>
        <p:spPr>
          <a:xfrm>
            <a:off x="5965081" y="3533590"/>
            <a:ext cx="2991052" cy="1938992"/>
          </a:xfrm>
          <a:prstGeom prst="rect">
            <a:avLst/>
          </a:prstGeom>
          <a:noFill/>
        </p:spPr>
        <p:txBody>
          <a:bodyPr wrap="square" lIns="68580" tIns="34290" rIns="68580" bIns="34290" rtlCol="0" anchor="t">
            <a:spAutoFit/>
          </a:bodyPr>
          <a:lstStyle/>
          <a:p>
            <a:r>
              <a:rPr lang="en-US" sz="1350" b="1" dirty="0"/>
              <a:t>Opportunities for the next cycle</a:t>
            </a:r>
          </a:p>
          <a:p>
            <a:pPr marL="214313" indent="-214313">
              <a:buFont typeface="Arial" panose="020B0604020202020204" pitchFamily="34" charset="0"/>
              <a:buChar char="•"/>
            </a:pPr>
            <a:r>
              <a:rPr lang="en-US" sz="1350" dirty="0"/>
              <a:t>HRH planning and quality of care in malaria</a:t>
            </a:r>
          </a:p>
          <a:p>
            <a:pPr marL="214313" indent="-214313">
              <a:buFont typeface="Arial" panose="020B0604020202020204" pitchFamily="34" charset="0"/>
              <a:buChar char="•"/>
            </a:pPr>
            <a:r>
              <a:rPr lang="en-US" sz="1350" dirty="0"/>
              <a:t>Operationalize CHW program</a:t>
            </a:r>
          </a:p>
          <a:p>
            <a:pPr marL="214313" indent="-214313">
              <a:buFont typeface="Arial" panose="020B0604020202020204" pitchFamily="34" charset="0"/>
              <a:buChar char="•"/>
            </a:pPr>
            <a:r>
              <a:rPr lang="en-US" sz="1350" dirty="0"/>
              <a:t>Addressing key gaps for integrated lab systems</a:t>
            </a:r>
          </a:p>
          <a:p>
            <a:pPr marL="214313" indent="-214313">
              <a:buFont typeface="Arial" panose="020B0604020202020204" pitchFamily="34" charset="0"/>
              <a:buChar char="•"/>
            </a:pPr>
            <a:r>
              <a:rPr lang="en-US" sz="1350" dirty="0"/>
              <a:t>SC Governance strengthening; </a:t>
            </a:r>
            <a:r>
              <a:rPr lang="en-US" sz="1350" dirty="0" err="1"/>
              <a:t>eLMIS</a:t>
            </a:r>
            <a:r>
              <a:rPr lang="en-US" sz="1350" dirty="0"/>
              <a:t> roll-out; Warehousing and Distribution capacity expansion</a:t>
            </a:r>
          </a:p>
        </p:txBody>
      </p:sp>
    </p:spTree>
    <p:extLst>
      <p:ext uri="{BB962C8B-B14F-4D97-AF65-F5344CB8AC3E}">
        <p14:creationId xmlns:p14="http://schemas.microsoft.com/office/powerpoint/2010/main" val="10791373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121D0-774C-DC3B-FB6C-3ED0F4F6B6BB}"/>
              </a:ext>
            </a:extLst>
          </p:cNvPr>
          <p:cNvSpPr>
            <a:spLocks noGrp="1"/>
          </p:cNvSpPr>
          <p:nvPr>
            <p:ph type="title"/>
          </p:nvPr>
        </p:nvSpPr>
        <p:spPr/>
        <p:txBody>
          <a:bodyPr/>
          <a:lstStyle/>
          <a:p>
            <a:r>
              <a:rPr lang="en-US" dirty="0"/>
              <a:t>Pour </a:t>
            </a:r>
            <a:r>
              <a:rPr lang="en-US" dirty="0" err="1"/>
              <a:t>jeudi</a:t>
            </a:r>
            <a:r>
              <a:rPr lang="en-US" dirty="0"/>
              <a:t> 19 – questions de </a:t>
            </a:r>
            <a:r>
              <a:rPr lang="en-US" dirty="0" err="1"/>
              <a:t>reflexion</a:t>
            </a:r>
            <a:r>
              <a:rPr lang="en-US" dirty="0"/>
              <a:t> </a:t>
            </a:r>
            <a:br>
              <a:rPr lang="en-US" dirty="0"/>
            </a:br>
            <a:r>
              <a:rPr lang="en-US" dirty="0"/>
              <a:t>(</a:t>
            </a:r>
            <a:r>
              <a:rPr lang="en-US" dirty="0" err="1"/>
              <a:t>votre</a:t>
            </a:r>
            <a:r>
              <a:rPr lang="en-US" dirty="0"/>
              <a:t> petit devoir de </a:t>
            </a:r>
            <a:r>
              <a:rPr lang="en-US" dirty="0" err="1"/>
              <a:t>nuit</a:t>
            </a:r>
            <a:r>
              <a:rPr lang="en-US" dirty="0"/>
              <a:t>)</a:t>
            </a:r>
          </a:p>
        </p:txBody>
      </p:sp>
      <p:sp>
        <p:nvSpPr>
          <p:cNvPr id="3" name="Content Placeholder 2">
            <a:extLst>
              <a:ext uri="{FF2B5EF4-FFF2-40B4-BE49-F238E27FC236}">
                <a16:creationId xmlns:a16="http://schemas.microsoft.com/office/drawing/2014/main" id="{0CA95F05-CACF-A935-E811-275CE258BD61}"/>
              </a:ext>
            </a:extLst>
          </p:cNvPr>
          <p:cNvSpPr>
            <a:spLocks noGrp="1"/>
          </p:cNvSpPr>
          <p:nvPr>
            <p:ph idx="1"/>
          </p:nvPr>
        </p:nvSpPr>
        <p:spPr>
          <a:xfrm>
            <a:off x="628650" y="1690689"/>
            <a:ext cx="7886700" cy="4486274"/>
          </a:xfrm>
        </p:spPr>
        <p:txBody>
          <a:bodyPr>
            <a:normAutofit/>
          </a:bodyPr>
          <a:lstStyle/>
          <a:p>
            <a:pPr marL="342900" marR="0" lvl="0" indent="-342900">
              <a:lnSpc>
                <a:spcPct val="107000"/>
              </a:lnSpc>
              <a:spcBef>
                <a:spcPts val="0"/>
              </a:spcBef>
              <a:spcAft>
                <a:spcPts val="0"/>
              </a:spcAft>
              <a:buFont typeface="+mj-lt"/>
              <a:buAutoNum type="arabi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Quelles sont les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3 </a:t>
            </a:r>
            <a:r>
              <a:rPr lang="fr-FR" sz="1800" dirty="0"/>
              <a:t>à</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5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contraintes principales dans vos systèmes de santé </a:t>
            </a:r>
            <a:r>
              <a:rPr lang="fr-FR" sz="2000" dirty="0">
                <a:latin typeface="Calibri" panose="020F0502020204030204" pitchFamily="34" charset="0"/>
                <a:ea typeface="Calibri" panose="020F0502020204030204" pitchFamily="34" charset="0"/>
                <a:cs typeface="Times New Roman" panose="02020603050405020304" pitchFamily="18" charset="0"/>
              </a:rPr>
              <a:t>qui empêche la réalisation des cibles dans vos programmes VIH, Tuberculose, et Paludisme</a:t>
            </a:r>
            <a:r>
              <a:rPr lang="fr-FR" sz="2000" dirty="0">
                <a:effectLst/>
                <a:latin typeface="Calibri" panose="020F0502020204030204" pitchFamily="34" charset="0"/>
                <a:ea typeface="Calibri" panose="020F0502020204030204" pitchFamily="34" charset="0"/>
                <a:cs typeface="Times New Roman" panose="02020603050405020304" pitchFamily="18" charset="0"/>
              </a:rPr>
              <a:t>?  A décrire en 2-3 phrases, avec données, exemples, documentation de soutien.</a:t>
            </a:r>
          </a:p>
          <a:p>
            <a:pPr marL="342900" marR="0" lvl="0" indent="-342900">
              <a:lnSpc>
                <a:spcPct val="107000"/>
              </a:lnSpc>
              <a:spcBef>
                <a:spcPts val="0"/>
              </a:spcBef>
              <a:spcAft>
                <a:spcPts val="0"/>
              </a:spcAft>
              <a:buFont typeface="+mj-lt"/>
              <a:buAutoNum type="arabi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Quels sont vos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3 </a:t>
            </a:r>
            <a:r>
              <a:rPr lang="fr-FR" sz="1800" b="1" dirty="0"/>
              <a:t>à</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5 RSS investissement</a:t>
            </a:r>
            <a:r>
              <a:rPr lang="fr-FR" sz="1800" b="1" dirty="0">
                <a:latin typeface="Calibri" panose="020F0502020204030204" pitchFamily="34" charset="0"/>
                <a:ea typeface="Calibri" panose="020F0502020204030204" pitchFamily="34" charset="0"/>
                <a:cs typeface="Times New Roman" panose="02020603050405020304" pitchFamily="18" charset="0"/>
              </a:rPr>
              <a:t>s en RSS </a:t>
            </a:r>
            <a:r>
              <a:rPr lang="fr-FR" sz="2000" dirty="0">
                <a:latin typeface="Calibri" panose="020F0502020204030204" pitchFamily="34" charset="0"/>
                <a:ea typeface="Calibri" panose="020F0502020204030204" pitchFamily="34" charset="0"/>
                <a:cs typeface="Times New Roman" panose="02020603050405020304" pitchFamily="18" charset="0"/>
              </a:rPr>
              <a:t>(e.g., renforcement des laboratoires, formation et déploiement des travailleurs sante de base, chaine d’ approvisionnement améliorée, systèmes.   communautaires/engagement avec society civile) qui peuvent faire face a ces contraintes? Soyez concret.</a:t>
            </a:r>
          </a:p>
          <a:p>
            <a:pPr marL="342900" marR="0" lvl="0" indent="-342900">
              <a:lnSpc>
                <a:spcPct val="107000"/>
              </a:lnSpc>
              <a:spcBef>
                <a:spcPts val="0"/>
              </a:spcBef>
              <a:spcAft>
                <a:spcPts val="800"/>
              </a:spcAft>
              <a:buFont typeface="+mj-lt"/>
              <a:buAutoNum type="arabicPeriod"/>
            </a:pPr>
            <a:r>
              <a:rPr lang="fr-FR" sz="2000" dirty="0">
                <a:effectLst/>
                <a:latin typeface="Calibri" panose="020F0502020204030204" pitchFamily="34" charset="0"/>
                <a:ea typeface="Calibri" panose="020F0502020204030204" pitchFamily="34" charset="0"/>
                <a:cs typeface="Times New Roman" panose="02020603050405020304" pitchFamily="18" charset="0"/>
              </a:rPr>
              <a:t>Est-ce que vos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priorités s’alignent avec l”avantage comparatif” du FM</a:t>
            </a: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et si oui, comment </a:t>
            </a:r>
            <a:r>
              <a:rPr lang="fr-FR" sz="2000" dirty="0">
                <a:effectLst/>
                <a:latin typeface="Calibri" panose="020F0502020204030204" pitchFamily="34" charset="0"/>
                <a:ea typeface="Calibri" panose="020F0502020204030204" pitchFamily="34" charset="0"/>
                <a:cs typeface="Times New Roman" panose="02020603050405020304" pitchFamily="18" charset="0"/>
              </a:rPr>
              <a:t>[voir liste des 8 Modules SRPS]? </a:t>
            </a:r>
            <a:r>
              <a:rPr lang="fr-FR" sz="2000" dirty="0">
                <a:latin typeface="Calibri" panose="020F0502020204030204" pitchFamily="34" charset="0"/>
                <a:ea typeface="Calibri" panose="020F0502020204030204" pitchFamily="34" charset="0"/>
                <a:cs typeface="Times New Roman" panose="02020603050405020304" pitchFamily="18" charset="0"/>
              </a:rPr>
              <a:t>Quelles sont les autres sources (externes, domestiques) de financement avec lesquelles on doit harmoniser les subventions SRPS du FM?</a:t>
            </a:r>
            <a:endParaRPr lang="fr-FR" sz="2000" dirty="0"/>
          </a:p>
        </p:txBody>
      </p:sp>
      <p:sp>
        <p:nvSpPr>
          <p:cNvPr id="4" name="Slide Number Placeholder 3">
            <a:extLst>
              <a:ext uri="{FF2B5EF4-FFF2-40B4-BE49-F238E27FC236}">
                <a16:creationId xmlns:a16="http://schemas.microsoft.com/office/drawing/2014/main" id="{C6EC69E8-E218-A97E-114B-88D136BE9D01}"/>
              </a:ext>
            </a:extLst>
          </p:cNvPr>
          <p:cNvSpPr>
            <a:spLocks noGrp="1"/>
          </p:cNvSpPr>
          <p:nvPr>
            <p:ph type="sldNum" sz="quarter" idx="12"/>
          </p:nvPr>
        </p:nvSpPr>
        <p:spPr/>
        <p:txBody>
          <a:bodyPr/>
          <a:lstStyle/>
          <a:p>
            <a:fld id="{E1A4F390-C593-4B22-8A73-7EBE23838EA6}" type="slidenum">
              <a:rPr lang="en-US" smtClean="0"/>
              <a:t>24</a:t>
            </a:fld>
            <a:endParaRPr lang="en-US" dirty="0"/>
          </a:p>
        </p:txBody>
      </p:sp>
    </p:spTree>
    <p:extLst>
      <p:ext uri="{BB962C8B-B14F-4D97-AF65-F5344CB8AC3E}">
        <p14:creationId xmlns:p14="http://schemas.microsoft.com/office/powerpoint/2010/main" val="1077678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E0001E-67F4-4E15-84BC-6F055A651499}"/>
              </a:ext>
            </a:extLst>
          </p:cNvPr>
          <p:cNvSpPr>
            <a:spLocks noGrp="1"/>
          </p:cNvSpPr>
          <p:nvPr>
            <p:ph type="sldNum" sz="quarter" idx="12"/>
          </p:nvPr>
        </p:nvSpPr>
        <p:spPr>
          <a:xfrm>
            <a:off x="8201025" y="5510213"/>
            <a:ext cx="672975" cy="273844"/>
          </a:xfrm>
          <a:prstGeom prst="rect">
            <a:avLst/>
          </a:prstGeom>
        </p:spPr>
        <p:txBody>
          <a:bodyPr vert="horz" lIns="0" tIns="0" rIns="0" bIns="0" rtlCol="0" anchor="b" anchorCtr="0"/>
          <a:lstStyle>
            <a:defPPr>
              <a:defRPr lang="en-US"/>
            </a:defPPr>
            <a:lvl1pPr marL="0" algn="r" defTabSz="685800" rtl="0" eaLnBrk="1" latinLnBrk="0" hangingPunct="1">
              <a:defRPr sz="750" kern="1200">
                <a:solidFill>
                  <a:srgbClr val="3C3D3B"/>
                </a:solidFill>
                <a:latin typeface="+mj-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9E2BE927-25C7-4379-86F1-C17ED9D2A7F2}" type="slidenum">
              <a:rPr lang="fr-FR" smtClean="0"/>
              <a:pPr>
                <a:defRPr/>
              </a:pPr>
              <a:t>25</a:t>
            </a:fld>
            <a:endParaRPr lang="fr-FR">
              <a:solidFill>
                <a:prstClr val="black"/>
              </a:solidFill>
              <a:latin typeface="Arial Black"/>
            </a:endParaRPr>
          </a:p>
        </p:txBody>
      </p:sp>
      <p:sp>
        <p:nvSpPr>
          <p:cNvPr id="7" name="Title 6">
            <a:extLst>
              <a:ext uri="{FF2B5EF4-FFF2-40B4-BE49-F238E27FC236}">
                <a16:creationId xmlns:a16="http://schemas.microsoft.com/office/drawing/2014/main" id="{791AB414-57AE-BCFA-AAF9-A6D165AB81B0}"/>
              </a:ext>
            </a:extLst>
          </p:cNvPr>
          <p:cNvSpPr>
            <a:spLocks noGrp="1"/>
          </p:cNvSpPr>
          <p:nvPr>
            <p:ph type="title"/>
          </p:nvPr>
        </p:nvSpPr>
        <p:spPr>
          <a:xfrm>
            <a:off x="228600" y="310718"/>
            <a:ext cx="8645129" cy="1100033"/>
          </a:xfrm>
        </p:spPr>
        <p:txBody>
          <a:bodyPr>
            <a:normAutofit fontScale="90000"/>
          </a:bodyPr>
          <a:lstStyle/>
          <a:p>
            <a:r>
              <a:rPr lang="fr-FR" dirty="0"/>
              <a:t>Modules SRPS</a:t>
            </a:r>
            <a:br>
              <a:rPr lang="fr-FR" dirty="0"/>
            </a:br>
            <a:r>
              <a:rPr lang="fr-FR" dirty="0">
                <a:latin typeface="+mn-lt"/>
              </a:rPr>
              <a:t>Changements entre les périodes d'allocation – 8 modules clés et éligibles</a:t>
            </a:r>
            <a:br>
              <a:rPr lang="fr-FR" dirty="0"/>
            </a:br>
            <a:endParaRPr lang="fr-FR" dirty="0">
              <a:latin typeface="+mn-lt"/>
            </a:endParaRPr>
          </a:p>
        </p:txBody>
      </p:sp>
      <p:grpSp>
        <p:nvGrpSpPr>
          <p:cNvPr id="21" name="Group 20">
            <a:extLst>
              <a:ext uri="{FF2B5EF4-FFF2-40B4-BE49-F238E27FC236}">
                <a16:creationId xmlns:a16="http://schemas.microsoft.com/office/drawing/2014/main" id="{92FA9591-A854-BBD3-E8CF-EFE9BAAF524D}"/>
              </a:ext>
            </a:extLst>
          </p:cNvPr>
          <p:cNvGrpSpPr/>
          <p:nvPr/>
        </p:nvGrpSpPr>
        <p:grpSpPr>
          <a:xfrm>
            <a:off x="668507" y="1868797"/>
            <a:ext cx="8205221" cy="4052609"/>
            <a:chOff x="796766" y="1387366"/>
            <a:chExt cx="10409312" cy="5149085"/>
          </a:xfrm>
        </p:grpSpPr>
        <p:sp>
          <p:nvSpPr>
            <p:cNvPr id="9" name="Arrow: Striped Right 8">
              <a:extLst>
                <a:ext uri="{FF2B5EF4-FFF2-40B4-BE49-F238E27FC236}">
                  <a16:creationId xmlns:a16="http://schemas.microsoft.com/office/drawing/2014/main" id="{9A4BB430-E869-3A1C-3992-9FBE6FF38E9C}"/>
                </a:ext>
              </a:extLst>
            </p:cNvPr>
            <p:cNvSpPr/>
            <p:nvPr/>
          </p:nvSpPr>
          <p:spPr>
            <a:xfrm>
              <a:off x="5544222" y="3375978"/>
              <a:ext cx="914400" cy="822960"/>
            </a:xfrm>
            <a:prstGeom prst="strip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Arial"/>
              </a:endParaRPr>
            </a:p>
          </p:txBody>
        </p:sp>
        <p:grpSp>
          <p:nvGrpSpPr>
            <p:cNvPr id="20" name="Group 19">
              <a:extLst>
                <a:ext uri="{FF2B5EF4-FFF2-40B4-BE49-F238E27FC236}">
                  <a16:creationId xmlns:a16="http://schemas.microsoft.com/office/drawing/2014/main" id="{FC036B73-911F-5135-177A-F20ECB277C88}"/>
                </a:ext>
              </a:extLst>
            </p:cNvPr>
            <p:cNvGrpSpPr/>
            <p:nvPr/>
          </p:nvGrpSpPr>
          <p:grpSpPr>
            <a:xfrm>
              <a:off x="796766" y="1387366"/>
              <a:ext cx="4381409" cy="5149085"/>
              <a:chOff x="796766" y="1387366"/>
              <a:chExt cx="4381409" cy="5149085"/>
            </a:xfrm>
          </p:grpSpPr>
          <p:grpSp>
            <p:nvGrpSpPr>
              <p:cNvPr id="12" name="Group 11">
                <a:extLst>
                  <a:ext uri="{FF2B5EF4-FFF2-40B4-BE49-F238E27FC236}">
                    <a16:creationId xmlns:a16="http://schemas.microsoft.com/office/drawing/2014/main" id="{3E96F4E5-2A5A-88DA-2C72-6832FF012954}"/>
                  </a:ext>
                </a:extLst>
              </p:cNvPr>
              <p:cNvGrpSpPr/>
              <p:nvPr/>
            </p:nvGrpSpPr>
            <p:grpSpPr>
              <a:xfrm>
                <a:off x="796766" y="1387366"/>
                <a:ext cx="4381409" cy="5058463"/>
                <a:chOff x="796766" y="1387366"/>
                <a:chExt cx="4381409" cy="5058463"/>
              </a:xfrm>
            </p:grpSpPr>
            <p:sp>
              <p:nvSpPr>
                <p:cNvPr id="15" name="Rectangle 14">
                  <a:extLst>
                    <a:ext uri="{FF2B5EF4-FFF2-40B4-BE49-F238E27FC236}">
                      <a16:creationId xmlns:a16="http://schemas.microsoft.com/office/drawing/2014/main" id="{4FCDB2E3-1507-4CF8-20AC-6F23C3D3891D}"/>
                    </a:ext>
                  </a:extLst>
                </p:cNvPr>
                <p:cNvSpPr/>
                <p:nvPr/>
              </p:nvSpPr>
              <p:spPr>
                <a:xfrm>
                  <a:off x="796766" y="1809549"/>
                  <a:ext cx="4381409" cy="463628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srgbClr val="44CC36"/>
                      </a:solidFill>
                      <a:latin typeface="Arial"/>
                    </a:rPr>
                    <a:t> </a:t>
                  </a:r>
                </a:p>
              </p:txBody>
            </p:sp>
            <p:sp>
              <p:nvSpPr>
                <p:cNvPr id="5" name="Rectangle 4">
                  <a:extLst>
                    <a:ext uri="{FF2B5EF4-FFF2-40B4-BE49-F238E27FC236}">
                      <a16:creationId xmlns:a16="http://schemas.microsoft.com/office/drawing/2014/main" id="{FEB9DE36-BBB7-CE6F-161E-6AF6E12D4800}"/>
                    </a:ext>
                  </a:extLst>
                </p:cNvPr>
                <p:cNvSpPr/>
                <p:nvPr/>
              </p:nvSpPr>
              <p:spPr>
                <a:xfrm>
                  <a:off x="796766" y="1387366"/>
                  <a:ext cx="4381409" cy="620109"/>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Arial Black"/>
                  </a:endParaRPr>
                </a:p>
                <a:p>
                  <a:pPr algn="ctr" defTabSz="685800">
                    <a:defRPr/>
                  </a:pPr>
                  <a:r>
                    <a:rPr lang="en-US" sz="1350" dirty="0">
                      <a:solidFill>
                        <a:prstClr val="white"/>
                      </a:solidFill>
                      <a:latin typeface="Arial Black"/>
                    </a:rPr>
                    <a:t>Modules </a:t>
                  </a:r>
                </a:p>
                <a:p>
                  <a:pPr algn="ctr" defTabSz="685800">
                    <a:defRPr/>
                  </a:pPr>
                  <a:r>
                    <a:rPr lang="en-US" sz="1350" dirty="0" err="1">
                      <a:solidFill>
                        <a:prstClr val="white"/>
                      </a:solidFill>
                      <a:latin typeface="Arial Black"/>
                    </a:rPr>
                    <a:t>Période</a:t>
                  </a:r>
                  <a:r>
                    <a:rPr lang="en-US" sz="1350" dirty="0">
                      <a:solidFill>
                        <a:prstClr val="white"/>
                      </a:solidFill>
                      <a:latin typeface="Arial Black"/>
                    </a:rPr>
                    <a:t> </a:t>
                  </a:r>
                  <a:r>
                    <a:rPr lang="en-US" sz="1350" dirty="0" err="1">
                      <a:solidFill>
                        <a:prstClr val="white"/>
                      </a:solidFill>
                      <a:latin typeface="Arial Black"/>
                    </a:rPr>
                    <a:t>d'attribution</a:t>
                  </a:r>
                  <a:r>
                    <a:rPr lang="en-US" sz="1350" dirty="0">
                      <a:solidFill>
                        <a:prstClr val="white"/>
                      </a:solidFill>
                      <a:latin typeface="Arial Black"/>
                    </a:rPr>
                    <a:t> 2020-2022</a:t>
                  </a:r>
                </a:p>
                <a:p>
                  <a:pPr algn="ctr" defTabSz="685800">
                    <a:defRPr/>
                  </a:pPr>
                  <a:endParaRPr lang="en-US" sz="1350" dirty="0">
                    <a:solidFill>
                      <a:prstClr val="white"/>
                    </a:solidFill>
                    <a:latin typeface="Arial Black"/>
                  </a:endParaRPr>
                </a:p>
              </p:txBody>
            </p:sp>
          </p:grpSp>
          <p:sp>
            <p:nvSpPr>
              <p:cNvPr id="8" name="TextBox 7">
                <a:extLst>
                  <a:ext uri="{FF2B5EF4-FFF2-40B4-BE49-F238E27FC236}">
                    <a16:creationId xmlns:a16="http://schemas.microsoft.com/office/drawing/2014/main" id="{E585C75E-3583-B532-C7D8-B5C995345BD1}"/>
                  </a:ext>
                </a:extLst>
              </p:cNvPr>
              <p:cNvSpPr txBox="1"/>
              <p:nvPr/>
            </p:nvSpPr>
            <p:spPr>
              <a:xfrm>
                <a:off x="872359" y="2121567"/>
                <a:ext cx="4255440" cy="4414884"/>
              </a:xfrm>
              <a:prstGeom prst="rect">
                <a:avLst/>
              </a:prstGeom>
              <a:noFill/>
            </p:spPr>
            <p:txBody>
              <a:bodyPr wrap="square">
                <a:spAutoFit/>
              </a:bodyPr>
              <a:lstStyle/>
              <a:p>
                <a:pPr marL="257175" indent="-257175" defTabSz="685800">
                  <a:spcAft>
                    <a:spcPts val="450"/>
                  </a:spcAft>
                  <a:buFont typeface="+mj-lt"/>
                  <a:buAutoNum type="arabicPeriod"/>
                  <a:defRPr/>
                </a:pPr>
                <a:r>
                  <a:rPr lang="en-US" sz="1200" b="1">
                    <a:solidFill>
                      <a:prstClr val="black"/>
                    </a:solidFill>
                    <a:latin typeface="Arial"/>
                  </a:rPr>
                  <a:t>Planification et </a:t>
                </a:r>
                <a:r>
                  <a:rPr lang="en-US" sz="1200" b="1" err="1">
                    <a:solidFill>
                      <a:prstClr val="black"/>
                    </a:solidFill>
                    <a:latin typeface="Arial"/>
                  </a:rPr>
                  <a:t>gouvernance</a:t>
                </a:r>
                <a:r>
                  <a:rPr lang="en-US" sz="1200" b="1">
                    <a:solidFill>
                      <a:prstClr val="black"/>
                    </a:solidFill>
                    <a:latin typeface="Arial"/>
                  </a:rPr>
                  <a:t> du </a:t>
                </a:r>
                <a:r>
                  <a:rPr lang="en-US" sz="1200" b="1" err="1">
                    <a:solidFill>
                      <a:prstClr val="black"/>
                    </a:solidFill>
                    <a:latin typeface="Arial"/>
                  </a:rPr>
                  <a:t>secteur</a:t>
                </a:r>
                <a:r>
                  <a:rPr lang="en-US" sz="1200" b="1">
                    <a:solidFill>
                      <a:prstClr val="black"/>
                    </a:solidFill>
                    <a:latin typeface="Arial"/>
                  </a:rPr>
                  <a:t> de la </a:t>
                </a:r>
                <a:r>
                  <a:rPr lang="en-US" sz="1200" b="1" err="1">
                    <a:solidFill>
                      <a:prstClr val="black"/>
                    </a:solidFill>
                    <a:latin typeface="Arial"/>
                  </a:rPr>
                  <a:t>santé</a:t>
                </a:r>
                <a:r>
                  <a:rPr lang="en-US" sz="1200" b="1">
                    <a:solidFill>
                      <a:prstClr val="black"/>
                    </a:solidFill>
                    <a:latin typeface="Arial"/>
                  </a:rPr>
                  <a:t>.</a:t>
                </a:r>
              </a:p>
              <a:p>
                <a:pPr marL="257175" indent="-257175" defTabSz="685800">
                  <a:spcAft>
                    <a:spcPts val="450"/>
                  </a:spcAft>
                  <a:buFont typeface="+mj-lt"/>
                  <a:buAutoNum type="arabicPeriod"/>
                  <a:defRPr/>
                </a:pPr>
                <a:r>
                  <a:rPr lang="en-US" sz="1200" b="1">
                    <a:solidFill>
                      <a:srgbClr val="939393"/>
                    </a:solidFill>
                    <a:latin typeface="Arial"/>
                  </a:rPr>
                  <a:t>Prestation de services </a:t>
                </a:r>
                <a:r>
                  <a:rPr lang="en-US" sz="1200" b="1" err="1">
                    <a:solidFill>
                      <a:srgbClr val="939393"/>
                    </a:solidFill>
                    <a:latin typeface="Arial"/>
                  </a:rPr>
                  <a:t>intégrés</a:t>
                </a:r>
                <a:r>
                  <a:rPr lang="en-US" sz="1200" b="1">
                    <a:solidFill>
                      <a:srgbClr val="939393"/>
                    </a:solidFill>
                    <a:latin typeface="Arial"/>
                  </a:rPr>
                  <a:t> et </a:t>
                </a:r>
                <a:r>
                  <a:rPr lang="en-US" sz="1200" b="1" err="1">
                    <a:solidFill>
                      <a:srgbClr val="939393"/>
                    </a:solidFill>
                    <a:latin typeface="Arial"/>
                  </a:rPr>
                  <a:t>amélioration</a:t>
                </a:r>
                <a:r>
                  <a:rPr lang="en-US" sz="1200" b="1">
                    <a:solidFill>
                      <a:srgbClr val="939393"/>
                    </a:solidFill>
                    <a:latin typeface="Arial"/>
                  </a:rPr>
                  <a:t> de la </a:t>
                </a:r>
                <a:r>
                  <a:rPr lang="en-US" sz="1200" b="1" err="1">
                    <a:solidFill>
                      <a:srgbClr val="939393"/>
                    </a:solidFill>
                    <a:latin typeface="Arial"/>
                  </a:rPr>
                  <a:t>qualité</a:t>
                </a:r>
                <a:r>
                  <a:rPr lang="en-US" sz="1200" b="1">
                    <a:solidFill>
                      <a:srgbClr val="939393"/>
                    </a:solidFill>
                    <a:latin typeface="Arial"/>
                  </a:rPr>
                  <a:t>.</a:t>
                </a:r>
              </a:p>
              <a:p>
                <a:pPr marL="257175" indent="-257175" defTabSz="685800">
                  <a:spcAft>
                    <a:spcPts val="450"/>
                  </a:spcAft>
                  <a:buFont typeface="+mj-lt"/>
                  <a:buAutoNum type="arabicPeriod"/>
                  <a:defRPr/>
                </a:pPr>
                <a:r>
                  <a:rPr lang="en-US" sz="1200" b="1" err="1">
                    <a:solidFill>
                      <a:srgbClr val="939393"/>
                    </a:solidFill>
                    <a:latin typeface="Arial"/>
                  </a:rPr>
                  <a:t>Systèmes</a:t>
                </a:r>
                <a:r>
                  <a:rPr lang="en-US" sz="1200" b="1">
                    <a:solidFill>
                      <a:srgbClr val="939393"/>
                    </a:solidFill>
                    <a:latin typeface="Arial"/>
                  </a:rPr>
                  <a:t> de gestion financière.</a:t>
                </a:r>
              </a:p>
              <a:p>
                <a:pPr marL="257175" indent="-257175" defTabSz="685800">
                  <a:spcAft>
                    <a:spcPts val="450"/>
                  </a:spcAft>
                  <a:buFont typeface="+mj-lt"/>
                  <a:buAutoNum type="arabicPeriod"/>
                  <a:defRPr/>
                </a:pPr>
                <a:r>
                  <a:rPr lang="en-US" sz="1200" b="1" err="1">
                    <a:solidFill>
                      <a:prstClr val="black"/>
                    </a:solidFill>
                    <a:latin typeface="Arial"/>
                  </a:rPr>
                  <a:t>Renforcement</a:t>
                </a:r>
                <a:r>
                  <a:rPr lang="en-US" sz="1200" b="1">
                    <a:solidFill>
                      <a:prstClr val="black"/>
                    </a:solidFill>
                    <a:latin typeface="Arial"/>
                  </a:rPr>
                  <a:t> des </a:t>
                </a:r>
                <a:r>
                  <a:rPr lang="en-US" sz="1200" b="1" err="1">
                    <a:solidFill>
                      <a:prstClr val="black"/>
                    </a:solidFill>
                    <a:latin typeface="Arial"/>
                  </a:rPr>
                  <a:t>systèmes</a:t>
                </a:r>
                <a:r>
                  <a:rPr lang="en-US" sz="1200" b="1">
                    <a:solidFill>
                      <a:prstClr val="black"/>
                    </a:solidFill>
                    <a:latin typeface="Arial"/>
                  </a:rPr>
                  <a:t> </a:t>
                </a:r>
                <a:r>
                  <a:rPr lang="en-US" sz="1200" b="1" err="1">
                    <a:solidFill>
                      <a:prstClr val="black"/>
                    </a:solidFill>
                    <a:latin typeface="Arial"/>
                  </a:rPr>
                  <a:t>communautaires</a:t>
                </a:r>
                <a:r>
                  <a:rPr lang="en-US" sz="1200" b="1">
                    <a:solidFill>
                      <a:prstClr val="black"/>
                    </a:solidFill>
                    <a:latin typeface="Arial"/>
                  </a:rPr>
                  <a:t>.</a:t>
                </a:r>
              </a:p>
              <a:p>
                <a:pPr marL="257175" indent="-257175" defTabSz="685800">
                  <a:spcAft>
                    <a:spcPts val="450"/>
                  </a:spcAft>
                  <a:buFont typeface="+mj-lt"/>
                  <a:buAutoNum type="arabicPeriod"/>
                  <a:defRPr/>
                </a:pPr>
                <a:r>
                  <a:rPr lang="en-US" sz="1200" b="1" err="1">
                    <a:solidFill>
                      <a:prstClr val="black"/>
                    </a:solidFill>
                    <a:latin typeface="Arial"/>
                  </a:rPr>
                  <a:t>Systèmes</a:t>
                </a:r>
                <a:r>
                  <a:rPr lang="en-US" sz="1200" b="1">
                    <a:solidFill>
                      <a:prstClr val="black"/>
                    </a:solidFill>
                    <a:latin typeface="Arial"/>
                  </a:rPr>
                  <a:t> de gestion des </a:t>
                </a:r>
                <a:r>
                  <a:rPr lang="en-US" sz="1200" b="1" err="1">
                    <a:solidFill>
                      <a:prstClr val="black"/>
                    </a:solidFill>
                    <a:latin typeface="Arial"/>
                  </a:rPr>
                  <a:t>produits</a:t>
                </a:r>
                <a:r>
                  <a:rPr lang="en-US" sz="1200" b="1">
                    <a:solidFill>
                      <a:prstClr val="black"/>
                    </a:solidFill>
                    <a:latin typeface="Arial"/>
                  </a:rPr>
                  <a:t> de </a:t>
                </a:r>
                <a:r>
                  <a:rPr lang="en-US" sz="1200" b="1" err="1">
                    <a:solidFill>
                      <a:prstClr val="black"/>
                    </a:solidFill>
                    <a:latin typeface="Arial"/>
                  </a:rPr>
                  <a:t>santé</a:t>
                </a:r>
                <a:r>
                  <a:rPr lang="en-US" sz="1200" b="1">
                    <a:solidFill>
                      <a:prstClr val="black"/>
                    </a:solidFill>
                    <a:latin typeface="Arial"/>
                  </a:rPr>
                  <a:t>.</a:t>
                </a:r>
              </a:p>
              <a:p>
                <a:pPr marL="257175" indent="-257175" defTabSz="685800">
                  <a:spcAft>
                    <a:spcPts val="450"/>
                  </a:spcAft>
                  <a:buFont typeface="+mj-lt"/>
                  <a:buAutoNum type="arabicPeriod"/>
                  <a:defRPr/>
                </a:pPr>
                <a:r>
                  <a:rPr lang="en-US" sz="1200" b="1" err="1">
                    <a:solidFill>
                      <a:prstClr val="black"/>
                    </a:solidFill>
                    <a:latin typeface="Arial"/>
                  </a:rPr>
                  <a:t>Ressources</a:t>
                </a:r>
                <a:r>
                  <a:rPr lang="en-US" sz="1200" b="1">
                    <a:solidFill>
                      <a:prstClr val="black"/>
                    </a:solidFill>
                    <a:latin typeface="Arial"/>
                  </a:rPr>
                  <a:t> </a:t>
                </a:r>
                <a:r>
                  <a:rPr lang="en-US" sz="1200" b="1" err="1">
                    <a:solidFill>
                      <a:prstClr val="black"/>
                    </a:solidFill>
                    <a:latin typeface="Arial"/>
                  </a:rPr>
                  <a:t>humaines</a:t>
                </a:r>
                <a:r>
                  <a:rPr lang="en-US" sz="1200" b="1">
                    <a:solidFill>
                      <a:prstClr val="black"/>
                    </a:solidFill>
                    <a:latin typeface="Arial"/>
                  </a:rPr>
                  <a:t> pour la </a:t>
                </a:r>
                <a:r>
                  <a:rPr lang="en-US" sz="1200" b="1" err="1">
                    <a:solidFill>
                      <a:prstClr val="black"/>
                    </a:solidFill>
                    <a:latin typeface="Arial"/>
                  </a:rPr>
                  <a:t>santé</a:t>
                </a:r>
                <a:r>
                  <a:rPr lang="en-US" sz="1200" b="1">
                    <a:solidFill>
                      <a:prstClr val="black"/>
                    </a:solidFill>
                    <a:latin typeface="Arial"/>
                  </a:rPr>
                  <a:t> et </a:t>
                </a:r>
                <a:r>
                  <a:rPr lang="en-US" sz="1200" b="1" err="1">
                    <a:solidFill>
                      <a:prstClr val="black"/>
                    </a:solidFill>
                    <a:latin typeface="Arial"/>
                  </a:rPr>
                  <a:t>qualité</a:t>
                </a:r>
                <a:r>
                  <a:rPr lang="en-US" sz="1200" b="1">
                    <a:solidFill>
                      <a:prstClr val="black"/>
                    </a:solidFill>
                    <a:latin typeface="Arial"/>
                  </a:rPr>
                  <a:t> des </a:t>
                </a:r>
                <a:r>
                  <a:rPr lang="en-US" sz="1200" b="1" err="1">
                    <a:solidFill>
                      <a:prstClr val="black"/>
                    </a:solidFill>
                    <a:latin typeface="Arial"/>
                  </a:rPr>
                  <a:t>soins</a:t>
                </a:r>
                <a:r>
                  <a:rPr lang="en-US" sz="1200" b="1">
                    <a:solidFill>
                      <a:prstClr val="black"/>
                    </a:solidFill>
                    <a:latin typeface="Arial"/>
                  </a:rPr>
                  <a:t>.</a:t>
                </a:r>
              </a:p>
              <a:p>
                <a:pPr marL="257175" indent="-257175" defTabSz="685800">
                  <a:spcAft>
                    <a:spcPts val="450"/>
                  </a:spcAft>
                  <a:buFont typeface="+mj-lt"/>
                  <a:buAutoNum type="arabicPeriod"/>
                  <a:defRPr/>
                </a:pPr>
                <a:r>
                  <a:rPr lang="en-US" sz="1200" b="1" err="1">
                    <a:solidFill>
                      <a:prstClr val="black"/>
                    </a:solidFill>
                    <a:latin typeface="Arial"/>
                  </a:rPr>
                  <a:t>Systèmes</a:t>
                </a:r>
                <a:r>
                  <a:rPr lang="en-US" sz="1200" b="1">
                    <a:solidFill>
                      <a:prstClr val="black"/>
                    </a:solidFill>
                    <a:latin typeface="Arial"/>
                  </a:rPr>
                  <a:t> de </a:t>
                </a:r>
                <a:r>
                  <a:rPr lang="en-US" sz="1200" b="1" err="1">
                    <a:solidFill>
                      <a:prstClr val="black"/>
                    </a:solidFill>
                    <a:latin typeface="Arial"/>
                  </a:rPr>
                  <a:t>laboratoire</a:t>
                </a:r>
                <a:r>
                  <a:rPr lang="en-US" sz="1200" b="1">
                    <a:solidFill>
                      <a:prstClr val="black"/>
                    </a:solidFill>
                    <a:latin typeface="Arial"/>
                  </a:rPr>
                  <a:t>.</a:t>
                </a:r>
              </a:p>
              <a:p>
                <a:pPr marL="257175" indent="-257175" defTabSz="685800">
                  <a:spcAft>
                    <a:spcPts val="450"/>
                  </a:spcAft>
                  <a:buFont typeface="+mj-lt"/>
                  <a:buAutoNum type="arabicPeriod"/>
                  <a:defRPr/>
                </a:pPr>
                <a:r>
                  <a:rPr lang="en-US" sz="1200" b="1" err="1">
                    <a:solidFill>
                      <a:prstClr val="black"/>
                    </a:solidFill>
                    <a:latin typeface="Arial"/>
                  </a:rPr>
                  <a:t>Systèmes</a:t>
                </a:r>
                <a:r>
                  <a:rPr lang="en-US" sz="1200" b="1">
                    <a:solidFill>
                      <a:prstClr val="black"/>
                    </a:solidFill>
                    <a:latin typeface="Arial"/>
                  </a:rPr>
                  <a:t> </a:t>
                </a:r>
                <a:r>
                  <a:rPr lang="en-US" sz="1200" b="1" err="1">
                    <a:solidFill>
                      <a:prstClr val="black"/>
                    </a:solidFill>
                    <a:latin typeface="Arial"/>
                  </a:rPr>
                  <a:t>d'information</a:t>
                </a:r>
                <a:r>
                  <a:rPr lang="en-US" sz="1200" b="1">
                    <a:solidFill>
                      <a:prstClr val="black"/>
                    </a:solidFill>
                    <a:latin typeface="Arial"/>
                  </a:rPr>
                  <a:t> sur la gestion de la </a:t>
                </a:r>
                <a:r>
                  <a:rPr lang="en-US" sz="1200" b="1" err="1">
                    <a:solidFill>
                      <a:prstClr val="black"/>
                    </a:solidFill>
                    <a:latin typeface="Arial"/>
                  </a:rPr>
                  <a:t>santé</a:t>
                </a:r>
                <a:r>
                  <a:rPr lang="en-US" sz="1200" b="1">
                    <a:solidFill>
                      <a:prstClr val="black"/>
                    </a:solidFill>
                    <a:latin typeface="Arial"/>
                  </a:rPr>
                  <a:t> et de </a:t>
                </a:r>
                <a:r>
                  <a:rPr lang="en-US" sz="1200" b="1" err="1">
                    <a:solidFill>
                      <a:prstClr val="black"/>
                    </a:solidFill>
                    <a:latin typeface="Arial"/>
                  </a:rPr>
                  <a:t>suivi</a:t>
                </a:r>
                <a:r>
                  <a:rPr lang="en-US" sz="1200" b="1">
                    <a:solidFill>
                      <a:prstClr val="black"/>
                    </a:solidFill>
                    <a:latin typeface="Arial"/>
                  </a:rPr>
                  <a:t> et </a:t>
                </a:r>
                <a:r>
                  <a:rPr lang="en-US" sz="1200" b="1" err="1">
                    <a:solidFill>
                      <a:prstClr val="black"/>
                    </a:solidFill>
                    <a:latin typeface="Arial"/>
                  </a:rPr>
                  <a:t>d’évaluation</a:t>
                </a:r>
                <a:r>
                  <a:rPr lang="en-US" sz="1200" b="1">
                    <a:solidFill>
                      <a:prstClr val="black"/>
                    </a:solidFill>
                    <a:latin typeface="Arial"/>
                  </a:rPr>
                  <a:t> (S&amp;E).</a:t>
                </a:r>
              </a:p>
            </p:txBody>
          </p:sp>
        </p:grpSp>
        <p:grpSp>
          <p:nvGrpSpPr>
            <p:cNvPr id="19" name="Group 18">
              <a:extLst>
                <a:ext uri="{FF2B5EF4-FFF2-40B4-BE49-F238E27FC236}">
                  <a16:creationId xmlns:a16="http://schemas.microsoft.com/office/drawing/2014/main" id="{AF68A241-C943-8703-87C6-767A3FDD3B5A}"/>
                </a:ext>
              </a:extLst>
            </p:cNvPr>
            <p:cNvGrpSpPr/>
            <p:nvPr/>
          </p:nvGrpSpPr>
          <p:grpSpPr>
            <a:xfrm>
              <a:off x="6824669" y="1387366"/>
              <a:ext cx="4381409" cy="5118308"/>
              <a:chOff x="949166" y="1539766"/>
              <a:chExt cx="4381409" cy="5118308"/>
            </a:xfrm>
          </p:grpSpPr>
          <p:grpSp>
            <p:nvGrpSpPr>
              <p:cNvPr id="13" name="Group 12">
                <a:extLst>
                  <a:ext uri="{FF2B5EF4-FFF2-40B4-BE49-F238E27FC236}">
                    <a16:creationId xmlns:a16="http://schemas.microsoft.com/office/drawing/2014/main" id="{9BF3FC4C-B88A-369D-D180-4EBE95126C54}"/>
                  </a:ext>
                </a:extLst>
              </p:cNvPr>
              <p:cNvGrpSpPr/>
              <p:nvPr/>
            </p:nvGrpSpPr>
            <p:grpSpPr>
              <a:xfrm>
                <a:off x="949166" y="1539766"/>
                <a:ext cx="4381409" cy="5058463"/>
                <a:chOff x="796766" y="1387366"/>
                <a:chExt cx="4381409" cy="5058463"/>
              </a:xfrm>
            </p:grpSpPr>
            <p:sp>
              <p:nvSpPr>
                <p:cNvPr id="14" name="Rectangle 13">
                  <a:extLst>
                    <a:ext uri="{FF2B5EF4-FFF2-40B4-BE49-F238E27FC236}">
                      <a16:creationId xmlns:a16="http://schemas.microsoft.com/office/drawing/2014/main" id="{29E120FC-847B-AC8B-31AA-B9F31E55F194}"/>
                    </a:ext>
                  </a:extLst>
                </p:cNvPr>
                <p:cNvSpPr/>
                <p:nvPr/>
              </p:nvSpPr>
              <p:spPr>
                <a:xfrm>
                  <a:off x="796766" y="1809549"/>
                  <a:ext cx="4381409" cy="463628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rgbClr val="44CC36"/>
                      </a:solidFill>
                      <a:latin typeface="Arial"/>
                    </a:rPr>
                    <a:t> </a:t>
                  </a:r>
                </a:p>
              </p:txBody>
            </p:sp>
            <p:sp>
              <p:nvSpPr>
                <p:cNvPr id="17" name="Rectangle 16">
                  <a:extLst>
                    <a:ext uri="{FF2B5EF4-FFF2-40B4-BE49-F238E27FC236}">
                      <a16:creationId xmlns:a16="http://schemas.microsoft.com/office/drawing/2014/main" id="{1E8F5CB5-9477-B67C-46EC-913E44B1B05A}"/>
                    </a:ext>
                  </a:extLst>
                </p:cNvPr>
                <p:cNvSpPr/>
                <p:nvPr/>
              </p:nvSpPr>
              <p:spPr>
                <a:xfrm>
                  <a:off x="796766" y="1387366"/>
                  <a:ext cx="4381409" cy="620110"/>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prstClr val="white"/>
                      </a:solidFill>
                      <a:latin typeface="Arial Black"/>
                    </a:rPr>
                    <a:t>Modules </a:t>
                  </a:r>
                </a:p>
                <a:p>
                  <a:pPr algn="ctr" defTabSz="685800">
                    <a:defRPr/>
                  </a:pPr>
                  <a:r>
                    <a:rPr lang="en-US" sz="1350" err="1">
                      <a:solidFill>
                        <a:prstClr val="white"/>
                      </a:solidFill>
                      <a:latin typeface="Arial Black"/>
                    </a:rPr>
                    <a:t>Période</a:t>
                  </a:r>
                  <a:r>
                    <a:rPr lang="en-US" sz="1350">
                      <a:solidFill>
                        <a:prstClr val="white"/>
                      </a:solidFill>
                      <a:latin typeface="Arial Black"/>
                    </a:rPr>
                    <a:t> </a:t>
                  </a:r>
                  <a:r>
                    <a:rPr lang="en-US" sz="1350" err="1">
                      <a:solidFill>
                        <a:prstClr val="white"/>
                      </a:solidFill>
                      <a:latin typeface="Arial Black"/>
                    </a:rPr>
                    <a:t>d'attribution</a:t>
                  </a:r>
                  <a:r>
                    <a:rPr lang="en-US" sz="1350">
                      <a:solidFill>
                        <a:prstClr val="white"/>
                      </a:solidFill>
                      <a:latin typeface="Arial Black"/>
                    </a:rPr>
                    <a:t> 2023-2025</a:t>
                  </a:r>
                </a:p>
              </p:txBody>
            </p:sp>
          </p:grpSp>
          <p:sp>
            <p:nvSpPr>
              <p:cNvPr id="18" name="TextBox 17">
                <a:extLst>
                  <a:ext uri="{FF2B5EF4-FFF2-40B4-BE49-F238E27FC236}">
                    <a16:creationId xmlns:a16="http://schemas.microsoft.com/office/drawing/2014/main" id="{B4CA42B8-AD42-7218-392A-EC28A7E764B0}"/>
                  </a:ext>
                </a:extLst>
              </p:cNvPr>
              <p:cNvSpPr txBox="1"/>
              <p:nvPr/>
            </p:nvSpPr>
            <p:spPr>
              <a:xfrm>
                <a:off x="1024759" y="2273967"/>
                <a:ext cx="4255440" cy="4384107"/>
              </a:xfrm>
              <a:prstGeom prst="rect">
                <a:avLst/>
              </a:prstGeom>
              <a:noFill/>
            </p:spPr>
            <p:txBody>
              <a:bodyPr wrap="square" lIns="68580" tIns="34290" rIns="68580" bIns="34290" anchor="t">
                <a:spAutoFit/>
              </a:bodyPr>
              <a:lstStyle/>
              <a:p>
                <a:pPr marL="257175" indent="-257175" defTabSz="685800" fontAlgn="t">
                  <a:spcAft>
                    <a:spcPts val="450"/>
                  </a:spcAft>
                  <a:buFont typeface="+mj-lt"/>
                  <a:buAutoNum type="arabicPeriod"/>
                  <a:defRPr/>
                </a:pPr>
                <a:r>
                  <a:rPr lang="en-US" sz="1200" b="1" dirty="0">
                    <a:solidFill>
                      <a:srgbClr val="000000"/>
                    </a:solidFill>
                    <a:latin typeface="Arial"/>
                    <a:cs typeface="Arial"/>
                  </a:rPr>
                  <a:t>Planification et </a:t>
                </a:r>
                <a:r>
                  <a:rPr lang="en-US" sz="1200" b="1" dirty="0" err="1">
                    <a:solidFill>
                      <a:srgbClr val="000000"/>
                    </a:solidFill>
                    <a:latin typeface="Arial"/>
                    <a:cs typeface="Arial"/>
                  </a:rPr>
                  <a:t>gouvernance</a:t>
                </a:r>
                <a:r>
                  <a:rPr lang="en-US" sz="1200" b="1" dirty="0">
                    <a:solidFill>
                      <a:srgbClr val="000000"/>
                    </a:solidFill>
                    <a:latin typeface="Arial"/>
                    <a:cs typeface="Arial"/>
                  </a:rPr>
                  <a:t> du </a:t>
                </a:r>
                <a:r>
                  <a:rPr lang="en-US" sz="1200" b="1" dirty="0" err="1">
                    <a:solidFill>
                      <a:srgbClr val="000000"/>
                    </a:solidFill>
                    <a:latin typeface="Arial"/>
                    <a:cs typeface="Arial"/>
                  </a:rPr>
                  <a:t>secteur</a:t>
                </a:r>
                <a:r>
                  <a:rPr lang="en-US" sz="1200" b="1" dirty="0">
                    <a:solidFill>
                      <a:srgbClr val="000000"/>
                    </a:solidFill>
                    <a:latin typeface="Arial"/>
                    <a:cs typeface="Arial"/>
                  </a:rPr>
                  <a:t> de la </a:t>
                </a:r>
                <a:r>
                  <a:rPr lang="en-US" sz="1200" b="1" dirty="0" err="1">
                    <a:solidFill>
                      <a:srgbClr val="000000"/>
                    </a:solidFill>
                    <a:latin typeface="Arial"/>
                    <a:cs typeface="Arial"/>
                  </a:rPr>
                  <a:t>santé</a:t>
                </a:r>
                <a:r>
                  <a:rPr lang="en-US" sz="1200" b="1" dirty="0">
                    <a:solidFill>
                      <a:srgbClr val="000000"/>
                    </a:solidFill>
                    <a:latin typeface="Arial"/>
                    <a:cs typeface="Arial"/>
                  </a:rPr>
                  <a:t> pour des services </a:t>
                </a:r>
                <a:r>
                  <a:rPr lang="en-US" sz="1200" b="1" dirty="0" err="1">
                    <a:solidFill>
                      <a:srgbClr val="000000"/>
                    </a:solidFill>
                    <a:latin typeface="Arial"/>
                    <a:cs typeface="Arial"/>
                  </a:rPr>
                  <a:t>intégrés</a:t>
                </a:r>
                <a:r>
                  <a:rPr lang="en-US" sz="1200" b="1" dirty="0">
                    <a:solidFill>
                      <a:srgbClr val="000000"/>
                    </a:solidFill>
                    <a:latin typeface="Arial"/>
                    <a:cs typeface="Arial"/>
                  </a:rPr>
                  <a:t> </a:t>
                </a:r>
                <a:r>
                  <a:rPr lang="en-US" sz="1200" b="1" dirty="0" err="1">
                    <a:solidFill>
                      <a:srgbClr val="000000"/>
                    </a:solidFill>
                    <a:latin typeface="Arial"/>
                    <a:cs typeface="Arial"/>
                  </a:rPr>
                  <a:t>centrés</a:t>
                </a:r>
                <a:r>
                  <a:rPr lang="en-US" sz="1200" b="1" dirty="0">
                    <a:solidFill>
                      <a:srgbClr val="000000"/>
                    </a:solidFill>
                    <a:latin typeface="Arial"/>
                    <a:cs typeface="Arial"/>
                  </a:rPr>
                  <a:t> sur la </a:t>
                </a:r>
                <a:r>
                  <a:rPr lang="en-US" sz="1200" b="1" dirty="0" err="1">
                    <a:solidFill>
                      <a:srgbClr val="000000"/>
                    </a:solidFill>
                    <a:latin typeface="Arial"/>
                    <a:cs typeface="Arial"/>
                  </a:rPr>
                  <a:t>personne</a:t>
                </a:r>
                <a:r>
                  <a:rPr lang="en-US" sz="1200" b="1" dirty="0">
                    <a:solidFill>
                      <a:srgbClr val="000000"/>
                    </a:solidFill>
                    <a:latin typeface="Arial"/>
                    <a:cs typeface="Arial"/>
                  </a:rPr>
                  <a:t>.</a:t>
                </a:r>
                <a:endParaRPr lang="en-US" sz="1200" dirty="0">
                  <a:solidFill>
                    <a:prstClr val="black"/>
                  </a:solidFill>
                  <a:latin typeface="Arial"/>
                  <a:cs typeface="Arial"/>
                </a:endParaRPr>
              </a:p>
              <a:p>
                <a:pPr marL="257175" indent="-257175" defTabSz="685800" fontAlgn="t">
                  <a:spcAft>
                    <a:spcPts val="450"/>
                  </a:spcAft>
                  <a:buFont typeface="+mj-lt"/>
                  <a:buAutoNum type="arabicPeriod"/>
                  <a:defRPr/>
                </a:pPr>
                <a:r>
                  <a:rPr lang="en-US" sz="1200" b="1" dirty="0" err="1">
                    <a:solidFill>
                      <a:srgbClr val="000000"/>
                    </a:solidFill>
                    <a:latin typeface="Arial"/>
                    <a:cs typeface="Arial"/>
                  </a:rPr>
                  <a:t>Renforcement</a:t>
                </a:r>
                <a:r>
                  <a:rPr lang="en-US" sz="1200" b="1" dirty="0">
                    <a:solidFill>
                      <a:srgbClr val="000000"/>
                    </a:solidFill>
                    <a:latin typeface="Arial"/>
                    <a:cs typeface="Arial"/>
                  </a:rPr>
                  <a:t> des </a:t>
                </a:r>
                <a:r>
                  <a:rPr lang="en-US" sz="1200" b="1" dirty="0" err="1">
                    <a:solidFill>
                      <a:srgbClr val="000000"/>
                    </a:solidFill>
                    <a:latin typeface="Arial"/>
                    <a:cs typeface="Arial"/>
                  </a:rPr>
                  <a:t>systèmes</a:t>
                </a:r>
                <a:r>
                  <a:rPr lang="en-US" sz="1200" b="1" dirty="0">
                    <a:solidFill>
                      <a:srgbClr val="000000"/>
                    </a:solidFill>
                    <a:latin typeface="Arial"/>
                    <a:cs typeface="Arial"/>
                  </a:rPr>
                  <a:t> </a:t>
                </a:r>
                <a:r>
                  <a:rPr lang="en-US" sz="1200" b="1" dirty="0" err="1">
                    <a:solidFill>
                      <a:srgbClr val="000000"/>
                    </a:solidFill>
                    <a:latin typeface="Arial"/>
                    <a:cs typeface="Arial"/>
                  </a:rPr>
                  <a:t>communautaires</a:t>
                </a:r>
                <a:r>
                  <a:rPr lang="en-US" sz="1200" b="1" dirty="0">
                    <a:solidFill>
                      <a:srgbClr val="000000"/>
                    </a:solidFill>
                    <a:latin typeface="Arial"/>
                    <a:cs typeface="Arial"/>
                  </a:rPr>
                  <a:t>.</a:t>
                </a:r>
                <a:endParaRPr lang="en-US" sz="1200" dirty="0">
                  <a:solidFill>
                    <a:prstClr val="black"/>
                  </a:solidFill>
                  <a:latin typeface="Arial"/>
                  <a:cs typeface="Arial"/>
                </a:endParaRPr>
              </a:p>
              <a:p>
                <a:pPr marL="257175" indent="-257175" defTabSz="685800">
                  <a:spcAft>
                    <a:spcPts val="450"/>
                  </a:spcAft>
                  <a:buFont typeface="+mj-lt"/>
                  <a:buAutoNum type="arabicPeriod"/>
                  <a:defRPr/>
                </a:pPr>
                <a:r>
                  <a:rPr lang="en-US" sz="1200" b="1" dirty="0" err="1">
                    <a:solidFill>
                      <a:srgbClr val="44CC36"/>
                    </a:solidFill>
                    <a:latin typeface="Arial"/>
                    <a:cs typeface="Arial"/>
                  </a:rPr>
                  <a:t>Systèmes</a:t>
                </a:r>
                <a:r>
                  <a:rPr lang="en-US" sz="1200" b="1" dirty="0">
                    <a:solidFill>
                      <a:srgbClr val="44CC36"/>
                    </a:solidFill>
                    <a:latin typeface="Arial"/>
                    <a:cs typeface="Arial"/>
                  </a:rPr>
                  <a:t> de </a:t>
                </a:r>
                <a:r>
                  <a:rPr lang="en-US" sz="1200" b="1" dirty="0" err="1">
                    <a:solidFill>
                      <a:srgbClr val="44CC36"/>
                    </a:solidFill>
                    <a:latin typeface="Arial"/>
                    <a:cs typeface="Arial"/>
                  </a:rPr>
                  <a:t>financement</a:t>
                </a:r>
                <a:r>
                  <a:rPr lang="en-US" sz="1200" b="1" dirty="0">
                    <a:solidFill>
                      <a:srgbClr val="44CC36"/>
                    </a:solidFill>
                    <a:latin typeface="Arial"/>
                    <a:cs typeface="Arial"/>
                  </a:rPr>
                  <a:t> de la </a:t>
                </a:r>
                <a:r>
                  <a:rPr lang="en-US" sz="1200" b="1" dirty="0" err="1">
                    <a:solidFill>
                      <a:srgbClr val="44CC36"/>
                    </a:solidFill>
                    <a:latin typeface="Arial"/>
                    <a:cs typeface="Arial"/>
                  </a:rPr>
                  <a:t>santé</a:t>
                </a:r>
                <a:r>
                  <a:rPr lang="en-US" sz="1200" b="1" dirty="0">
                    <a:solidFill>
                      <a:srgbClr val="44CC36"/>
                    </a:solidFill>
                    <a:latin typeface="Arial"/>
                    <a:cs typeface="Arial"/>
                  </a:rPr>
                  <a:t>.</a:t>
                </a:r>
                <a:endParaRPr lang="en-US" sz="1200" dirty="0">
                  <a:solidFill>
                    <a:srgbClr val="44CC36"/>
                  </a:solidFill>
                  <a:latin typeface="Arial"/>
                  <a:cs typeface="Arial"/>
                </a:endParaRPr>
              </a:p>
              <a:p>
                <a:pPr marL="257175" indent="-257175" defTabSz="685800" fontAlgn="t">
                  <a:spcAft>
                    <a:spcPts val="450"/>
                  </a:spcAft>
                  <a:buFont typeface="+mj-lt"/>
                  <a:buAutoNum type="arabicPeriod"/>
                  <a:defRPr/>
                </a:pPr>
                <a:r>
                  <a:rPr lang="en-US" sz="1200" b="1" dirty="0" err="1">
                    <a:solidFill>
                      <a:srgbClr val="000000"/>
                    </a:solidFill>
                    <a:latin typeface="Arial"/>
                    <a:cs typeface="Arial"/>
                  </a:rPr>
                  <a:t>Systèmes</a:t>
                </a:r>
                <a:r>
                  <a:rPr lang="en-US" sz="1200" b="1" dirty="0">
                    <a:solidFill>
                      <a:srgbClr val="000000"/>
                    </a:solidFill>
                    <a:latin typeface="Arial"/>
                    <a:cs typeface="Arial"/>
                  </a:rPr>
                  <a:t> de gestion des </a:t>
                </a:r>
                <a:r>
                  <a:rPr lang="en-US" sz="1200" b="1" dirty="0" err="1">
                    <a:solidFill>
                      <a:srgbClr val="000000"/>
                    </a:solidFill>
                    <a:latin typeface="Arial"/>
                    <a:cs typeface="Arial"/>
                  </a:rPr>
                  <a:t>produits</a:t>
                </a:r>
                <a:r>
                  <a:rPr lang="en-US" sz="1200" b="1" dirty="0">
                    <a:solidFill>
                      <a:srgbClr val="000000"/>
                    </a:solidFill>
                    <a:latin typeface="Arial"/>
                    <a:cs typeface="Arial"/>
                  </a:rPr>
                  <a:t> de </a:t>
                </a:r>
                <a:r>
                  <a:rPr lang="en-US" sz="1200" b="1" dirty="0" err="1">
                    <a:solidFill>
                      <a:srgbClr val="000000"/>
                    </a:solidFill>
                    <a:latin typeface="Arial"/>
                    <a:cs typeface="Arial"/>
                  </a:rPr>
                  <a:t>sant</a:t>
                </a:r>
                <a:r>
                  <a:rPr lang="fr-CH" sz="1200" b="1" dirty="0">
                    <a:solidFill>
                      <a:srgbClr val="000000"/>
                    </a:solidFill>
                    <a:latin typeface="Arial"/>
                    <a:cs typeface="Arial"/>
                  </a:rPr>
                  <a:t>é.</a:t>
                </a:r>
                <a:endParaRPr lang="en-US" sz="1200" dirty="0">
                  <a:solidFill>
                    <a:prstClr val="black"/>
                  </a:solidFill>
                  <a:latin typeface="Arial"/>
                  <a:cs typeface="Arial"/>
                </a:endParaRPr>
              </a:p>
              <a:p>
                <a:pPr marL="257175" indent="-257175" defTabSz="685800" fontAlgn="t">
                  <a:spcAft>
                    <a:spcPts val="450"/>
                  </a:spcAft>
                  <a:buFont typeface="+mj-lt"/>
                  <a:buAutoNum type="arabicPeriod"/>
                  <a:defRPr/>
                </a:pPr>
                <a:r>
                  <a:rPr lang="en-US" sz="1200" b="1" dirty="0" err="1">
                    <a:solidFill>
                      <a:srgbClr val="000000"/>
                    </a:solidFill>
                    <a:latin typeface="Arial"/>
                    <a:cs typeface="Arial"/>
                  </a:rPr>
                  <a:t>Ressources</a:t>
                </a:r>
                <a:r>
                  <a:rPr lang="en-US" sz="1200" b="1" dirty="0">
                    <a:solidFill>
                      <a:srgbClr val="000000"/>
                    </a:solidFill>
                    <a:latin typeface="Arial"/>
                    <a:cs typeface="Arial"/>
                  </a:rPr>
                  <a:t> </a:t>
                </a:r>
                <a:r>
                  <a:rPr lang="en-US" sz="1200" b="1" dirty="0" err="1">
                    <a:solidFill>
                      <a:srgbClr val="000000"/>
                    </a:solidFill>
                    <a:latin typeface="Arial"/>
                    <a:cs typeface="Arial"/>
                  </a:rPr>
                  <a:t>humaines</a:t>
                </a:r>
                <a:r>
                  <a:rPr lang="en-US" sz="1200" b="1" dirty="0">
                    <a:solidFill>
                      <a:srgbClr val="000000"/>
                    </a:solidFill>
                    <a:latin typeface="Arial"/>
                    <a:cs typeface="Arial"/>
                  </a:rPr>
                  <a:t> pour la </a:t>
                </a:r>
                <a:r>
                  <a:rPr lang="en-US" sz="1200" b="1" dirty="0" err="1">
                    <a:solidFill>
                      <a:srgbClr val="000000"/>
                    </a:solidFill>
                    <a:latin typeface="Arial"/>
                    <a:cs typeface="Arial"/>
                  </a:rPr>
                  <a:t>santé</a:t>
                </a:r>
                <a:r>
                  <a:rPr lang="en-US" sz="1200" b="1" dirty="0">
                    <a:solidFill>
                      <a:srgbClr val="000000"/>
                    </a:solidFill>
                    <a:latin typeface="Arial"/>
                    <a:cs typeface="Arial"/>
                  </a:rPr>
                  <a:t> et la </a:t>
                </a:r>
                <a:r>
                  <a:rPr lang="en-US" sz="1200" b="1" dirty="0" err="1">
                    <a:solidFill>
                      <a:srgbClr val="000000"/>
                    </a:solidFill>
                    <a:latin typeface="Arial"/>
                    <a:cs typeface="Arial"/>
                  </a:rPr>
                  <a:t>qualité</a:t>
                </a:r>
                <a:r>
                  <a:rPr lang="en-US" sz="1200" b="1" dirty="0">
                    <a:solidFill>
                      <a:srgbClr val="000000"/>
                    </a:solidFill>
                    <a:latin typeface="Arial"/>
                    <a:cs typeface="Arial"/>
                  </a:rPr>
                  <a:t> des </a:t>
                </a:r>
                <a:r>
                  <a:rPr lang="en-US" sz="1200" b="1" dirty="0" err="1">
                    <a:solidFill>
                      <a:srgbClr val="000000"/>
                    </a:solidFill>
                    <a:latin typeface="Arial"/>
                    <a:cs typeface="Arial"/>
                  </a:rPr>
                  <a:t>soins</a:t>
                </a:r>
                <a:r>
                  <a:rPr lang="en-US" sz="1200" b="1" dirty="0">
                    <a:solidFill>
                      <a:srgbClr val="000000"/>
                    </a:solidFill>
                    <a:latin typeface="Arial"/>
                    <a:cs typeface="Arial"/>
                  </a:rPr>
                  <a:t>.</a:t>
                </a:r>
              </a:p>
              <a:p>
                <a:pPr marL="257175" indent="-257175" defTabSz="685800" fontAlgn="t">
                  <a:spcAft>
                    <a:spcPts val="450"/>
                  </a:spcAft>
                  <a:buFont typeface="+mj-lt"/>
                  <a:buAutoNum type="arabicPeriod"/>
                  <a:defRPr/>
                </a:pPr>
                <a:r>
                  <a:rPr lang="en-US" sz="1200" b="1" dirty="0" err="1">
                    <a:latin typeface="Arial"/>
                    <a:cs typeface="Arial"/>
                  </a:rPr>
                  <a:t>Renforcement</a:t>
                </a:r>
                <a:r>
                  <a:rPr lang="en-US" sz="1200" b="1" dirty="0">
                    <a:latin typeface="Arial"/>
                    <a:cs typeface="Arial"/>
                  </a:rPr>
                  <a:t> des </a:t>
                </a:r>
                <a:r>
                  <a:rPr lang="en-US" sz="1200" b="1" dirty="0" err="1">
                    <a:solidFill>
                      <a:srgbClr val="000000"/>
                    </a:solidFill>
                    <a:latin typeface="Arial"/>
                    <a:cs typeface="Arial"/>
                  </a:rPr>
                  <a:t>systèmes</a:t>
                </a:r>
                <a:r>
                  <a:rPr lang="en-US" sz="1200" b="1" dirty="0">
                    <a:solidFill>
                      <a:srgbClr val="000000"/>
                    </a:solidFill>
                    <a:latin typeface="Arial"/>
                    <a:cs typeface="Arial"/>
                  </a:rPr>
                  <a:t> de </a:t>
                </a:r>
                <a:r>
                  <a:rPr lang="en-US" sz="1200" b="1" dirty="0" err="1">
                    <a:solidFill>
                      <a:srgbClr val="000000"/>
                    </a:solidFill>
                    <a:latin typeface="Arial"/>
                    <a:cs typeface="Arial"/>
                  </a:rPr>
                  <a:t>laboratoire</a:t>
                </a:r>
                <a:r>
                  <a:rPr lang="en-US" sz="1200" b="1" dirty="0">
                    <a:solidFill>
                      <a:srgbClr val="000000"/>
                    </a:solidFill>
                    <a:latin typeface="Arial"/>
                    <a:cs typeface="Arial"/>
                  </a:rPr>
                  <a:t>.</a:t>
                </a:r>
                <a:endParaRPr lang="en-US" sz="1200" dirty="0">
                  <a:solidFill>
                    <a:prstClr val="black"/>
                  </a:solidFill>
                  <a:latin typeface="Arial"/>
                  <a:cs typeface="Arial"/>
                </a:endParaRPr>
              </a:p>
              <a:p>
                <a:pPr marL="257175" indent="-257175" defTabSz="685800" fontAlgn="t">
                  <a:spcAft>
                    <a:spcPts val="450"/>
                  </a:spcAft>
                  <a:buFont typeface="+mj-lt"/>
                  <a:buAutoNum type="arabicPeriod"/>
                  <a:defRPr/>
                </a:pPr>
                <a:r>
                  <a:rPr lang="en-US" sz="1200" b="1" dirty="0" err="1">
                    <a:solidFill>
                      <a:schemeClr val="accent4"/>
                    </a:solidFill>
                    <a:latin typeface="Arial"/>
                    <a:cs typeface="Arial"/>
                  </a:rPr>
                  <a:t>Systèmes</a:t>
                </a:r>
                <a:r>
                  <a:rPr lang="en-US" sz="1200" b="1" dirty="0">
                    <a:solidFill>
                      <a:schemeClr val="accent4"/>
                    </a:solidFill>
                    <a:latin typeface="Arial"/>
                    <a:cs typeface="Arial"/>
                  </a:rPr>
                  <a:t> </a:t>
                </a:r>
                <a:r>
                  <a:rPr lang="en-US" sz="1200" b="1" dirty="0" err="1">
                    <a:solidFill>
                      <a:schemeClr val="accent4"/>
                    </a:solidFill>
                    <a:latin typeface="Arial"/>
                    <a:cs typeface="Arial"/>
                  </a:rPr>
                  <a:t>d'oxygénation</a:t>
                </a:r>
                <a:r>
                  <a:rPr lang="en-US" sz="1200" b="1" dirty="0">
                    <a:solidFill>
                      <a:schemeClr val="accent4"/>
                    </a:solidFill>
                    <a:latin typeface="Arial"/>
                    <a:cs typeface="Arial"/>
                  </a:rPr>
                  <a:t> </a:t>
                </a:r>
                <a:r>
                  <a:rPr lang="en-US" sz="1200" b="1" dirty="0" err="1">
                    <a:solidFill>
                      <a:schemeClr val="accent4"/>
                    </a:solidFill>
                    <a:latin typeface="Arial"/>
                    <a:cs typeface="Arial"/>
                  </a:rPr>
                  <a:t>médicale</a:t>
                </a:r>
                <a:r>
                  <a:rPr lang="en-US" sz="1200" b="1" dirty="0">
                    <a:solidFill>
                      <a:schemeClr val="accent4"/>
                    </a:solidFill>
                    <a:latin typeface="Arial"/>
                    <a:cs typeface="Arial"/>
                  </a:rPr>
                  <a:t> et de </a:t>
                </a:r>
                <a:r>
                  <a:rPr lang="en-US" sz="1200" b="1" dirty="0" err="1">
                    <a:solidFill>
                      <a:schemeClr val="accent4"/>
                    </a:solidFill>
                    <a:latin typeface="Arial"/>
                    <a:cs typeface="Arial"/>
                  </a:rPr>
                  <a:t>soins</a:t>
                </a:r>
                <a:r>
                  <a:rPr lang="en-US" sz="1200" b="1" dirty="0">
                    <a:solidFill>
                      <a:schemeClr val="accent4"/>
                    </a:solidFill>
                    <a:latin typeface="Arial"/>
                    <a:cs typeface="Arial"/>
                  </a:rPr>
                  <a:t> </a:t>
                </a:r>
                <a:r>
                  <a:rPr lang="en-US" sz="1200" b="1" dirty="0" err="1">
                    <a:solidFill>
                      <a:schemeClr val="accent4"/>
                    </a:solidFill>
                    <a:latin typeface="Arial"/>
                    <a:cs typeface="Arial"/>
                  </a:rPr>
                  <a:t>respiratoires</a:t>
                </a:r>
                <a:r>
                  <a:rPr lang="en-US" sz="1200" b="1" dirty="0">
                    <a:solidFill>
                      <a:schemeClr val="accent4"/>
                    </a:solidFill>
                    <a:latin typeface="Arial"/>
                    <a:cs typeface="Arial"/>
                  </a:rPr>
                  <a:t>.</a:t>
                </a:r>
                <a:endParaRPr lang="en-US" sz="1200" dirty="0">
                  <a:solidFill>
                    <a:schemeClr val="accent4"/>
                  </a:solidFill>
                  <a:latin typeface="Arial"/>
                  <a:cs typeface="Arial"/>
                </a:endParaRPr>
              </a:p>
              <a:p>
                <a:pPr marL="257175" indent="-257175" defTabSz="685800" fontAlgn="t">
                  <a:spcAft>
                    <a:spcPts val="450"/>
                  </a:spcAft>
                  <a:buFont typeface="+mj-lt"/>
                  <a:buAutoNum type="arabicPeriod"/>
                  <a:defRPr/>
                </a:pPr>
                <a:r>
                  <a:rPr lang="en-US" sz="1200" b="1" dirty="0" err="1">
                    <a:solidFill>
                      <a:srgbClr val="000000"/>
                    </a:solidFill>
                    <a:latin typeface="Arial"/>
                    <a:cs typeface="Arial"/>
                  </a:rPr>
                  <a:t>Systèmes</a:t>
                </a:r>
                <a:r>
                  <a:rPr lang="en-US" sz="1200" b="1" dirty="0">
                    <a:solidFill>
                      <a:srgbClr val="000000"/>
                    </a:solidFill>
                    <a:latin typeface="Arial"/>
                    <a:cs typeface="Arial"/>
                  </a:rPr>
                  <a:t> de </a:t>
                </a:r>
                <a:r>
                  <a:rPr lang="en-US" sz="1200" b="1" dirty="0" err="1">
                    <a:solidFill>
                      <a:srgbClr val="000000"/>
                    </a:solidFill>
                    <a:latin typeface="Arial"/>
                    <a:cs typeface="Arial"/>
                  </a:rPr>
                  <a:t>suivi</a:t>
                </a:r>
                <a:r>
                  <a:rPr lang="en-US" sz="1200" b="1" dirty="0">
                    <a:solidFill>
                      <a:srgbClr val="000000"/>
                    </a:solidFill>
                    <a:latin typeface="Arial"/>
                    <a:cs typeface="Arial"/>
                  </a:rPr>
                  <a:t> et </a:t>
                </a:r>
                <a:r>
                  <a:rPr lang="en-US" sz="1200" b="1" dirty="0" err="1">
                    <a:solidFill>
                      <a:srgbClr val="000000"/>
                    </a:solidFill>
                    <a:latin typeface="Arial"/>
                    <a:cs typeface="Arial"/>
                  </a:rPr>
                  <a:t>d'évaluation</a:t>
                </a:r>
                <a:r>
                  <a:rPr lang="en-US" sz="1200" b="1" dirty="0">
                    <a:solidFill>
                      <a:srgbClr val="000000"/>
                    </a:solidFill>
                    <a:latin typeface="Arial"/>
                    <a:cs typeface="Arial"/>
                  </a:rPr>
                  <a:t>.</a:t>
                </a:r>
                <a:endParaRPr lang="en-US" sz="1200" dirty="0">
                  <a:solidFill>
                    <a:prstClr val="black"/>
                  </a:solidFill>
                  <a:latin typeface="Arial"/>
                  <a:cs typeface="Arial"/>
                </a:endParaRPr>
              </a:p>
            </p:txBody>
          </p:sp>
        </p:grpSp>
      </p:grpSp>
      <p:sp>
        <p:nvSpPr>
          <p:cNvPr id="4" name="Oval 3">
            <a:extLst>
              <a:ext uri="{FF2B5EF4-FFF2-40B4-BE49-F238E27FC236}">
                <a16:creationId xmlns:a16="http://schemas.microsoft.com/office/drawing/2014/main" id="{006E7766-8DFC-8F82-BE0C-4A04B78B88B6}"/>
              </a:ext>
            </a:extLst>
          </p:cNvPr>
          <p:cNvSpPr/>
          <p:nvPr/>
        </p:nvSpPr>
        <p:spPr>
          <a:xfrm>
            <a:off x="5317724" y="1743032"/>
            <a:ext cx="3826275" cy="45423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custData r:id="rId1"/>
      <p:custData r:id="rId2"/>
    </p:custDataLst>
    <p:extLst>
      <p:ext uri="{BB962C8B-B14F-4D97-AF65-F5344CB8AC3E}">
        <p14:creationId xmlns:p14="http://schemas.microsoft.com/office/powerpoint/2010/main" val="2954486356"/>
      </p:ext>
    </p:extLst>
  </p:cSld>
  <p:clrMapOvr>
    <a:masterClrMapping/>
  </p:clrMapOvr>
  <p:extLst>
    <p:ext uri="{6950BFC3-D8DA-4A85-94F7-54DA5524770B}">
      <p188:commentRel xmlns:p188="http://schemas.microsoft.com/office/powerpoint/2018/8/main" r:id="rId5"/>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5AD843E-201C-4746-B8F0-FC0E578658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0" imgH="469" progId="TCLayout.ActiveDocument.1">
                  <p:embed/>
                </p:oleObj>
              </mc:Choice>
              <mc:Fallback>
                <p:oleObj name="think-cell Slide" r:id="rId5" imgW="470" imgH="469" progId="TCLayout.ActiveDocument.1">
                  <p:embed/>
                  <p:pic>
                    <p:nvPicPr>
                      <p:cNvPr id="7" name="Object 6" hidden="1">
                        <a:extLst>
                          <a:ext uri="{FF2B5EF4-FFF2-40B4-BE49-F238E27FC236}">
                            <a16:creationId xmlns:a16="http://schemas.microsoft.com/office/drawing/2014/main" id="{E5AD843E-201C-4746-B8F0-FC0E578658C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498CCB8-2078-4222-ACB7-85788ADC331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78959601-7942-42D7-8081-B2316965AF85}"/>
              </a:ext>
            </a:extLst>
          </p:cNvPr>
          <p:cNvSpPr>
            <a:spLocks noGrp="1"/>
          </p:cNvSpPr>
          <p:nvPr>
            <p:ph type="title"/>
          </p:nvPr>
        </p:nvSpPr>
        <p:spPr>
          <a:xfrm>
            <a:off x="628650" y="3205768"/>
            <a:ext cx="7886700" cy="1398652"/>
          </a:xfrm>
        </p:spPr>
        <p:txBody>
          <a:bodyPr vert="horz"/>
          <a:lstStyle/>
          <a:p>
            <a:r>
              <a:rPr lang="en-US" sz="3600" dirty="0"/>
              <a:t>Break – pause cafe</a:t>
            </a:r>
          </a:p>
        </p:txBody>
      </p:sp>
      <p:sp>
        <p:nvSpPr>
          <p:cNvPr id="4" name="Slide Number Placeholder 3">
            <a:extLst>
              <a:ext uri="{FF2B5EF4-FFF2-40B4-BE49-F238E27FC236}">
                <a16:creationId xmlns:a16="http://schemas.microsoft.com/office/drawing/2014/main" id="{B9444C9E-33D3-4503-B2AB-CD437A6030AF}"/>
              </a:ext>
            </a:extLst>
          </p:cNvPr>
          <p:cNvSpPr>
            <a:spLocks noGrp="1"/>
          </p:cNvSpPr>
          <p:nvPr>
            <p:ph type="sldNum" sz="quarter" idx="12"/>
          </p:nvPr>
        </p:nvSpPr>
        <p:spPr/>
        <p:txBody>
          <a:bodyPr/>
          <a:lstStyle/>
          <a:p>
            <a:fld id="{E1A4F390-C593-4B22-8A73-7EBE23838EA6}" type="slidenum">
              <a:rPr lang="en-US" smtClean="0"/>
              <a:t>26</a:t>
            </a:fld>
            <a:endParaRPr lang="en-US" dirty="0"/>
          </a:p>
        </p:txBody>
      </p:sp>
    </p:spTree>
    <p:extLst>
      <p:ext uri="{BB962C8B-B14F-4D97-AF65-F5344CB8AC3E}">
        <p14:creationId xmlns:p14="http://schemas.microsoft.com/office/powerpoint/2010/main" val="2127556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5AD843E-201C-4746-B8F0-FC0E578658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0" imgH="469" progId="TCLayout.ActiveDocument.1">
                  <p:embed/>
                </p:oleObj>
              </mc:Choice>
              <mc:Fallback>
                <p:oleObj name="think-cell Slide" r:id="rId5" imgW="470" imgH="469" progId="TCLayout.ActiveDocument.1">
                  <p:embed/>
                  <p:pic>
                    <p:nvPicPr>
                      <p:cNvPr id="7" name="Object 6" hidden="1">
                        <a:extLst>
                          <a:ext uri="{FF2B5EF4-FFF2-40B4-BE49-F238E27FC236}">
                            <a16:creationId xmlns:a16="http://schemas.microsoft.com/office/drawing/2014/main" id="{E5AD843E-201C-4746-B8F0-FC0E578658C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498CCB8-2078-4222-ACB7-85788ADC331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78959601-7942-42D7-8081-B2316965AF85}"/>
              </a:ext>
            </a:extLst>
          </p:cNvPr>
          <p:cNvSpPr>
            <a:spLocks noGrp="1"/>
          </p:cNvSpPr>
          <p:nvPr>
            <p:ph type="title"/>
          </p:nvPr>
        </p:nvSpPr>
        <p:spPr>
          <a:xfrm>
            <a:off x="628650" y="3205768"/>
            <a:ext cx="7886700" cy="1398652"/>
          </a:xfrm>
        </p:spPr>
        <p:txBody>
          <a:bodyPr vert="horz"/>
          <a:lstStyle/>
          <a:p>
            <a:r>
              <a:rPr lang="en-US" sz="3600" dirty="0"/>
              <a:t>3. </a:t>
            </a:r>
            <a:r>
              <a:rPr lang="en-US" sz="3600" dirty="0" err="1"/>
              <a:t>L’Outil</a:t>
            </a:r>
            <a:r>
              <a:rPr lang="en-US" sz="3600" dirty="0"/>
              <a:t> – Orientation et Application (Saran et Rob)</a:t>
            </a:r>
          </a:p>
        </p:txBody>
      </p:sp>
      <p:sp>
        <p:nvSpPr>
          <p:cNvPr id="4" name="Slide Number Placeholder 3">
            <a:extLst>
              <a:ext uri="{FF2B5EF4-FFF2-40B4-BE49-F238E27FC236}">
                <a16:creationId xmlns:a16="http://schemas.microsoft.com/office/drawing/2014/main" id="{B9444C9E-33D3-4503-B2AB-CD437A6030AF}"/>
              </a:ext>
            </a:extLst>
          </p:cNvPr>
          <p:cNvSpPr>
            <a:spLocks noGrp="1"/>
          </p:cNvSpPr>
          <p:nvPr>
            <p:ph type="sldNum" sz="quarter" idx="12"/>
          </p:nvPr>
        </p:nvSpPr>
        <p:spPr/>
        <p:txBody>
          <a:bodyPr/>
          <a:lstStyle/>
          <a:p>
            <a:fld id="{E1A4F390-C593-4B22-8A73-7EBE23838EA6}" type="slidenum">
              <a:rPr lang="en-US" smtClean="0"/>
              <a:t>27</a:t>
            </a:fld>
            <a:endParaRPr lang="en-US" dirty="0"/>
          </a:p>
        </p:txBody>
      </p:sp>
    </p:spTree>
    <p:extLst>
      <p:ext uri="{BB962C8B-B14F-4D97-AF65-F5344CB8AC3E}">
        <p14:creationId xmlns:p14="http://schemas.microsoft.com/office/powerpoint/2010/main" val="1660230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EE7F1F6-032B-E5BD-2424-AA144DE3424D}"/>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FEE7F1F6-032B-E5BD-2424-AA144DE3424D}"/>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35C40A4-7C3E-5544-BD01-4CF93462F826}"/>
              </a:ext>
            </a:extLst>
          </p:cNvPr>
          <p:cNvSpPr>
            <a:spLocks noGrp="1"/>
          </p:cNvSpPr>
          <p:nvPr>
            <p:ph type="title"/>
          </p:nvPr>
        </p:nvSpPr>
        <p:spPr>
          <a:xfrm>
            <a:off x="628650" y="1057239"/>
            <a:ext cx="7886700" cy="1221313"/>
          </a:xfrm>
        </p:spPr>
        <p:txBody>
          <a:bodyPr vert="horz">
            <a:noAutofit/>
          </a:bodyPr>
          <a:lstStyle/>
          <a:p>
            <a:r>
              <a:rPr lang="fr-FR" dirty="0"/>
              <a:t>Conformément aux capacités et à l’avantage comparatif du  Fonds Mondial, la priorité devrait également être accordée aux interventions qui ...</a:t>
            </a:r>
          </a:p>
        </p:txBody>
      </p:sp>
      <p:sp>
        <p:nvSpPr>
          <p:cNvPr id="3" name="Content Placeholder 2">
            <a:extLst>
              <a:ext uri="{FF2B5EF4-FFF2-40B4-BE49-F238E27FC236}">
                <a16:creationId xmlns:a16="http://schemas.microsoft.com/office/drawing/2014/main" id="{0481D2E4-8A07-B144-BDC3-DA811EFBD553}"/>
              </a:ext>
            </a:extLst>
          </p:cNvPr>
          <p:cNvSpPr>
            <a:spLocks noGrp="1"/>
          </p:cNvSpPr>
          <p:nvPr>
            <p:ph idx="1"/>
          </p:nvPr>
        </p:nvSpPr>
        <p:spPr>
          <a:xfrm>
            <a:off x="628650" y="2486947"/>
            <a:ext cx="7886700" cy="3003026"/>
          </a:xfrm>
        </p:spPr>
        <p:txBody>
          <a:bodyPr>
            <a:normAutofit fontScale="85000" lnSpcReduction="10000"/>
          </a:bodyPr>
          <a:lstStyle/>
          <a:p>
            <a:pPr marL="457200" indent="-457200">
              <a:buFont typeface="+mj-lt"/>
              <a:buAutoNum type="arabicPeriod"/>
            </a:pPr>
            <a:r>
              <a:rPr lang="fr-FR" dirty="0">
                <a:solidFill>
                  <a:schemeClr val="accent6">
                    <a:lumMod val="10000"/>
                  </a:schemeClr>
                </a:solidFill>
              </a:rPr>
              <a:t>... influencent plus d’une maladie, ou renforcent diverses fonctions au sein du système de santé</a:t>
            </a:r>
          </a:p>
          <a:p>
            <a:pPr marL="457200" indent="-457200">
              <a:buFont typeface="+mj-lt"/>
              <a:buAutoNum type="arabicPeriod"/>
            </a:pPr>
            <a:r>
              <a:rPr lang="fr-FR" dirty="0">
                <a:solidFill>
                  <a:schemeClr val="accent6">
                    <a:lumMod val="10000"/>
                  </a:schemeClr>
                </a:solidFill>
              </a:rPr>
              <a:t>... ont des effets qui durent au-delà de la période de financement</a:t>
            </a:r>
          </a:p>
          <a:p>
            <a:pPr marL="457200" indent="-457200">
              <a:buFont typeface="+mj-lt"/>
              <a:buAutoNum type="arabicPeriod"/>
            </a:pPr>
            <a:r>
              <a:rPr lang="fr-FR" dirty="0">
                <a:solidFill>
                  <a:schemeClr val="accent6">
                    <a:lumMod val="10000"/>
                  </a:schemeClr>
                </a:solidFill>
              </a:rPr>
              <a:t>…visent à promouvoir des systèmes d'information </a:t>
            </a:r>
            <a:r>
              <a:rPr lang="fr-FR" dirty="0"/>
              <a:t>sanitaire de qualité pour la prise de décisions politiques et cliniques</a:t>
            </a:r>
          </a:p>
          <a:p>
            <a:pPr marL="457200" indent="-457200">
              <a:buFont typeface="+mj-lt"/>
              <a:buAutoNum type="arabicPeriod"/>
            </a:pPr>
            <a:r>
              <a:rPr lang="fr-FR" dirty="0"/>
              <a:t>... améliorent la prestation de services intégrés</a:t>
            </a:r>
          </a:p>
          <a:p>
            <a:pPr marL="457200" indent="-457200">
              <a:buFont typeface="+mj-lt"/>
              <a:buAutoNum type="arabicPeriod"/>
            </a:pPr>
            <a:r>
              <a:rPr lang="fr-FR" dirty="0"/>
              <a:t>... améliorent l’impact et la durabilité des réponses V/T/M</a:t>
            </a:r>
          </a:p>
          <a:p>
            <a:pPr marL="457200" indent="-457200">
              <a:buFont typeface="+mj-lt"/>
              <a:buAutoNum type="arabicPeriod"/>
            </a:pPr>
            <a:r>
              <a:rPr lang="fr-FR" dirty="0"/>
              <a:t>... renforcent la préparation face aux futures pandémies</a:t>
            </a:r>
          </a:p>
        </p:txBody>
      </p:sp>
      <p:sp>
        <p:nvSpPr>
          <p:cNvPr id="4" name="Slide Number Placeholder 3">
            <a:extLst>
              <a:ext uri="{FF2B5EF4-FFF2-40B4-BE49-F238E27FC236}">
                <a16:creationId xmlns:a16="http://schemas.microsoft.com/office/drawing/2014/main" id="{8DE10E98-2BFD-1D85-7DD1-A778E4035E75}"/>
              </a:ext>
            </a:extLst>
          </p:cNvPr>
          <p:cNvSpPr>
            <a:spLocks noGrp="1"/>
          </p:cNvSpPr>
          <p:nvPr>
            <p:ph type="sldNum" sz="quarter" idx="12"/>
          </p:nvPr>
        </p:nvSpPr>
        <p:spPr/>
        <p:txBody>
          <a:bodyPr/>
          <a:lstStyle/>
          <a:p>
            <a:fld id="{970D37AD-A042-8547-8A0E-3F6F1331C6F8}" type="slidenum">
              <a:rPr lang="en-US" smtClean="0"/>
              <a:t>28</a:t>
            </a:fld>
            <a:endParaRPr lang="en-US"/>
          </a:p>
        </p:txBody>
      </p:sp>
    </p:spTree>
    <p:extLst>
      <p:ext uri="{BB962C8B-B14F-4D97-AF65-F5344CB8AC3E}">
        <p14:creationId xmlns:p14="http://schemas.microsoft.com/office/powerpoint/2010/main" val="4112935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656FBC4-59AE-3CBD-72D6-388867E245BC}"/>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D656FBC4-59AE-3CBD-72D6-388867E245BC}"/>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52AAA9-5DDD-8342-ADC8-6C408B6FEE08}"/>
              </a:ext>
            </a:extLst>
          </p:cNvPr>
          <p:cNvSpPr>
            <a:spLocks noGrp="1"/>
          </p:cNvSpPr>
          <p:nvPr>
            <p:ph type="title"/>
          </p:nvPr>
        </p:nvSpPr>
        <p:spPr/>
        <p:txBody>
          <a:bodyPr vert="horz"/>
          <a:lstStyle/>
          <a:p>
            <a:r>
              <a:rPr lang="fr-FR" dirty="0"/>
              <a:t>Objectif de l’outil d’hiérarchisation</a:t>
            </a:r>
          </a:p>
        </p:txBody>
      </p:sp>
      <p:sp>
        <p:nvSpPr>
          <p:cNvPr id="3" name="Content Placeholder 2">
            <a:extLst>
              <a:ext uri="{FF2B5EF4-FFF2-40B4-BE49-F238E27FC236}">
                <a16:creationId xmlns:a16="http://schemas.microsoft.com/office/drawing/2014/main" id="{B6A68081-4CFA-7947-B429-B48A1874F146}"/>
              </a:ext>
            </a:extLst>
          </p:cNvPr>
          <p:cNvSpPr>
            <a:spLocks noGrp="1"/>
          </p:cNvSpPr>
          <p:nvPr>
            <p:ph idx="1"/>
          </p:nvPr>
        </p:nvSpPr>
        <p:spPr>
          <a:xfrm>
            <a:off x="628650" y="1918558"/>
            <a:ext cx="7886700" cy="3774282"/>
          </a:xfrm>
        </p:spPr>
        <p:txBody>
          <a:bodyPr>
            <a:normAutofit fontScale="85000" lnSpcReduction="10000"/>
          </a:bodyPr>
          <a:lstStyle/>
          <a:p>
            <a:r>
              <a:rPr lang="fr-FR" dirty="0"/>
              <a:t>L’objectif de cet outil est de fournir une méthode simple, claire mais robuste que les pays  peuvent utiliser pour hiérarchiser un petit nombre d’investissements dans les SRPS lors de la  préparation de la demande de financement RP7.</a:t>
            </a:r>
          </a:p>
          <a:p>
            <a:r>
              <a:rPr lang="fr-FR" dirty="0"/>
              <a:t>Cet outil aidera à identifier les investissements dans SRPS qui :</a:t>
            </a:r>
          </a:p>
          <a:p>
            <a:pPr lvl="1"/>
            <a:r>
              <a:rPr lang="fr-FR" dirty="0"/>
              <a:t>S’attaquent aux goulets d’étranglement les plus importants des systèmes de santé qui  limitent la capacité des pays à fournir des services de santé centrés sur la personne à tous  et des réponses V/</a:t>
            </a:r>
            <a:r>
              <a:rPr lang="fr-FR" dirty="0" err="1"/>
              <a:t>T</a:t>
            </a:r>
            <a:r>
              <a:rPr lang="fr-FR" dirty="0"/>
              <a:t>/M efficaces.</a:t>
            </a:r>
          </a:p>
          <a:p>
            <a:pPr lvl="1"/>
            <a:r>
              <a:rPr lang="fr-FR" dirty="0"/>
              <a:t>Sont susceptibles d’être très efficaces et d’avoir le plus grand impact sur les résultats souhaités.</a:t>
            </a:r>
          </a:p>
          <a:p>
            <a:pPr lvl="1"/>
            <a:r>
              <a:rPr lang="fr-FR" dirty="0"/>
              <a:t>Sont politiquement et techniquement réalisables</a:t>
            </a:r>
          </a:p>
          <a:p>
            <a:r>
              <a:rPr lang="fr-FR" dirty="0"/>
              <a:t>Le but de l’outil est d’offrir un moyen systématique de sélectionner et de prioriser les interventions tout en minimisant les biais naturels envers « nos interventions préférées ».</a:t>
            </a:r>
          </a:p>
          <a:p>
            <a:endParaRPr lang="fr-FR" dirty="0"/>
          </a:p>
        </p:txBody>
      </p:sp>
      <p:sp>
        <p:nvSpPr>
          <p:cNvPr id="4" name="Slide Number Placeholder 3">
            <a:extLst>
              <a:ext uri="{FF2B5EF4-FFF2-40B4-BE49-F238E27FC236}">
                <a16:creationId xmlns:a16="http://schemas.microsoft.com/office/drawing/2014/main" id="{DB2A3B83-C599-00C4-3923-0F4B65283D25}"/>
              </a:ext>
            </a:extLst>
          </p:cNvPr>
          <p:cNvSpPr>
            <a:spLocks noGrp="1"/>
          </p:cNvSpPr>
          <p:nvPr>
            <p:ph type="sldNum" sz="quarter" idx="12"/>
          </p:nvPr>
        </p:nvSpPr>
        <p:spPr/>
        <p:txBody>
          <a:bodyPr/>
          <a:lstStyle/>
          <a:p>
            <a:fld id="{970D37AD-A042-8547-8A0E-3F6F1331C6F8}" type="slidenum">
              <a:rPr lang="fr-FR" smtClean="0"/>
              <a:pPr/>
              <a:t>29</a:t>
            </a:fld>
            <a:endParaRPr lang="fr-FR" dirty="0"/>
          </a:p>
        </p:txBody>
      </p:sp>
    </p:spTree>
    <p:extLst>
      <p:ext uri="{BB962C8B-B14F-4D97-AF65-F5344CB8AC3E}">
        <p14:creationId xmlns:p14="http://schemas.microsoft.com/office/powerpoint/2010/main" val="115467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AB308C7-B101-109A-C5AC-8F4EEE1DED1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AAB308C7-B101-109A-C5AC-8F4EEE1DED1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ED9F65C-3A35-9240-8FAB-A5135DBBDC10}"/>
              </a:ext>
            </a:extLst>
          </p:cNvPr>
          <p:cNvSpPr>
            <a:spLocks noGrp="1"/>
          </p:cNvSpPr>
          <p:nvPr>
            <p:ph type="title"/>
          </p:nvPr>
        </p:nvSpPr>
        <p:spPr>
          <a:xfrm>
            <a:off x="628650" y="203992"/>
            <a:ext cx="7886700" cy="1325563"/>
          </a:xfrm>
        </p:spPr>
        <p:txBody>
          <a:bodyPr vert="horz">
            <a:normAutofit/>
          </a:bodyPr>
          <a:lstStyle/>
          <a:p>
            <a:r>
              <a:rPr lang="fr-FR" sz="2200" dirty="0"/>
              <a:t>Pourquoi faut-il prioriser et accroître les investissements du SRPS dans le RP7?</a:t>
            </a:r>
            <a:endParaRPr lang="en-US" sz="2200" dirty="0"/>
          </a:p>
        </p:txBody>
      </p:sp>
      <p:sp>
        <p:nvSpPr>
          <p:cNvPr id="3" name="Content Placeholder 2">
            <a:extLst>
              <a:ext uri="{FF2B5EF4-FFF2-40B4-BE49-F238E27FC236}">
                <a16:creationId xmlns:a16="http://schemas.microsoft.com/office/drawing/2014/main" id="{586344CF-BB20-AD4F-8BC1-9545DA5AF340}"/>
              </a:ext>
            </a:extLst>
          </p:cNvPr>
          <p:cNvSpPr>
            <a:spLocks noGrp="1"/>
          </p:cNvSpPr>
          <p:nvPr>
            <p:ph idx="1"/>
          </p:nvPr>
        </p:nvSpPr>
        <p:spPr>
          <a:xfrm>
            <a:off x="628650" y="1690689"/>
            <a:ext cx="7886700" cy="4300537"/>
          </a:xfrm>
        </p:spPr>
        <p:txBody>
          <a:bodyPr>
            <a:noAutofit/>
          </a:bodyPr>
          <a:lstStyle/>
          <a:p>
            <a:r>
              <a:rPr lang="fr-FR" sz="1800" dirty="0"/>
              <a:t>Même avec un mélange de financement national et externe (y compris subventions du FM), </a:t>
            </a:r>
            <a:r>
              <a:rPr lang="fr-FR" sz="1800" b="1" dirty="0"/>
              <a:t>les pays Amérique Latine et Caraïbe (ALC) manifestent  des systèmes de santé qui ne sont pas assez solides pour soutenir les gains de VTP – </a:t>
            </a:r>
            <a:r>
              <a:rPr lang="fr-FR" sz="1800" dirty="0"/>
              <a:t>surtout tenant en compte la tendance vers la réduction continue des subventions FM</a:t>
            </a:r>
            <a:endParaRPr lang="fr-FR" sz="1800" b="1" dirty="0"/>
          </a:p>
          <a:p>
            <a:r>
              <a:rPr lang="fr-FR" sz="1800" dirty="0"/>
              <a:t>Le COVID-19 a également mis en évidence </a:t>
            </a:r>
            <a:r>
              <a:rPr lang="fr-FR" sz="1800" b="1" dirty="0"/>
              <a:t>les faiblesses des systèmes de santé de ALC pour répondre aux crises y compris des pandémies</a:t>
            </a:r>
            <a:r>
              <a:rPr lang="fr-FR" sz="1800" dirty="0"/>
              <a:t>.</a:t>
            </a:r>
          </a:p>
          <a:p>
            <a:r>
              <a:rPr lang="fr-FR" sz="1800" dirty="0"/>
              <a:t>Pour assurer un impact transversal et durable, l’accent est mis sur </a:t>
            </a:r>
            <a:r>
              <a:rPr lang="fr-FR" sz="1800" b="1" dirty="0"/>
              <a:t>le renforcement et l’intégration des systèmes de santé centrés sur les personnes dans RP7, plutôt que sur le financement des programmes de lutte contre les maladies. </a:t>
            </a:r>
          </a:p>
          <a:p>
            <a:r>
              <a:rPr lang="fr-FR" sz="1800" dirty="0"/>
              <a:t>En même temps, le financement disponible pour le SRPS dans la RP7 sera encore très limité – </a:t>
            </a:r>
            <a:r>
              <a:rPr lang="fr-FR" sz="1800" b="1" dirty="0"/>
              <a:t>il est nécessaire de cibler ces ressources dans chaque pays sur un petit nombre d’investissements clés </a:t>
            </a:r>
            <a:r>
              <a:rPr lang="fr-FR" sz="1800" dirty="0"/>
              <a:t>pour éviter l’atomisation des subventions.</a:t>
            </a:r>
          </a:p>
        </p:txBody>
      </p:sp>
      <p:sp>
        <p:nvSpPr>
          <p:cNvPr id="4" name="Slide Number Placeholder 3">
            <a:extLst>
              <a:ext uri="{FF2B5EF4-FFF2-40B4-BE49-F238E27FC236}">
                <a16:creationId xmlns:a16="http://schemas.microsoft.com/office/drawing/2014/main" id="{9BD8822F-25C6-944D-AA0D-0FA8C8ACFE41}"/>
              </a:ext>
            </a:extLst>
          </p:cNvPr>
          <p:cNvSpPr>
            <a:spLocks noGrp="1"/>
          </p:cNvSpPr>
          <p:nvPr>
            <p:ph type="sldNum" sz="quarter" idx="12"/>
          </p:nvPr>
        </p:nvSpPr>
        <p:spPr/>
        <p:txBody>
          <a:bodyPr/>
          <a:lstStyle/>
          <a:p>
            <a:fld id="{E1A4F390-C593-4B22-8A73-7EBE23838EA6}" type="slidenum">
              <a:rPr lang="en-US" smtClean="0"/>
              <a:t>3</a:t>
            </a:fld>
            <a:endParaRPr lang="en-US" dirty="0"/>
          </a:p>
        </p:txBody>
      </p:sp>
    </p:spTree>
    <p:extLst>
      <p:ext uri="{BB962C8B-B14F-4D97-AF65-F5344CB8AC3E}">
        <p14:creationId xmlns:p14="http://schemas.microsoft.com/office/powerpoint/2010/main" val="3410010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C2C1AA4-8B1E-49E3-09B7-A10B09154203}"/>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4C2C1AA4-8B1E-49E3-09B7-A10B09154203}"/>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4D43ACD-4496-B348-AEC4-DC2D489A678A}"/>
              </a:ext>
            </a:extLst>
          </p:cNvPr>
          <p:cNvSpPr>
            <a:spLocks noGrp="1"/>
          </p:cNvSpPr>
          <p:nvPr>
            <p:ph type="title"/>
          </p:nvPr>
        </p:nvSpPr>
        <p:spPr/>
        <p:txBody>
          <a:bodyPr vert="horz"/>
          <a:lstStyle/>
          <a:p>
            <a:r>
              <a:rPr lang="fr-FR" dirty="0"/>
              <a:t>Vue d’ensemble de l’outil</a:t>
            </a:r>
          </a:p>
        </p:txBody>
      </p:sp>
      <p:sp>
        <p:nvSpPr>
          <p:cNvPr id="3" name="Content Placeholder 2">
            <a:extLst>
              <a:ext uri="{FF2B5EF4-FFF2-40B4-BE49-F238E27FC236}">
                <a16:creationId xmlns:a16="http://schemas.microsoft.com/office/drawing/2014/main" id="{BBBF35AD-1917-374A-AFE2-218A75B0A5B3}"/>
              </a:ext>
            </a:extLst>
          </p:cNvPr>
          <p:cNvSpPr>
            <a:spLocks noGrp="1"/>
          </p:cNvSpPr>
          <p:nvPr>
            <p:ph idx="1"/>
          </p:nvPr>
        </p:nvSpPr>
        <p:spPr>
          <a:xfrm>
            <a:off x="535344" y="1386713"/>
            <a:ext cx="7829550" cy="3398044"/>
          </a:xfrm>
        </p:spPr>
        <p:txBody>
          <a:bodyPr>
            <a:noAutofit/>
          </a:bodyPr>
          <a:lstStyle/>
          <a:p>
            <a:r>
              <a:rPr lang="fr-FR" sz="1800" dirty="0"/>
              <a:t>L’outil contient 3 parties comprenant un total de 13 étapes.</a:t>
            </a:r>
          </a:p>
          <a:p>
            <a:r>
              <a:rPr lang="fr-FR" sz="1800" dirty="0"/>
              <a:t>La première partie c’est le diagnostic. Quels sont les goulots d’étranglement du système de santé qui entravent de meilleures réponses V/T/P et quelles interventions de SRPS peuvent résoudre ces goulots d’étranglement. La partie 1 comprend les étapes 1 à 4.</a:t>
            </a:r>
          </a:p>
          <a:p>
            <a:r>
              <a:rPr lang="fr-FR" sz="1800" dirty="0"/>
              <a:t>La deuxième partie donne systématiquement la priorité aux interventions possibles en SRPS. Laquelle des interventions sera la plus percutante, la plus  réalisable et la plus durable? L’objectif est d’avoir 3-5 interventions à inclure dans la demande de subvention RP7. La partie 2 comprend les étapes 5 à 11.</a:t>
            </a:r>
          </a:p>
          <a:p>
            <a:r>
              <a:rPr lang="fr-FR" sz="1800" dirty="0"/>
              <a:t>La troisième partie (étapes 12 et 13, estimation des couts et </a:t>
            </a:r>
            <a:r>
              <a:rPr lang="fr-FR" sz="1800" dirty="0" err="1"/>
              <a:t>budgetisation</a:t>
            </a:r>
            <a:r>
              <a:rPr lang="fr-FR" sz="1800" dirty="0"/>
              <a:t>) doivent être complétées par l’équipe de préparation de la demande de subvention.</a:t>
            </a:r>
          </a:p>
          <a:p>
            <a:r>
              <a:rPr lang="fr-FR" sz="1800" dirty="0"/>
              <a:t>L’outil d’hiérarchisation doit être complété en deux sessions, chacune d’une durée de  2 à 3 heures. Alternativement, on peut envisager 3 séances de deux heures chacune.</a:t>
            </a:r>
          </a:p>
        </p:txBody>
      </p:sp>
      <p:sp>
        <p:nvSpPr>
          <p:cNvPr id="4" name="Slide Number Placeholder 3">
            <a:extLst>
              <a:ext uri="{FF2B5EF4-FFF2-40B4-BE49-F238E27FC236}">
                <a16:creationId xmlns:a16="http://schemas.microsoft.com/office/drawing/2014/main" id="{67364C71-FDD4-8640-85D5-1B192F7F7CC9}"/>
              </a:ext>
            </a:extLst>
          </p:cNvPr>
          <p:cNvSpPr>
            <a:spLocks noGrp="1"/>
          </p:cNvSpPr>
          <p:nvPr>
            <p:ph type="sldNum" sz="quarter" idx="12"/>
          </p:nvPr>
        </p:nvSpPr>
        <p:spPr/>
        <p:txBody>
          <a:bodyPr/>
          <a:lstStyle/>
          <a:p>
            <a:fld id="{970D37AD-A042-8547-8A0E-3F6F1331C6F8}" type="slidenum">
              <a:rPr lang="en-US" smtClean="0"/>
              <a:t>30</a:t>
            </a:fld>
            <a:endParaRPr lang="en-US"/>
          </a:p>
        </p:txBody>
      </p:sp>
    </p:spTree>
    <p:extLst>
      <p:ext uri="{BB962C8B-B14F-4D97-AF65-F5344CB8AC3E}">
        <p14:creationId xmlns:p14="http://schemas.microsoft.com/office/powerpoint/2010/main" val="318009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0D524664-47E7-5D81-3750-58B53361CB35}"/>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4" name="Object 13" hidden="1">
                        <a:extLst>
                          <a:ext uri="{FF2B5EF4-FFF2-40B4-BE49-F238E27FC236}">
                            <a16:creationId xmlns:a16="http://schemas.microsoft.com/office/drawing/2014/main" id="{0D524664-47E7-5D81-3750-58B53361CB35}"/>
                          </a:ext>
                        </a:extLst>
                      </p:cNvPr>
                      <p:cNvPicPr/>
                      <p:nvPr/>
                    </p:nvPicPr>
                    <p:blipFill>
                      <a:blip r:embed="rId5"/>
                      <a:stretch>
                        <a:fillRect/>
                      </a:stretch>
                    </p:blipFill>
                    <p:spPr>
                      <a:xfrm>
                        <a:off x="1192" y="858441"/>
                        <a:ext cx="920" cy="1191"/>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610ED93C-5E38-E2E5-C261-167C7FBF80CE}"/>
              </a:ext>
            </a:extLst>
          </p:cNvPr>
          <p:cNvSpPr>
            <a:spLocks noGrp="1"/>
          </p:cNvSpPr>
          <p:nvPr>
            <p:ph type="sldNum" sz="quarter" idx="12"/>
          </p:nvPr>
        </p:nvSpPr>
        <p:spPr>
          <a:xfrm>
            <a:off x="6799887" y="5665771"/>
            <a:ext cx="2057400" cy="273844"/>
          </a:xfrm>
        </p:spPr>
        <p:txBody>
          <a:bodyPr/>
          <a:lstStyle/>
          <a:p>
            <a:fld id="{970D37AD-A042-8547-8A0E-3F6F1331C6F8}" type="slidenum">
              <a:rPr lang="en-US" smtClean="0"/>
              <a:t>31</a:t>
            </a:fld>
            <a:endParaRPr lang="en-US" dirty="0"/>
          </a:p>
        </p:txBody>
      </p:sp>
      <p:sp>
        <p:nvSpPr>
          <p:cNvPr id="9" name="TextBox 8">
            <a:extLst>
              <a:ext uri="{FF2B5EF4-FFF2-40B4-BE49-F238E27FC236}">
                <a16:creationId xmlns:a16="http://schemas.microsoft.com/office/drawing/2014/main" id="{592FEA12-D51B-8B8F-003B-1D81BA6D6481}"/>
              </a:ext>
            </a:extLst>
          </p:cNvPr>
          <p:cNvSpPr txBox="1"/>
          <p:nvPr/>
        </p:nvSpPr>
        <p:spPr>
          <a:xfrm rot="10800000" flipV="1">
            <a:off x="33454" y="5446392"/>
            <a:ext cx="8932557" cy="253916"/>
          </a:xfrm>
          <a:prstGeom prst="rect">
            <a:avLst/>
          </a:prstGeom>
          <a:solidFill>
            <a:schemeClr val="bg1"/>
          </a:solidFill>
        </p:spPr>
        <p:txBody>
          <a:bodyPr wrap="square">
            <a:spAutoFit/>
          </a:bodyPr>
          <a:lstStyle/>
          <a:p>
            <a:endParaRPr lang="en-US" sz="1050" dirty="0"/>
          </a:p>
        </p:txBody>
      </p:sp>
      <p:sp>
        <p:nvSpPr>
          <p:cNvPr id="28" name="Titre 27">
            <a:extLst>
              <a:ext uri="{FF2B5EF4-FFF2-40B4-BE49-F238E27FC236}">
                <a16:creationId xmlns:a16="http://schemas.microsoft.com/office/drawing/2014/main" id="{973EF041-66A9-87A0-B9DB-106B3B85C949}"/>
              </a:ext>
            </a:extLst>
          </p:cNvPr>
          <p:cNvSpPr>
            <a:spLocks noGrp="1"/>
          </p:cNvSpPr>
          <p:nvPr>
            <p:ph type="title"/>
          </p:nvPr>
        </p:nvSpPr>
        <p:spPr>
          <a:xfrm>
            <a:off x="455718" y="144330"/>
            <a:ext cx="7699237" cy="704756"/>
          </a:xfrm>
        </p:spPr>
        <p:txBody>
          <a:bodyPr>
            <a:normAutofit fontScale="90000"/>
          </a:bodyPr>
          <a:lstStyle/>
          <a:p>
            <a:r>
              <a:rPr lang="fr-FR" dirty="0"/>
              <a:t>Dessin et montage de l’outil pour la priorisation des SRPS – structure et logique (Parties 1 et 2)</a:t>
            </a:r>
          </a:p>
        </p:txBody>
      </p:sp>
      <p:graphicFrame>
        <p:nvGraphicFramePr>
          <p:cNvPr id="31" name="Diagramme 30">
            <a:extLst>
              <a:ext uri="{FF2B5EF4-FFF2-40B4-BE49-F238E27FC236}">
                <a16:creationId xmlns:a16="http://schemas.microsoft.com/office/drawing/2014/main" id="{CC4F3BF2-ADD5-4FBD-6BA7-B55EE8274F5F}"/>
              </a:ext>
            </a:extLst>
          </p:cNvPr>
          <p:cNvGraphicFramePr/>
          <p:nvPr/>
        </p:nvGraphicFramePr>
        <p:xfrm>
          <a:off x="299885" y="1063690"/>
          <a:ext cx="7855070" cy="49452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59894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FD15-9476-2113-C2B4-B58572216B50}"/>
              </a:ext>
            </a:extLst>
          </p:cNvPr>
          <p:cNvSpPr>
            <a:spLocks noGrp="1"/>
          </p:cNvSpPr>
          <p:nvPr>
            <p:ph type="title"/>
          </p:nvPr>
        </p:nvSpPr>
        <p:spPr/>
        <p:txBody>
          <a:bodyPr>
            <a:normAutofit/>
          </a:bodyPr>
          <a:lstStyle/>
          <a:p>
            <a:r>
              <a:rPr lang="en-US" sz="3200" dirty="0"/>
              <a:t>S</a:t>
            </a:r>
            <a:r>
              <a:rPr lang="fr-FR" sz="3200" dirty="0"/>
              <a:t>é</a:t>
            </a:r>
            <a:r>
              <a:rPr lang="en-US" sz="3200" dirty="0" err="1"/>
              <a:t>ances</a:t>
            </a:r>
            <a:r>
              <a:rPr lang="en-US" sz="3200" dirty="0"/>
              <a:t> d’</a:t>
            </a:r>
            <a:r>
              <a:rPr lang="fr-FR" sz="3200" dirty="0"/>
              <a:t>é</a:t>
            </a:r>
            <a:r>
              <a:rPr lang="en-US" sz="3200" dirty="0" err="1"/>
              <a:t>quipe</a:t>
            </a:r>
            <a:endParaRPr lang="en-US" sz="3200" dirty="0"/>
          </a:p>
        </p:txBody>
      </p:sp>
      <p:sp>
        <p:nvSpPr>
          <p:cNvPr id="4" name="Slide Number Placeholder 3">
            <a:extLst>
              <a:ext uri="{FF2B5EF4-FFF2-40B4-BE49-F238E27FC236}">
                <a16:creationId xmlns:a16="http://schemas.microsoft.com/office/drawing/2014/main" id="{6F38E104-FDB4-6C85-FD02-A8A07A8A6B3C}"/>
              </a:ext>
            </a:extLst>
          </p:cNvPr>
          <p:cNvSpPr>
            <a:spLocks noGrp="1"/>
          </p:cNvSpPr>
          <p:nvPr>
            <p:ph type="sldNum" sz="quarter" idx="12"/>
          </p:nvPr>
        </p:nvSpPr>
        <p:spPr/>
        <p:txBody>
          <a:bodyPr/>
          <a:lstStyle/>
          <a:p>
            <a:fld id="{E1A4F390-C593-4B22-8A73-7EBE23838EA6}" type="slidenum">
              <a:rPr lang="en-US" smtClean="0"/>
              <a:t>32</a:t>
            </a:fld>
            <a:endParaRPr lang="en-US" dirty="0"/>
          </a:p>
        </p:txBody>
      </p:sp>
      <p:sp>
        <p:nvSpPr>
          <p:cNvPr id="5" name="Text Placeholder 2">
            <a:extLst>
              <a:ext uri="{FF2B5EF4-FFF2-40B4-BE49-F238E27FC236}">
                <a16:creationId xmlns:a16="http://schemas.microsoft.com/office/drawing/2014/main" id="{F35B1C7D-FA36-F7CD-4E1B-61737D4B64E1}"/>
              </a:ext>
            </a:extLst>
          </p:cNvPr>
          <p:cNvSpPr>
            <a:spLocks noGrp="1"/>
          </p:cNvSpPr>
          <p:nvPr>
            <p:ph idx="1"/>
          </p:nvPr>
        </p:nvSpPr>
        <p:spPr>
          <a:xfrm>
            <a:off x="628650" y="1690689"/>
            <a:ext cx="7886700" cy="4351338"/>
          </a:xfrm>
        </p:spPr>
        <p:txBody>
          <a:bodyPr>
            <a:normAutofit/>
          </a:bodyPr>
          <a:lstStyle/>
          <a:p>
            <a:r>
              <a:rPr lang="fr-FR" b="1" dirty="0"/>
              <a:t>Séance 1 </a:t>
            </a:r>
            <a:r>
              <a:rPr lang="fr-FR" dirty="0"/>
              <a:t>(2 à 3 heures): orientation, </a:t>
            </a:r>
            <a:r>
              <a:rPr lang="fr-FR" dirty="0" err="1"/>
              <a:t>definitions</a:t>
            </a:r>
            <a:r>
              <a:rPr lang="fr-FR" dirty="0"/>
              <a:t>, </a:t>
            </a:r>
            <a:r>
              <a:rPr lang="fr-FR" dirty="0" err="1"/>
              <a:t>connassance</a:t>
            </a:r>
            <a:r>
              <a:rPr lang="fr-FR" dirty="0"/>
              <a:t> de l’outil, diagnostique – Etapes 1-4</a:t>
            </a:r>
          </a:p>
          <a:p>
            <a:r>
              <a:rPr lang="fr-FR" b="1" dirty="0"/>
              <a:t>Entre les sessions : </a:t>
            </a:r>
            <a:r>
              <a:rPr lang="fr-FR" dirty="0"/>
              <a:t>Entre 1,5 et 3 heures de collecte de données supplémentaires</a:t>
            </a:r>
          </a:p>
          <a:p>
            <a:r>
              <a:rPr lang="fr-FR" b="1" dirty="0"/>
              <a:t>Séance 2 : </a:t>
            </a:r>
            <a:r>
              <a:rPr lang="fr-FR" dirty="0"/>
              <a:t>(2 à 3 heures): identification des solutions, hiérarchisation, </a:t>
            </a:r>
            <a:r>
              <a:rPr lang="fr-FR" dirty="0" err="1"/>
              <a:t>selection</a:t>
            </a:r>
            <a:r>
              <a:rPr lang="fr-FR" dirty="0"/>
              <a:t> des premières priorités – Etapes 5-10</a:t>
            </a:r>
          </a:p>
          <a:p>
            <a:r>
              <a:rPr lang="fr-FR" dirty="0"/>
              <a:t>(</a:t>
            </a:r>
            <a:r>
              <a:rPr lang="fr-FR" b="1" dirty="0"/>
              <a:t>Séance 3</a:t>
            </a:r>
            <a:r>
              <a:rPr lang="fr-FR" dirty="0"/>
              <a:t>: (liée aux séances 1-2 ou différée): </a:t>
            </a:r>
            <a:r>
              <a:rPr lang="fr-FR" dirty="0" err="1"/>
              <a:t>costing</a:t>
            </a:r>
            <a:r>
              <a:rPr lang="fr-FR" dirty="0"/>
              <a:t>, identification des sources de financement domestique et externes, budget FM de la subvention) Etapes 11-13</a:t>
            </a:r>
          </a:p>
        </p:txBody>
      </p:sp>
    </p:spTree>
    <p:extLst>
      <p:ext uri="{BB962C8B-B14F-4D97-AF65-F5344CB8AC3E}">
        <p14:creationId xmlns:p14="http://schemas.microsoft.com/office/powerpoint/2010/main" val="2328538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D57D36D-91E3-2CDF-C056-202715CDDC58}"/>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4D57D36D-91E3-2CDF-C056-202715CDDC58}"/>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1E03706-7F87-E193-EA72-1798A2303687}"/>
              </a:ext>
            </a:extLst>
          </p:cNvPr>
          <p:cNvSpPr>
            <a:spLocks noGrp="1"/>
          </p:cNvSpPr>
          <p:nvPr>
            <p:ph type="title"/>
          </p:nvPr>
        </p:nvSpPr>
        <p:spPr>
          <a:xfrm>
            <a:off x="628650" y="276128"/>
            <a:ext cx="7886700" cy="994172"/>
          </a:xfrm>
        </p:spPr>
        <p:txBody>
          <a:bodyPr vert="horz"/>
          <a:lstStyle/>
          <a:p>
            <a:r>
              <a:rPr lang="fr-FR" dirty="0"/>
              <a:t>Comment utiliser l’outil d’hiérarchisation</a:t>
            </a:r>
          </a:p>
        </p:txBody>
      </p:sp>
      <p:sp>
        <p:nvSpPr>
          <p:cNvPr id="3" name="Content Placeholder 2">
            <a:extLst>
              <a:ext uri="{FF2B5EF4-FFF2-40B4-BE49-F238E27FC236}">
                <a16:creationId xmlns:a16="http://schemas.microsoft.com/office/drawing/2014/main" id="{0D23E50C-4010-FCD7-3DF7-1D6E01270FB2}"/>
              </a:ext>
            </a:extLst>
          </p:cNvPr>
          <p:cNvSpPr>
            <a:spLocks noGrp="1"/>
          </p:cNvSpPr>
          <p:nvPr>
            <p:ph idx="1"/>
          </p:nvPr>
        </p:nvSpPr>
        <p:spPr>
          <a:xfrm>
            <a:off x="628650" y="1270300"/>
            <a:ext cx="7886700" cy="4899620"/>
          </a:xfrm>
        </p:spPr>
        <p:txBody>
          <a:bodyPr>
            <a:normAutofit/>
          </a:bodyPr>
          <a:lstStyle/>
          <a:p>
            <a:pPr marL="342900" indent="-342900">
              <a:buFont typeface="+mj-lt"/>
              <a:buAutoNum type="arabicPeriod"/>
            </a:pPr>
            <a:r>
              <a:rPr lang="fr-FR" sz="1600" b="1" dirty="0"/>
              <a:t>Convoquer le groupe de personnes </a:t>
            </a:r>
            <a:r>
              <a:rPr lang="fr-FR" sz="1600" dirty="0"/>
              <a:t>qui devraient être impliquées dans la décision de ce qu'il faut financer avec les ressources de du FM</a:t>
            </a:r>
          </a:p>
          <a:p>
            <a:pPr marL="342900" indent="-342900">
              <a:buFont typeface="+mj-lt"/>
              <a:buAutoNum type="arabicPeriod"/>
            </a:pPr>
            <a:r>
              <a:rPr lang="fr-FR" sz="1600" b="1" dirty="0"/>
              <a:t>Recueillir des données </a:t>
            </a:r>
            <a:r>
              <a:rPr lang="fr-FR" sz="1600" dirty="0"/>
              <a:t>préliminaires qui doivent comprendre :</a:t>
            </a:r>
          </a:p>
          <a:p>
            <a:pPr lvl="1"/>
            <a:r>
              <a:rPr lang="fr-FR" sz="1600" dirty="0"/>
              <a:t>Plans stratégiques nationaux de santé, y compris les plans nationaux de santé publique</a:t>
            </a:r>
          </a:p>
          <a:p>
            <a:pPr lvl="1"/>
            <a:r>
              <a:rPr lang="fr-FR" sz="1600" dirty="0"/>
              <a:t>Plans stratégiques nationaux de lutte contre le VIH, la tuberculose et le paludisme</a:t>
            </a:r>
          </a:p>
          <a:p>
            <a:pPr lvl="1"/>
            <a:r>
              <a:rPr lang="fr-FR" sz="1600" dirty="0"/>
              <a:t>Données sur la cascade du VIH et autres indicateurs de résultats pour la tuberculose et le paludisme</a:t>
            </a:r>
          </a:p>
          <a:p>
            <a:pPr lvl="1"/>
            <a:r>
              <a:rPr lang="fr-FR" sz="1600" dirty="0"/>
              <a:t>Évaluations récentes du système de santé, des soins primaires et du système d’information sanitaire</a:t>
            </a:r>
          </a:p>
          <a:p>
            <a:pPr lvl="1"/>
            <a:r>
              <a:rPr lang="fr-FR" sz="1600" dirty="0"/>
              <a:t>Feuilles de route et évaluations sur les systèmes communautaires et réponses</a:t>
            </a:r>
          </a:p>
          <a:p>
            <a:pPr marL="342900" indent="-342900">
              <a:buFont typeface="+mj-lt"/>
              <a:buAutoNum type="arabicPeriod"/>
            </a:pPr>
            <a:r>
              <a:rPr lang="fr-FR" sz="1600" b="1" dirty="0"/>
              <a:t>Organiser deux sessions </a:t>
            </a:r>
            <a:r>
              <a:rPr lang="fr-FR" sz="1600" dirty="0"/>
              <a:t>pour appliquer l'outil, d'une durée de 2 à 3 heures chacune. Il est également possible de  convoquer trois sessions de 2 heures chacune.</a:t>
            </a:r>
          </a:p>
          <a:p>
            <a:pPr marL="342900" indent="-342900">
              <a:buFont typeface="+mj-lt"/>
              <a:buAutoNum type="arabicPeriod"/>
            </a:pPr>
            <a:r>
              <a:rPr lang="fr-FR" sz="1600" b="1" dirty="0"/>
              <a:t>Utilisez le fichier de calcul Excel </a:t>
            </a:r>
            <a:r>
              <a:rPr lang="fr-FR" sz="1600" dirty="0"/>
              <a:t>ci-jointe tout en suivant les instructions et les conseils de ce document.</a:t>
            </a:r>
          </a:p>
        </p:txBody>
      </p:sp>
      <p:sp>
        <p:nvSpPr>
          <p:cNvPr id="4" name="Slide Number Placeholder 3">
            <a:extLst>
              <a:ext uri="{FF2B5EF4-FFF2-40B4-BE49-F238E27FC236}">
                <a16:creationId xmlns:a16="http://schemas.microsoft.com/office/drawing/2014/main" id="{34EB224D-7D4F-54D8-C1ED-A1DCDBBF4AB8}"/>
              </a:ext>
            </a:extLst>
          </p:cNvPr>
          <p:cNvSpPr>
            <a:spLocks noGrp="1"/>
          </p:cNvSpPr>
          <p:nvPr>
            <p:ph type="sldNum" sz="quarter" idx="12"/>
          </p:nvPr>
        </p:nvSpPr>
        <p:spPr/>
        <p:txBody>
          <a:bodyPr/>
          <a:lstStyle/>
          <a:p>
            <a:fld id="{970D37AD-A042-8547-8A0E-3F6F1331C6F8}" type="slidenum">
              <a:rPr lang="en-US" smtClean="0"/>
              <a:t>33</a:t>
            </a:fld>
            <a:endParaRPr lang="en-US"/>
          </a:p>
        </p:txBody>
      </p:sp>
    </p:spTree>
    <p:extLst>
      <p:ext uri="{BB962C8B-B14F-4D97-AF65-F5344CB8AC3E}">
        <p14:creationId xmlns:p14="http://schemas.microsoft.com/office/powerpoint/2010/main" val="2703246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0D524664-47E7-5D81-3750-58B53361CB35}"/>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4" name="Object 13" hidden="1">
                        <a:extLst>
                          <a:ext uri="{FF2B5EF4-FFF2-40B4-BE49-F238E27FC236}">
                            <a16:creationId xmlns:a16="http://schemas.microsoft.com/office/drawing/2014/main" id="{0D524664-47E7-5D81-3750-58B53361CB35}"/>
                          </a:ext>
                        </a:extLst>
                      </p:cNvPr>
                      <p:cNvPicPr/>
                      <p:nvPr/>
                    </p:nvPicPr>
                    <p:blipFill>
                      <a:blip r:embed="rId5"/>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A0E07D-AC16-BD41-8E92-512CE8ECA73D}"/>
              </a:ext>
            </a:extLst>
          </p:cNvPr>
          <p:cNvSpPr>
            <a:spLocks noGrp="1"/>
          </p:cNvSpPr>
          <p:nvPr>
            <p:ph type="title"/>
          </p:nvPr>
        </p:nvSpPr>
        <p:spPr>
          <a:xfrm>
            <a:off x="319541" y="550221"/>
            <a:ext cx="8681103" cy="501805"/>
          </a:xfrm>
        </p:spPr>
        <p:txBody>
          <a:bodyPr vert="horz">
            <a:normAutofit fontScale="90000"/>
          </a:bodyPr>
          <a:lstStyle/>
          <a:p>
            <a:r>
              <a:rPr lang="en-US" sz="2700" dirty="0" err="1">
                <a:ea typeface="+mn-ea"/>
                <a:cs typeface="+mn-cs"/>
              </a:rPr>
              <a:t>Outils</a:t>
            </a:r>
            <a:r>
              <a:rPr lang="en-US" sz="2700" dirty="0">
                <a:ea typeface="+mn-ea"/>
                <a:cs typeface="+mn-cs"/>
              </a:rPr>
              <a:t> </a:t>
            </a:r>
            <a:r>
              <a:rPr lang="en-US" sz="2700" dirty="0" err="1">
                <a:ea typeface="+mn-ea"/>
                <a:cs typeface="+mn-cs"/>
              </a:rPr>
              <a:t>priorisation</a:t>
            </a:r>
            <a:r>
              <a:rPr lang="en-US" sz="2700" dirty="0">
                <a:ea typeface="+mn-ea"/>
                <a:cs typeface="+mn-cs"/>
              </a:rPr>
              <a:t> SRPS </a:t>
            </a:r>
            <a:br>
              <a:rPr lang="en-US" sz="1350" dirty="0">
                <a:solidFill>
                  <a:schemeClr val="accent1">
                    <a:lumMod val="50000"/>
                  </a:schemeClr>
                </a:solidFill>
                <a:latin typeface="+mn-lt"/>
                <a:ea typeface="+mn-ea"/>
                <a:cs typeface="+mn-cs"/>
              </a:rPr>
            </a:br>
            <a:br>
              <a:rPr lang="en-US" sz="1350" dirty="0">
                <a:solidFill>
                  <a:schemeClr val="accent1">
                    <a:lumMod val="50000"/>
                  </a:schemeClr>
                </a:solidFill>
                <a:latin typeface="+mn-lt"/>
                <a:ea typeface="+mn-ea"/>
                <a:cs typeface="+mn-cs"/>
              </a:rPr>
            </a:br>
            <a:br>
              <a:rPr lang="en-US" sz="1350" dirty="0">
                <a:solidFill>
                  <a:schemeClr val="accent1">
                    <a:lumMod val="50000"/>
                  </a:schemeClr>
                </a:solidFill>
                <a:latin typeface="+mn-lt"/>
                <a:ea typeface="+mn-ea"/>
                <a:cs typeface="+mn-cs"/>
              </a:rPr>
            </a:br>
            <a:r>
              <a:rPr lang="fr-FR" sz="1800" dirty="0"/>
              <a:t>Etapes clés de la priorisation SRPS</a:t>
            </a:r>
            <a:br>
              <a:rPr lang="fr-FR" sz="1800" dirty="0"/>
            </a:br>
            <a:r>
              <a:rPr lang="fr-FR" sz="1350" dirty="0"/>
              <a:t>Outil de PRIORISATION DEVELOPPE PAR PHAROS </a:t>
            </a:r>
            <a:br>
              <a:rPr lang="en-US" sz="1200" dirty="0">
                <a:latin typeface="+mn-lt"/>
                <a:ea typeface="+mn-ea"/>
                <a:cs typeface="+mn-cs"/>
              </a:rPr>
            </a:br>
            <a:endParaRPr lang="en-US" sz="1350" dirty="0">
              <a:latin typeface="+mn-lt"/>
              <a:ea typeface="+mn-ea"/>
              <a:cs typeface="+mn-cs"/>
            </a:endParaRPr>
          </a:p>
        </p:txBody>
      </p:sp>
      <p:sp>
        <p:nvSpPr>
          <p:cNvPr id="8" name="Slide Number Placeholder 7">
            <a:extLst>
              <a:ext uri="{FF2B5EF4-FFF2-40B4-BE49-F238E27FC236}">
                <a16:creationId xmlns:a16="http://schemas.microsoft.com/office/drawing/2014/main" id="{610ED93C-5E38-E2E5-C261-167C7FBF80CE}"/>
              </a:ext>
            </a:extLst>
          </p:cNvPr>
          <p:cNvSpPr>
            <a:spLocks noGrp="1"/>
          </p:cNvSpPr>
          <p:nvPr>
            <p:ph type="sldNum" sz="quarter" idx="12"/>
          </p:nvPr>
        </p:nvSpPr>
        <p:spPr>
          <a:xfrm>
            <a:off x="6799887" y="5665771"/>
            <a:ext cx="2057400" cy="273844"/>
          </a:xfrm>
        </p:spPr>
        <p:txBody>
          <a:bodyPr/>
          <a:lstStyle/>
          <a:p>
            <a:fld id="{970D37AD-A042-8547-8A0E-3F6F1331C6F8}" type="slidenum">
              <a:rPr lang="en-US" smtClean="0"/>
              <a:t>34</a:t>
            </a:fld>
            <a:endParaRPr lang="en-US" dirty="0"/>
          </a:p>
        </p:txBody>
      </p:sp>
      <p:grpSp>
        <p:nvGrpSpPr>
          <p:cNvPr id="7" name="Groupe 6">
            <a:extLst>
              <a:ext uri="{FF2B5EF4-FFF2-40B4-BE49-F238E27FC236}">
                <a16:creationId xmlns:a16="http://schemas.microsoft.com/office/drawing/2014/main" id="{AA752FF2-CB74-8786-C932-E5AC98DC351E}"/>
              </a:ext>
            </a:extLst>
          </p:cNvPr>
          <p:cNvGrpSpPr/>
          <p:nvPr/>
        </p:nvGrpSpPr>
        <p:grpSpPr>
          <a:xfrm>
            <a:off x="559335" y="2102610"/>
            <a:ext cx="8353217" cy="2652781"/>
            <a:chOff x="689114" y="1423422"/>
            <a:chExt cx="11137623" cy="3537041"/>
          </a:xfrm>
        </p:grpSpPr>
        <p:pic>
          <p:nvPicPr>
            <p:cNvPr id="17" name="Picture 16">
              <a:extLst>
                <a:ext uri="{FF2B5EF4-FFF2-40B4-BE49-F238E27FC236}">
                  <a16:creationId xmlns:a16="http://schemas.microsoft.com/office/drawing/2014/main" id="{E0F54390-5269-D39A-911B-1EE493313F16}"/>
                </a:ext>
              </a:extLst>
            </p:cNvPr>
            <p:cNvPicPr>
              <a:picLocks noChangeAspect="1"/>
            </p:cNvPicPr>
            <p:nvPr/>
          </p:nvPicPr>
          <p:blipFill>
            <a:blip r:embed="rId6"/>
            <a:stretch>
              <a:fillRect/>
            </a:stretch>
          </p:blipFill>
          <p:spPr>
            <a:xfrm>
              <a:off x="689114" y="1423422"/>
              <a:ext cx="3822423" cy="3537041"/>
            </a:xfrm>
            <a:prstGeom prst="rect">
              <a:avLst/>
            </a:prstGeom>
          </p:spPr>
        </p:pic>
        <p:pic>
          <p:nvPicPr>
            <p:cNvPr id="19" name="Picture 18">
              <a:extLst>
                <a:ext uri="{FF2B5EF4-FFF2-40B4-BE49-F238E27FC236}">
                  <a16:creationId xmlns:a16="http://schemas.microsoft.com/office/drawing/2014/main" id="{9FCE2655-6051-BAAF-7B23-0194EE7CFE2E}"/>
                </a:ext>
              </a:extLst>
            </p:cNvPr>
            <p:cNvPicPr>
              <a:picLocks noChangeAspect="1"/>
            </p:cNvPicPr>
            <p:nvPr/>
          </p:nvPicPr>
          <p:blipFill>
            <a:blip r:embed="rId7"/>
            <a:stretch>
              <a:fillRect/>
            </a:stretch>
          </p:blipFill>
          <p:spPr>
            <a:xfrm>
              <a:off x="8169137" y="1660559"/>
              <a:ext cx="3657600" cy="3299904"/>
            </a:xfrm>
            <a:prstGeom prst="rect">
              <a:avLst/>
            </a:prstGeom>
          </p:spPr>
        </p:pic>
        <p:pic>
          <p:nvPicPr>
            <p:cNvPr id="21" name="Picture 20">
              <a:extLst>
                <a:ext uri="{FF2B5EF4-FFF2-40B4-BE49-F238E27FC236}">
                  <a16:creationId xmlns:a16="http://schemas.microsoft.com/office/drawing/2014/main" id="{E8DCD859-0951-BAEE-F623-E687C0AF66A8}"/>
                </a:ext>
              </a:extLst>
            </p:cNvPr>
            <p:cNvPicPr>
              <a:picLocks noChangeAspect="1"/>
            </p:cNvPicPr>
            <p:nvPr/>
          </p:nvPicPr>
          <p:blipFill>
            <a:blip r:embed="rId8"/>
            <a:stretch>
              <a:fillRect/>
            </a:stretch>
          </p:blipFill>
          <p:spPr>
            <a:xfrm>
              <a:off x="4475437" y="1616952"/>
              <a:ext cx="3657600" cy="3299904"/>
            </a:xfrm>
            <a:prstGeom prst="rect">
              <a:avLst/>
            </a:prstGeom>
          </p:spPr>
        </p:pic>
      </p:grpSp>
      <p:sp>
        <p:nvSpPr>
          <p:cNvPr id="6" name="TextBox 5">
            <a:extLst>
              <a:ext uri="{FF2B5EF4-FFF2-40B4-BE49-F238E27FC236}">
                <a16:creationId xmlns:a16="http://schemas.microsoft.com/office/drawing/2014/main" id="{87C91A7D-C410-AB3A-E953-A76FC8D0CDA8}"/>
              </a:ext>
            </a:extLst>
          </p:cNvPr>
          <p:cNvSpPr txBox="1"/>
          <p:nvPr/>
        </p:nvSpPr>
        <p:spPr>
          <a:xfrm>
            <a:off x="231449" y="5019272"/>
            <a:ext cx="8769195" cy="553998"/>
          </a:xfrm>
          <a:prstGeom prst="rect">
            <a:avLst/>
          </a:prstGeom>
          <a:noFill/>
        </p:spPr>
        <p:txBody>
          <a:bodyPr wrap="square">
            <a:spAutoFit/>
          </a:bodyPr>
          <a:lstStyle/>
          <a:p>
            <a:r>
              <a:rPr lang="en-US" sz="1500" b="1" dirty="0">
                <a:solidFill>
                  <a:schemeClr val="accent2">
                    <a:lumMod val="50000"/>
                  </a:schemeClr>
                </a:solidFill>
              </a:rPr>
              <a:t>ETAPE 2 : </a:t>
            </a:r>
            <a:r>
              <a:rPr lang="fr-FR" sz="1500" b="1" dirty="0"/>
              <a:t>Goulots d'étranglement qui entravent les progrès de l'indicateur dont la performance est la plus faible</a:t>
            </a:r>
            <a:r>
              <a:rPr lang="en-US" sz="1500" b="1" dirty="0"/>
              <a:t> </a:t>
            </a:r>
          </a:p>
        </p:txBody>
      </p:sp>
      <p:sp>
        <p:nvSpPr>
          <p:cNvPr id="5" name="Rectangle 4">
            <a:extLst>
              <a:ext uri="{FF2B5EF4-FFF2-40B4-BE49-F238E27FC236}">
                <a16:creationId xmlns:a16="http://schemas.microsoft.com/office/drawing/2014/main" id="{76917B56-119C-E529-E105-A4FB6853B2CD}"/>
              </a:ext>
            </a:extLst>
          </p:cNvPr>
          <p:cNvSpPr/>
          <p:nvPr/>
        </p:nvSpPr>
        <p:spPr>
          <a:xfrm>
            <a:off x="400412" y="2005121"/>
            <a:ext cx="8681103" cy="2898566"/>
          </a:xfrm>
          <a:prstGeom prst="rect">
            <a:avLst/>
          </a:prstGeom>
          <a:noFill/>
          <a:ln w="53975" cmpd="sng">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TextBox 2">
            <a:extLst>
              <a:ext uri="{FF2B5EF4-FFF2-40B4-BE49-F238E27FC236}">
                <a16:creationId xmlns:a16="http://schemas.microsoft.com/office/drawing/2014/main" id="{3FF003E3-5EBB-B9D9-2A3E-A3D14A61FF50}"/>
              </a:ext>
            </a:extLst>
          </p:cNvPr>
          <p:cNvSpPr txBox="1"/>
          <p:nvPr/>
        </p:nvSpPr>
        <p:spPr>
          <a:xfrm>
            <a:off x="292100" y="1478985"/>
            <a:ext cx="3429000" cy="323165"/>
          </a:xfrm>
          <a:prstGeom prst="rect">
            <a:avLst/>
          </a:prstGeom>
          <a:noFill/>
        </p:spPr>
        <p:txBody>
          <a:bodyPr wrap="square" rtlCol="0">
            <a:spAutoFit/>
          </a:bodyPr>
          <a:lstStyle/>
          <a:p>
            <a:r>
              <a:rPr lang="fr-CH" sz="1500" b="1" dirty="0">
                <a:solidFill>
                  <a:schemeClr val="accent2">
                    <a:lumMod val="50000"/>
                  </a:schemeClr>
                </a:solidFill>
              </a:rPr>
              <a:t>ETAPE 1 : </a:t>
            </a:r>
            <a:r>
              <a:rPr lang="fr-CH" sz="1500" b="1" dirty="0"/>
              <a:t>priorités épidémiologiques</a:t>
            </a:r>
            <a:endParaRPr lang="en-US" sz="1500" b="1" dirty="0"/>
          </a:p>
        </p:txBody>
      </p:sp>
    </p:spTree>
    <p:extLst>
      <p:ext uri="{BB962C8B-B14F-4D97-AF65-F5344CB8AC3E}">
        <p14:creationId xmlns:p14="http://schemas.microsoft.com/office/powerpoint/2010/main" val="3571925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0D524664-47E7-5D81-3750-58B53361CB35}"/>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4" name="Object 13" hidden="1">
                        <a:extLst>
                          <a:ext uri="{FF2B5EF4-FFF2-40B4-BE49-F238E27FC236}">
                            <a16:creationId xmlns:a16="http://schemas.microsoft.com/office/drawing/2014/main" id="{0D524664-47E7-5D81-3750-58B53361CB35}"/>
                          </a:ext>
                        </a:extLst>
                      </p:cNvPr>
                      <p:cNvPicPr/>
                      <p:nvPr/>
                    </p:nvPicPr>
                    <p:blipFill>
                      <a:blip r:embed="rId5"/>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A0E07D-AC16-BD41-8E92-512CE8ECA73D}"/>
              </a:ext>
            </a:extLst>
          </p:cNvPr>
          <p:cNvSpPr>
            <a:spLocks noGrp="1"/>
          </p:cNvSpPr>
          <p:nvPr>
            <p:ph type="title"/>
          </p:nvPr>
        </p:nvSpPr>
        <p:spPr>
          <a:xfrm>
            <a:off x="101600" y="615951"/>
            <a:ext cx="9258300" cy="584201"/>
          </a:xfrm>
        </p:spPr>
        <p:txBody>
          <a:bodyPr vert="horz">
            <a:normAutofit fontScale="90000"/>
          </a:bodyPr>
          <a:lstStyle/>
          <a:p>
            <a:br>
              <a:rPr lang="en-US" sz="2700" dirty="0">
                <a:ea typeface="+mn-ea"/>
                <a:cs typeface="+mn-cs"/>
              </a:rPr>
            </a:br>
            <a:br>
              <a:rPr lang="en-US" sz="2700" dirty="0">
                <a:ea typeface="+mn-ea"/>
                <a:cs typeface="+mn-cs"/>
              </a:rPr>
            </a:br>
            <a:br>
              <a:rPr lang="en-US" sz="2700" dirty="0">
                <a:ea typeface="+mn-ea"/>
                <a:cs typeface="+mn-cs"/>
              </a:rPr>
            </a:br>
            <a:br>
              <a:rPr lang="en-US" sz="2700" dirty="0">
                <a:ea typeface="+mn-ea"/>
                <a:cs typeface="+mn-cs"/>
              </a:rPr>
            </a:br>
            <a:r>
              <a:rPr lang="en-US" sz="2800" dirty="0" err="1">
                <a:ea typeface="+mn-ea"/>
                <a:cs typeface="+mn-cs"/>
              </a:rPr>
              <a:t>Outils</a:t>
            </a:r>
            <a:r>
              <a:rPr lang="en-US" sz="2800" dirty="0">
                <a:ea typeface="+mn-ea"/>
                <a:cs typeface="+mn-cs"/>
              </a:rPr>
              <a:t> </a:t>
            </a:r>
            <a:r>
              <a:rPr lang="en-US" sz="2800" dirty="0" err="1">
                <a:ea typeface="+mn-ea"/>
                <a:cs typeface="+mn-cs"/>
              </a:rPr>
              <a:t>priorisation</a:t>
            </a:r>
            <a:r>
              <a:rPr lang="en-US" sz="2800" dirty="0">
                <a:ea typeface="+mn-ea"/>
                <a:cs typeface="+mn-cs"/>
              </a:rPr>
              <a:t> SRPS</a:t>
            </a:r>
            <a:br>
              <a:rPr lang="en-US" sz="2700" dirty="0">
                <a:ea typeface="+mn-ea"/>
                <a:cs typeface="+mn-cs"/>
              </a:rPr>
            </a:br>
            <a:br>
              <a:rPr lang="en-US" sz="2700" dirty="0">
                <a:ea typeface="+mn-ea"/>
                <a:cs typeface="+mn-cs"/>
              </a:rPr>
            </a:br>
            <a:br>
              <a:rPr lang="en-US" sz="2700" dirty="0">
                <a:ea typeface="+mn-ea"/>
                <a:cs typeface="+mn-cs"/>
              </a:rPr>
            </a:br>
            <a:br>
              <a:rPr lang="en-US" sz="2700" dirty="0">
                <a:ea typeface="+mn-ea"/>
                <a:cs typeface="+mn-cs"/>
              </a:rPr>
            </a:br>
            <a:br>
              <a:rPr lang="en-US" sz="1500" dirty="0">
                <a:solidFill>
                  <a:schemeClr val="accent1">
                    <a:lumMod val="50000"/>
                  </a:schemeClr>
                </a:solidFill>
                <a:latin typeface="+mn-lt"/>
                <a:ea typeface="+mn-ea"/>
                <a:cs typeface="+mn-cs"/>
              </a:rPr>
            </a:br>
            <a:br>
              <a:rPr lang="en-US" sz="1350" dirty="0">
                <a:solidFill>
                  <a:schemeClr val="accent1">
                    <a:lumMod val="50000"/>
                  </a:schemeClr>
                </a:solidFill>
                <a:latin typeface="+mn-lt"/>
                <a:ea typeface="+mn-ea"/>
                <a:cs typeface="+mn-cs"/>
              </a:rPr>
            </a:br>
            <a:endParaRPr lang="en-US" sz="1350" dirty="0">
              <a:latin typeface="+mn-lt"/>
              <a:ea typeface="+mn-ea"/>
              <a:cs typeface="+mn-cs"/>
            </a:endParaRPr>
          </a:p>
        </p:txBody>
      </p:sp>
      <p:sp>
        <p:nvSpPr>
          <p:cNvPr id="8" name="Slide Number Placeholder 7">
            <a:extLst>
              <a:ext uri="{FF2B5EF4-FFF2-40B4-BE49-F238E27FC236}">
                <a16:creationId xmlns:a16="http://schemas.microsoft.com/office/drawing/2014/main" id="{610ED93C-5E38-E2E5-C261-167C7FBF80CE}"/>
              </a:ext>
            </a:extLst>
          </p:cNvPr>
          <p:cNvSpPr>
            <a:spLocks noGrp="1"/>
          </p:cNvSpPr>
          <p:nvPr>
            <p:ph type="sldNum" sz="quarter" idx="12"/>
          </p:nvPr>
        </p:nvSpPr>
        <p:spPr>
          <a:xfrm>
            <a:off x="6799887" y="5665771"/>
            <a:ext cx="2057400" cy="273844"/>
          </a:xfrm>
        </p:spPr>
        <p:txBody>
          <a:bodyPr/>
          <a:lstStyle/>
          <a:p>
            <a:fld id="{970D37AD-A042-8547-8A0E-3F6F1331C6F8}" type="slidenum">
              <a:rPr lang="en-US" smtClean="0"/>
              <a:t>35</a:t>
            </a:fld>
            <a:endParaRPr lang="en-US" dirty="0"/>
          </a:p>
        </p:txBody>
      </p:sp>
      <p:sp>
        <p:nvSpPr>
          <p:cNvPr id="3" name="ZoneTexte 2">
            <a:extLst>
              <a:ext uri="{FF2B5EF4-FFF2-40B4-BE49-F238E27FC236}">
                <a16:creationId xmlns:a16="http://schemas.microsoft.com/office/drawing/2014/main" id="{2F3E0E06-93B1-275D-2431-EFEA60F8C8E8}"/>
              </a:ext>
            </a:extLst>
          </p:cNvPr>
          <p:cNvSpPr txBox="1"/>
          <p:nvPr/>
        </p:nvSpPr>
        <p:spPr>
          <a:xfrm>
            <a:off x="217627" y="1607118"/>
            <a:ext cx="3985714" cy="3370153"/>
          </a:xfrm>
          <a:prstGeom prst="rect">
            <a:avLst/>
          </a:prstGeom>
          <a:noFill/>
          <a:ln w="31750">
            <a:solidFill>
              <a:schemeClr val="tx1"/>
            </a:solidFill>
          </a:ln>
        </p:spPr>
        <p:txBody>
          <a:bodyPr wrap="square" rtlCol="0">
            <a:spAutoFit/>
          </a:bodyPr>
          <a:lstStyle/>
          <a:p>
            <a:pPr marL="257175" indent="-257175">
              <a:buFont typeface="Wingdings" pitchFamily="2" charset="2"/>
              <a:buChar char="q"/>
            </a:pPr>
            <a:r>
              <a:rPr lang="en-US" sz="1500" b="1" dirty="0" err="1">
                <a:solidFill>
                  <a:schemeClr val="accent2">
                    <a:lumMod val="50000"/>
                  </a:schemeClr>
                </a:solidFill>
              </a:rPr>
              <a:t>Etape</a:t>
            </a:r>
            <a:r>
              <a:rPr lang="en-US" sz="1500" b="1" dirty="0">
                <a:solidFill>
                  <a:schemeClr val="accent2">
                    <a:lumMod val="50000"/>
                  </a:schemeClr>
                </a:solidFill>
              </a:rPr>
              <a:t> 3: </a:t>
            </a:r>
            <a:r>
              <a:rPr lang="en-US" sz="1500" b="1" dirty="0"/>
              <a:t>Interventions </a:t>
            </a:r>
            <a:r>
              <a:rPr lang="en-US" sz="1500" b="1" dirty="0" err="1"/>
              <a:t>eligibles</a:t>
            </a:r>
            <a:endParaRPr lang="en-US" sz="1350" b="1" dirty="0"/>
          </a:p>
          <a:p>
            <a:pPr marL="214313" indent="-214313">
              <a:buFont typeface="Wingdings" pitchFamily="2" charset="2"/>
              <a:buChar char="ü"/>
            </a:pPr>
            <a:r>
              <a:rPr lang="en-US" sz="1350" dirty="0"/>
              <a:t>Maxi 5 interventions par </a:t>
            </a:r>
            <a:r>
              <a:rPr lang="en-US" sz="1350" dirty="0" err="1"/>
              <a:t>maladie</a:t>
            </a:r>
            <a:endParaRPr lang="en-US" sz="1350" dirty="0"/>
          </a:p>
          <a:p>
            <a:pPr marL="214313" indent="-214313">
              <a:buFont typeface="Wingdings" pitchFamily="2" charset="2"/>
              <a:buChar char="ü"/>
            </a:pPr>
            <a:r>
              <a:rPr lang="en-US" sz="1350" dirty="0"/>
              <a:t>2 Documents de </a:t>
            </a:r>
            <a:r>
              <a:rPr lang="en-US" sz="1350" dirty="0" err="1"/>
              <a:t>référence</a:t>
            </a:r>
            <a:r>
              <a:rPr lang="en-US" sz="1350" dirty="0"/>
              <a:t>: </a:t>
            </a:r>
          </a:p>
          <a:p>
            <a:r>
              <a:rPr lang="fr-FR" sz="900" dirty="0"/>
              <a:t>* Manuel du cadre modulaire 2022 du FM</a:t>
            </a:r>
          </a:p>
          <a:p>
            <a:r>
              <a:rPr lang="fr-FR" sz="900" dirty="0"/>
              <a:t>* Note d'information - Systèmes de santé résilients et durables (RSSH) 2023-2025</a:t>
            </a:r>
            <a:br>
              <a:rPr lang="fr-FR" sz="1350" dirty="0"/>
            </a:br>
            <a:endParaRPr lang="fr-FR" sz="1350" dirty="0"/>
          </a:p>
          <a:p>
            <a:pPr marL="257175" indent="-257175">
              <a:buFont typeface="Wingdings" pitchFamily="2" charset="2"/>
              <a:buChar char="q"/>
            </a:pPr>
            <a:r>
              <a:rPr lang="fr-FR" sz="1500" b="1" dirty="0">
                <a:solidFill>
                  <a:schemeClr val="accent2">
                    <a:lumMod val="50000"/>
                  </a:schemeClr>
                </a:solidFill>
              </a:rPr>
              <a:t>Etape 4</a:t>
            </a:r>
            <a:r>
              <a:rPr lang="fr-FR" sz="1500" b="1" dirty="0"/>
              <a:t>:</a:t>
            </a:r>
            <a:r>
              <a:rPr lang="fr-FR" sz="1500" b="1" dirty="0">
                <a:solidFill>
                  <a:schemeClr val="accent2">
                    <a:lumMod val="50000"/>
                  </a:schemeClr>
                </a:solidFill>
              </a:rPr>
              <a:t> </a:t>
            </a:r>
            <a:r>
              <a:rPr lang="fr-FR" sz="1500" b="1" dirty="0"/>
              <a:t>Evaluation des interventions</a:t>
            </a:r>
          </a:p>
          <a:p>
            <a:pPr marL="214313" indent="-214313">
              <a:buFont typeface="Wingdings" pitchFamily="2" charset="2"/>
              <a:buChar char="ü"/>
            </a:pPr>
            <a:r>
              <a:rPr lang="fr-FR" sz="1350" dirty="0"/>
              <a:t>3 conditions : Bénéficie, Renforce, Favorise </a:t>
            </a:r>
          </a:p>
          <a:p>
            <a:pPr marL="214313" indent="-214313">
              <a:buFont typeface="Wingdings" pitchFamily="2" charset="2"/>
              <a:buChar char="ü"/>
            </a:pPr>
            <a:r>
              <a:rPr lang="fr-FR" sz="1350" dirty="0"/>
              <a:t>Conformité éligibilité du financement FM</a:t>
            </a:r>
          </a:p>
          <a:p>
            <a:endParaRPr lang="fr-FR" sz="1350" dirty="0"/>
          </a:p>
          <a:p>
            <a:pPr marL="257175" indent="-257175">
              <a:buFont typeface="Wingdings" pitchFamily="2" charset="2"/>
              <a:buChar char="q"/>
            </a:pPr>
            <a:r>
              <a:rPr lang="fr-FR" sz="1500" b="1" dirty="0">
                <a:solidFill>
                  <a:schemeClr val="accent2">
                    <a:lumMod val="50000"/>
                  </a:schemeClr>
                </a:solidFill>
              </a:rPr>
              <a:t>Étape 5 : </a:t>
            </a:r>
            <a:r>
              <a:rPr lang="fr-FR" sz="1500" b="1" dirty="0"/>
              <a:t> </a:t>
            </a:r>
            <a:r>
              <a:rPr lang="fr-FR" sz="1425" b="1" dirty="0"/>
              <a:t>Importance/pertinence pour remédier aux goulets d'étranglement du système de santé</a:t>
            </a:r>
            <a:endParaRPr lang="fr-FR" sz="1350" b="1" dirty="0"/>
          </a:p>
          <a:p>
            <a:r>
              <a:rPr lang="fr-FR" sz="1350" dirty="0"/>
              <a:t>Activité : importance pour la résolution des goulots d’étranglement majeurs pertinence en termes d’impacts sur les résultats VTP</a:t>
            </a:r>
          </a:p>
        </p:txBody>
      </p:sp>
      <p:sp>
        <p:nvSpPr>
          <p:cNvPr id="6" name="ZoneTexte 5">
            <a:extLst>
              <a:ext uri="{FF2B5EF4-FFF2-40B4-BE49-F238E27FC236}">
                <a16:creationId xmlns:a16="http://schemas.microsoft.com/office/drawing/2014/main" id="{7CEF1C4C-E88E-F5D3-A920-578A8FCC69CA}"/>
              </a:ext>
            </a:extLst>
          </p:cNvPr>
          <p:cNvSpPr txBox="1"/>
          <p:nvPr/>
        </p:nvSpPr>
        <p:spPr>
          <a:xfrm>
            <a:off x="4368800" y="1559258"/>
            <a:ext cx="4695746" cy="3508653"/>
          </a:xfrm>
          <a:prstGeom prst="rect">
            <a:avLst/>
          </a:prstGeom>
          <a:noFill/>
          <a:ln w="34925">
            <a:solidFill>
              <a:srgbClr val="002060"/>
            </a:solidFill>
          </a:ln>
        </p:spPr>
        <p:txBody>
          <a:bodyPr wrap="square" rtlCol="0">
            <a:spAutoFit/>
          </a:bodyPr>
          <a:lstStyle/>
          <a:p>
            <a:pPr marL="257175" indent="-257175">
              <a:buFont typeface="Wingdings" pitchFamily="2" charset="2"/>
              <a:buChar char="q"/>
            </a:pPr>
            <a:r>
              <a:rPr lang="fr-FR" sz="1500" b="1" dirty="0">
                <a:solidFill>
                  <a:schemeClr val="accent2">
                    <a:lumMod val="50000"/>
                  </a:schemeClr>
                </a:solidFill>
              </a:rPr>
              <a:t>Etape 6 : </a:t>
            </a:r>
            <a:r>
              <a:rPr lang="fr-FR" sz="1500" b="1" dirty="0"/>
              <a:t>Alignement sur les priorités nationales en matière de santé / volonté politique actuelle</a:t>
            </a:r>
          </a:p>
          <a:p>
            <a:endParaRPr lang="fr-FR" sz="1500" b="1" dirty="0"/>
          </a:p>
          <a:p>
            <a:endParaRPr lang="fr-FR" sz="1350" b="1" dirty="0">
              <a:solidFill>
                <a:schemeClr val="accent2">
                  <a:lumMod val="50000"/>
                </a:schemeClr>
              </a:solidFill>
            </a:endParaRPr>
          </a:p>
          <a:p>
            <a:endParaRPr lang="fr-FR" sz="1350" b="1" dirty="0">
              <a:solidFill>
                <a:schemeClr val="accent2">
                  <a:lumMod val="50000"/>
                </a:schemeClr>
              </a:solidFill>
            </a:endParaRPr>
          </a:p>
          <a:p>
            <a:endParaRPr lang="fr-FR" sz="1350" b="1" dirty="0">
              <a:solidFill>
                <a:schemeClr val="accent2">
                  <a:lumMod val="50000"/>
                </a:schemeClr>
              </a:solidFill>
            </a:endParaRPr>
          </a:p>
          <a:p>
            <a:endParaRPr lang="fr-FR" sz="1350" b="1" dirty="0">
              <a:solidFill>
                <a:schemeClr val="accent2">
                  <a:lumMod val="50000"/>
                </a:schemeClr>
              </a:solidFill>
            </a:endParaRPr>
          </a:p>
          <a:p>
            <a:pPr marL="214313" indent="-214313">
              <a:buFont typeface="Wingdings" pitchFamily="2" charset="2"/>
              <a:buChar char="q"/>
            </a:pPr>
            <a:r>
              <a:rPr lang="fr-FR" sz="1500" b="1" dirty="0">
                <a:solidFill>
                  <a:schemeClr val="accent2">
                    <a:lumMod val="50000"/>
                  </a:schemeClr>
                </a:solidFill>
              </a:rPr>
              <a:t>Etape 7 </a:t>
            </a:r>
            <a:r>
              <a:rPr lang="fr-CH" sz="1500" b="1" dirty="0">
                <a:solidFill>
                  <a:schemeClr val="accent2">
                    <a:lumMod val="50000"/>
                  </a:schemeClr>
                </a:solidFill>
              </a:rPr>
              <a:t>: </a:t>
            </a:r>
            <a:r>
              <a:rPr lang="fr-CH" sz="1500" b="1" dirty="0"/>
              <a:t>Faisabilité technique et efficacité</a:t>
            </a:r>
            <a:endParaRPr lang="fr-FR" sz="1350" b="1" dirty="0">
              <a:solidFill>
                <a:schemeClr val="accent2">
                  <a:lumMod val="50000"/>
                </a:schemeClr>
              </a:solidFill>
            </a:endParaRPr>
          </a:p>
          <a:p>
            <a:pPr marL="214313" indent="-214313">
              <a:buFont typeface="Wingdings" pitchFamily="2" charset="2"/>
              <a:buChar char="ü"/>
            </a:pPr>
            <a:r>
              <a:rPr lang="fr-FR" sz="1350" dirty="0"/>
              <a:t>Planification, mise en œuvre de l’intervention et résolution des </a:t>
            </a:r>
            <a:r>
              <a:rPr lang="fr-FR" sz="1350" dirty="0" err="1"/>
              <a:t>problémes</a:t>
            </a:r>
            <a:r>
              <a:rPr lang="fr-FR" sz="1350" dirty="0"/>
              <a:t>.</a:t>
            </a:r>
          </a:p>
          <a:p>
            <a:pPr marL="214313" indent="-214313">
              <a:buFont typeface="Wingdings" pitchFamily="2" charset="2"/>
              <a:buChar char="ü"/>
            </a:pPr>
            <a:endParaRPr lang="fr-FR" sz="1350" dirty="0"/>
          </a:p>
          <a:p>
            <a:pPr marL="214313" indent="-214313">
              <a:buFont typeface="Wingdings" pitchFamily="2" charset="2"/>
              <a:buChar char="ü"/>
            </a:pPr>
            <a:endParaRPr lang="fr-FR" sz="1350" dirty="0"/>
          </a:p>
          <a:p>
            <a:endParaRPr lang="fr-FR" sz="1350" dirty="0"/>
          </a:p>
          <a:p>
            <a:endParaRPr lang="fr-FR" sz="1350" dirty="0"/>
          </a:p>
          <a:p>
            <a:endParaRPr lang="fr-FR" sz="1350" b="1" dirty="0">
              <a:solidFill>
                <a:schemeClr val="accent2">
                  <a:lumMod val="50000"/>
                </a:schemeClr>
              </a:solidFill>
            </a:endParaRPr>
          </a:p>
          <a:p>
            <a:endParaRPr lang="fr-FR" sz="1350" b="1" dirty="0">
              <a:solidFill>
                <a:schemeClr val="accent2">
                  <a:lumMod val="50000"/>
                </a:schemeClr>
              </a:solidFill>
            </a:endParaRPr>
          </a:p>
        </p:txBody>
      </p:sp>
      <p:pic>
        <p:nvPicPr>
          <p:cNvPr id="7" name="Picture 4">
            <a:extLst>
              <a:ext uri="{FF2B5EF4-FFF2-40B4-BE49-F238E27FC236}">
                <a16:creationId xmlns:a16="http://schemas.microsoft.com/office/drawing/2014/main" id="{2338A63F-3A7C-A632-00FD-D76F6DDBFC0A}"/>
              </a:ext>
            </a:extLst>
          </p:cNvPr>
          <p:cNvPicPr>
            <a:picLocks noChangeAspect="1"/>
          </p:cNvPicPr>
          <p:nvPr/>
        </p:nvPicPr>
        <p:blipFill>
          <a:blip r:embed="rId6"/>
          <a:stretch>
            <a:fillRect/>
          </a:stretch>
        </p:blipFill>
        <p:spPr>
          <a:xfrm>
            <a:off x="6476750" y="2179665"/>
            <a:ext cx="1755887" cy="933815"/>
          </a:xfrm>
          <a:prstGeom prst="rect">
            <a:avLst/>
          </a:prstGeom>
        </p:spPr>
      </p:pic>
      <p:pic>
        <p:nvPicPr>
          <p:cNvPr id="9" name="Picture 9">
            <a:extLst>
              <a:ext uri="{FF2B5EF4-FFF2-40B4-BE49-F238E27FC236}">
                <a16:creationId xmlns:a16="http://schemas.microsoft.com/office/drawing/2014/main" id="{E307B78F-5049-3099-0539-597620B006E3}"/>
              </a:ext>
            </a:extLst>
          </p:cNvPr>
          <p:cNvPicPr>
            <a:picLocks noChangeAspect="1"/>
          </p:cNvPicPr>
          <p:nvPr/>
        </p:nvPicPr>
        <p:blipFill>
          <a:blip r:embed="rId7"/>
          <a:stretch>
            <a:fillRect/>
          </a:stretch>
        </p:blipFill>
        <p:spPr>
          <a:xfrm>
            <a:off x="6200303" y="3759940"/>
            <a:ext cx="2458707" cy="1217331"/>
          </a:xfrm>
          <a:prstGeom prst="rect">
            <a:avLst/>
          </a:prstGeom>
        </p:spPr>
      </p:pic>
    </p:spTree>
    <p:extLst>
      <p:ext uri="{BB962C8B-B14F-4D97-AF65-F5344CB8AC3E}">
        <p14:creationId xmlns:p14="http://schemas.microsoft.com/office/powerpoint/2010/main" val="1637500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0D524664-47E7-5D81-3750-58B53361CB35}"/>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4" name="Object 13" hidden="1">
                        <a:extLst>
                          <a:ext uri="{FF2B5EF4-FFF2-40B4-BE49-F238E27FC236}">
                            <a16:creationId xmlns:a16="http://schemas.microsoft.com/office/drawing/2014/main" id="{0D524664-47E7-5D81-3750-58B53361CB35}"/>
                          </a:ext>
                        </a:extLst>
                      </p:cNvPr>
                      <p:cNvPicPr/>
                      <p:nvPr/>
                    </p:nvPicPr>
                    <p:blipFill>
                      <a:blip r:embed="rId5"/>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A0E07D-AC16-BD41-8E92-512CE8ECA73D}"/>
              </a:ext>
            </a:extLst>
          </p:cNvPr>
          <p:cNvSpPr>
            <a:spLocks noGrp="1"/>
          </p:cNvSpPr>
          <p:nvPr>
            <p:ph type="title"/>
          </p:nvPr>
        </p:nvSpPr>
        <p:spPr>
          <a:xfrm>
            <a:off x="158905" y="1041401"/>
            <a:ext cx="8985095" cy="342900"/>
          </a:xfrm>
        </p:spPr>
        <p:txBody>
          <a:bodyPr vert="horz">
            <a:normAutofit fontScale="90000"/>
          </a:bodyPr>
          <a:lstStyle/>
          <a:p>
            <a:br>
              <a:rPr lang="en-US" sz="2700" dirty="0">
                <a:ea typeface="+mn-ea"/>
                <a:cs typeface="+mn-cs"/>
              </a:rPr>
            </a:br>
            <a:r>
              <a:rPr lang="en-US" sz="2800" dirty="0" err="1">
                <a:ea typeface="+mn-ea"/>
                <a:cs typeface="+mn-cs"/>
              </a:rPr>
              <a:t>Outils</a:t>
            </a:r>
            <a:r>
              <a:rPr lang="en-US" sz="2800" dirty="0">
                <a:ea typeface="+mn-ea"/>
                <a:cs typeface="+mn-cs"/>
              </a:rPr>
              <a:t> </a:t>
            </a:r>
            <a:r>
              <a:rPr lang="en-US" sz="2800" dirty="0" err="1">
                <a:ea typeface="+mn-ea"/>
                <a:cs typeface="+mn-cs"/>
              </a:rPr>
              <a:t>priorisation</a:t>
            </a:r>
            <a:r>
              <a:rPr lang="en-US" sz="2800" dirty="0">
                <a:ea typeface="+mn-ea"/>
                <a:cs typeface="+mn-cs"/>
              </a:rPr>
              <a:t> SRPS</a:t>
            </a:r>
            <a:br>
              <a:rPr lang="en-US" sz="2700" dirty="0">
                <a:ea typeface="+mn-ea"/>
                <a:cs typeface="+mn-cs"/>
              </a:rPr>
            </a:br>
            <a:br>
              <a:rPr lang="en-US" sz="1500" dirty="0">
                <a:solidFill>
                  <a:schemeClr val="accent1">
                    <a:lumMod val="50000"/>
                  </a:schemeClr>
                </a:solidFill>
                <a:latin typeface="+mn-lt"/>
                <a:ea typeface="+mn-ea"/>
                <a:cs typeface="+mn-cs"/>
              </a:rPr>
            </a:br>
            <a:br>
              <a:rPr lang="en-US" sz="1350" dirty="0">
                <a:solidFill>
                  <a:schemeClr val="accent1">
                    <a:lumMod val="50000"/>
                  </a:schemeClr>
                </a:solidFill>
                <a:latin typeface="+mn-lt"/>
                <a:ea typeface="+mn-ea"/>
                <a:cs typeface="+mn-cs"/>
              </a:rPr>
            </a:br>
            <a:endParaRPr lang="en-US" sz="1350" dirty="0">
              <a:latin typeface="+mn-lt"/>
              <a:ea typeface="+mn-ea"/>
              <a:cs typeface="+mn-cs"/>
            </a:endParaRPr>
          </a:p>
        </p:txBody>
      </p:sp>
      <p:sp>
        <p:nvSpPr>
          <p:cNvPr id="8" name="Slide Number Placeholder 7">
            <a:extLst>
              <a:ext uri="{FF2B5EF4-FFF2-40B4-BE49-F238E27FC236}">
                <a16:creationId xmlns:a16="http://schemas.microsoft.com/office/drawing/2014/main" id="{610ED93C-5E38-E2E5-C261-167C7FBF80CE}"/>
              </a:ext>
            </a:extLst>
          </p:cNvPr>
          <p:cNvSpPr>
            <a:spLocks noGrp="1"/>
          </p:cNvSpPr>
          <p:nvPr>
            <p:ph type="sldNum" sz="quarter" idx="12"/>
          </p:nvPr>
        </p:nvSpPr>
        <p:spPr>
          <a:xfrm>
            <a:off x="6799887" y="5665771"/>
            <a:ext cx="2057400" cy="273844"/>
          </a:xfrm>
        </p:spPr>
        <p:txBody>
          <a:bodyPr/>
          <a:lstStyle/>
          <a:p>
            <a:fld id="{970D37AD-A042-8547-8A0E-3F6F1331C6F8}" type="slidenum">
              <a:rPr lang="en-US" smtClean="0"/>
              <a:t>36</a:t>
            </a:fld>
            <a:endParaRPr lang="en-US" dirty="0"/>
          </a:p>
        </p:txBody>
      </p:sp>
      <p:sp>
        <p:nvSpPr>
          <p:cNvPr id="3" name="ZoneTexte 2">
            <a:extLst>
              <a:ext uri="{FF2B5EF4-FFF2-40B4-BE49-F238E27FC236}">
                <a16:creationId xmlns:a16="http://schemas.microsoft.com/office/drawing/2014/main" id="{2F3E0E06-93B1-275D-2431-EFEA60F8C8E8}"/>
              </a:ext>
            </a:extLst>
          </p:cNvPr>
          <p:cNvSpPr txBox="1"/>
          <p:nvPr/>
        </p:nvSpPr>
        <p:spPr>
          <a:xfrm>
            <a:off x="215900" y="1733550"/>
            <a:ext cx="8745017" cy="3070071"/>
          </a:xfrm>
          <a:prstGeom prst="rect">
            <a:avLst/>
          </a:prstGeom>
          <a:noFill/>
          <a:ln w="31750">
            <a:solidFill>
              <a:schemeClr val="tx1"/>
            </a:solidFill>
          </a:ln>
        </p:spPr>
        <p:txBody>
          <a:bodyPr wrap="square" rtlCol="0">
            <a:spAutoFit/>
          </a:bodyPr>
          <a:lstStyle/>
          <a:p>
            <a:pPr marL="257175" indent="-257175">
              <a:buFont typeface="Wingdings" pitchFamily="2" charset="2"/>
              <a:buChar char="q"/>
            </a:pPr>
            <a:r>
              <a:rPr lang="fr-CH" sz="1500" b="1" dirty="0">
                <a:solidFill>
                  <a:srgbClr val="002060"/>
                </a:solidFill>
              </a:rPr>
              <a:t>Etape 8 : </a:t>
            </a:r>
            <a:r>
              <a:rPr lang="fr-CH" sz="1500" b="1" dirty="0" err="1"/>
              <a:t>Soutentabilité</a:t>
            </a:r>
            <a:endParaRPr lang="en-US" sz="1500" b="1" dirty="0"/>
          </a:p>
          <a:p>
            <a:pPr marL="214313" indent="-214313">
              <a:buFont typeface="Wingdings" pitchFamily="2" charset="2"/>
              <a:buChar char="Ø"/>
            </a:pPr>
            <a:r>
              <a:rPr lang="en-US" sz="1350" dirty="0" err="1"/>
              <a:t>Pereinnisation</a:t>
            </a:r>
            <a:r>
              <a:rPr lang="en-US" sz="1350" dirty="0"/>
              <a:t> des </a:t>
            </a:r>
            <a:r>
              <a:rPr lang="en-US" sz="1350" dirty="0" err="1"/>
              <a:t>résultats</a:t>
            </a:r>
            <a:r>
              <a:rPr lang="en-US" sz="1350" dirty="0"/>
              <a:t> de </a:t>
            </a:r>
            <a:r>
              <a:rPr lang="en-US" sz="1350" dirty="0" err="1"/>
              <a:t>l’intervention</a:t>
            </a:r>
            <a:r>
              <a:rPr lang="en-US" sz="1350" dirty="0"/>
              <a:t> </a:t>
            </a:r>
          </a:p>
          <a:p>
            <a:r>
              <a:rPr lang="en-US" sz="1350" dirty="0"/>
              <a:t>(fin du </a:t>
            </a:r>
            <a:r>
              <a:rPr lang="en-US" sz="1350" dirty="0" err="1"/>
              <a:t>financement</a:t>
            </a:r>
            <a:r>
              <a:rPr lang="en-US" sz="1350" dirty="0"/>
              <a:t> par les </a:t>
            </a:r>
            <a:r>
              <a:rPr lang="en-US" sz="1350" dirty="0" err="1"/>
              <a:t>donateurs</a:t>
            </a:r>
            <a:r>
              <a:rPr lang="en-US" sz="1350" dirty="0"/>
              <a:t>/ </a:t>
            </a:r>
            <a:r>
              <a:rPr lang="en-US" sz="1350" dirty="0" err="1"/>
              <a:t>financement</a:t>
            </a:r>
            <a:r>
              <a:rPr lang="en-US" sz="1350" dirty="0"/>
              <a:t> sur le budget du </a:t>
            </a:r>
            <a:r>
              <a:rPr lang="en-US" sz="1350" dirty="0" err="1"/>
              <a:t>gouvernement</a:t>
            </a:r>
            <a:r>
              <a:rPr lang="en-US" sz="1350" dirty="0"/>
              <a:t>) </a:t>
            </a:r>
          </a:p>
          <a:p>
            <a:endParaRPr lang="en-US" sz="1350" dirty="0"/>
          </a:p>
          <a:p>
            <a:pPr marL="214313" indent="-214313">
              <a:buFont typeface="Wingdings" pitchFamily="2" charset="2"/>
              <a:buChar char="q"/>
            </a:pPr>
            <a:r>
              <a:rPr lang="en-US" sz="1500" b="1" dirty="0" err="1">
                <a:solidFill>
                  <a:srgbClr val="002060"/>
                </a:solidFill>
              </a:rPr>
              <a:t>Etape</a:t>
            </a:r>
            <a:r>
              <a:rPr lang="en-US" sz="1500" b="1" dirty="0">
                <a:solidFill>
                  <a:srgbClr val="002060"/>
                </a:solidFill>
              </a:rPr>
              <a:t> 9 : </a:t>
            </a:r>
            <a:r>
              <a:rPr lang="en-US" sz="1500" b="1" dirty="0"/>
              <a:t>Contribution </a:t>
            </a:r>
            <a:r>
              <a:rPr lang="en-US" sz="1500" b="1" dirty="0" err="1"/>
              <a:t>à</a:t>
            </a:r>
            <a:r>
              <a:rPr lang="en-US" sz="1500" b="1" dirty="0"/>
              <a:t> la </a:t>
            </a:r>
            <a:r>
              <a:rPr lang="en-US" sz="1500" b="1" dirty="0" err="1"/>
              <a:t>résilience</a:t>
            </a:r>
            <a:r>
              <a:rPr lang="en-US" sz="1500" b="1" dirty="0"/>
              <a:t>/pertinence pour la </a:t>
            </a:r>
            <a:r>
              <a:rPr lang="en-US" sz="1500" b="1" dirty="0" err="1"/>
              <a:t>préparation</a:t>
            </a:r>
            <a:r>
              <a:rPr lang="en-US" sz="1500" b="1" dirty="0"/>
              <a:t> </a:t>
            </a:r>
            <a:r>
              <a:rPr lang="en-US" sz="1500" b="1" dirty="0" err="1"/>
              <a:t>à</a:t>
            </a:r>
            <a:r>
              <a:rPr lang="en-US" sz="1500" b="1" dirty="0"/>
              <a:t> la </a:t>
            </a:r>
            <a:r>
              <a:rPr lang="en-US" sz="1500" b="1" dirty="0" err="1"/>
              <a:t>pandémie</a:t>
            </a:r>
            <a:endParaRPr lang="en-US" sz="1350" b="1" dirty="0"/>
          </a:p>
          <a:p>
            <a:pPr marL="214313" indent="-214313">
              <a:buFont typeface="Wingdings" pitchFamily="2" charset="2"/>
              <a:buChar char="Ø"/>
            </a:pPr>
            <a:r>
              <a:rPr lang="fr-FR" sz="1350" dirty="0"/>
              <a:t>Renforcement pour un système de santé plus résilient ; pertinence pour la préparation future à une pandémie</a:t>
            </a:r>
          </a:p>
          <a:p>
            <a:pPr marL="214313" indent="-214313">
              <a:buFont typeface="Wingdings" pitchFamily="2" charset="2"/>
              <a:buChar char="Ø"/>
            </a:pPr>
            <a:r>
              <a:rPr lang="fr-FR" sz="1350" dirty="0"/>
              <a:t>Envisager le suivi et la surveillance communautaires, l'intégration des laboratoires, l'amélioration du SIS pour la surveillance des maladies, etc.</a:t>
            </a:r>
          </a:p>
          <a:p>
            <a:endParaRPr lang="fr-FR" sz="1350" dirty="0"/>
          </a:p>
          <a:p>
            <a:pPr marL="214313" indent="-214313">
              <a:buFont typeface="Wingdings" pitchFamily="2" charset="2"/>
              <a:buChar char="q"/>
            </a:pPr>
            <a:r>
              <a:rPr lang="fr-FR" sz="1500" b="1" dirty="0">
                <a:solidFill>
                  <a:srgbClr val="002060"/>
                </a:solidFill>
              </a:rPr>
              <a:t>Etape 10 </a:t>
            </a:r>
            <a:r>
              <a:rPr lang="fr-FR" sz="1500" dirty="0"/>
              <a:t>: </a:t>
            </a:r>
            <a:r>
              <a:rPr lang="fr-FR" sz="1500" b="1" dirty="0"/>
              <a:t>Sélection finale des priorités</a:t>
            </a:r>
          </a:p>
          <a:p>
            <a:pPr marL="214313" indent="-214313">
              <a:buFont typeface="Wingdings" pitchFamily="2" charset="2"/>
              <a:buChar char="Ø"/>
            </a:pPr>
            <a:r>
              <a:rPr lang="fr-FR" sz="1350" dirty="0"/>
              <a:t>Calcul du coût des interventions et affectation des ressources </a:t>
            </a:r>
            <a:r>
              <a:rPr lang="fr-FR" sz="900" dirty="0"/>
              <a:t>(Responsable : Equipe technique qui soutient le calcul du coût).</a:t>
            </a:r>
          </a:p>
          <a:p>
            <a:pPr marL="214313" indent="-214313">
              <a:buFont typeface="Wingdings" pitchFamily="2" charset="2"/>
              <a:buChar char="Ø"/>
            </a:pPr>
            <a:r>
              <a:rPr lang="fr-FR" sz="1350" dirty="0"/>
              <a:t>Estimation du coût total de chaque activité et le montant qui peut être financé par les ressources nationales. La différence est le déficit de financement qui pourrait être comblé par les ressources des donateurs.</a:t>
            </a:r>
          </a:p>
          <a:p>
            <a:endParaRPr lang="fr-FR" sz="1350" dirty="0"/>
          </a:p>
        </p:txBody>
      </p:sp>
    </p:spTree>
    <p:extLst>
      <p:ext uri="{BB962C8B-B14F-4D97-AF65-F5344CB8AC3E}">
        <p14:creationId xmlns:p14="http://schemas.microsoft.com/office/powerpoint/2010/main" val="397251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1129743-64AE-BED4-F109-C389E891FCF6}"/>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D1129743-64AE-BED4-F109-C389E891FCF6}"/>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C856AE9-5BF6-3D43-8838-7BC89706C83A}"/>
              </a:ext>
            </a:extLst>
          </p:cNvPr>
          <p:cNvSpPr>
            <a:spLocks noGrp="1"/>
          </p:cNvSpPr>
          <p:nvPr>
            <p:ph type="title"/>
          </p:nvPr>
        </p:nvSpPr>
        <p:spPr/>
        <p:txBody>
          <a:bodyPr vert="horz">
            <a:normAutofit/>
          </a:bodyPr>
          <a:lstStyle/>
          <a:p>
            <a:r>
              <a:rPr lang="fr-FR" sz="3000" dirty="0"/>
              <a:t>Voir Fichier Excel</a:t>
            </a:r>
          </a:p>
        </p:txBody>
      </p:sp>
      <p:sp>
        <p:nvSpPr>
          <p:cNvPr id="9" name="Slide Number Placeholder 8">
            <a:extLst>
              <a:ext uri="{FF2B5EF4-FFF2-40B4-BE49-F238E27FC236}">
                <a16:creationId xmlns:a16="http://schemas.microsoft.com/office/drawing/2014/main" id="{6601F681-556D-BFEC-CEA0-01A59B51B5D9}"/>
              </a:ext>
            </a:extLst>
          </p:cNvPr>
          <p:cNvSpPr>
            <a:spLocks noGrp="1"/>
          </p:cNvSpPr>
          <p:nvPr>
            <p:ph type="sldNum" sz="quarter" idx="12"/>
          </p:nvPr>
        </p:nvSpPr>
        <p:spPr/>
        <p:txBody>
          <a:bodyPr/>
          <a:lstStyle/>
          <a:p>
            <a:fld id="{970D37AD-A042-8547-8A0E-3F6F1331C6F8}" type="slidenum">
              <a:rPr lang="en-US" smtClean="0"/>
              <a:t>37</a:t>
            </a:fld>
            <a:endParaRPr lang="en-US"/>
          </a:p>
        </p:txBody>
      </p:sp>
    </p:spTree>
    <p:extLst>
      <p:ext uri="{BB962C8B-B14F-4D97-AF65-F5344CB8AC3E}">
        <p14:creationId xmlns:p14="http://schemas.microsoft.com/office/powerpoint/2010/main" val="1859382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5B6EF9-0915-5377-3E1B-674976E453BD}"/>
              </a:ext>
            </a:extLst>
          </p:cNvPr>
          <p:cNvSpPr>
            <a:spLocks noGrp="1"/>
          </p:cNvSpPr>
          <p:nvPr>
            <p:ph type="title"/>
          </p:nvPr>
        </p:nvSpPr>
        <p:spPr>
          <a:xfrm>
            <a:off x="628650" y="365126"/>
            <a:ext cx="7886700" cy="939891"/>
          </a:xfrm>
        </p:spPr>
        <p:txBody>
          <a:bodyPr>
            <a:normAutofit/>
          </a:bodyPr>
          <a:lstStyle/>
          <a:p>
            <a:r>
              <a:rPr lang="en-US" sz="2800" dirty="0"/>
              <a:t>Vos Questions</a:t>
            </a:r>
          </a:p>
        </p:txBody>
      </p:sp>
      <p:sp>
        <p:nvSpPr>
          <p:cNvPr id="6" name="Content Placeholder 5">
            <a:extLst>
              <a:ext uri="{FF2B5EF4-FFF2-40B4-BE49-F238E27FC236}">
                <a16:creationId xmlns:a16="http://schemas.microsoft.com/office/drawing/2014/main" id="{7A752008-200D-DB1E-CABA-8E41C2928BC5}"/>
              </a:ext>
            </a:extLst>
          </p:cNvPr>
          <p:cNvSpPr>
            <a:spLocks noGrp="1"/>
          </p:cNvSpPr>
          <p:nvPr>
            <p:ph idx="1"/>
          </p:nvPr>
        </p:nvSpPr>
        <p:spPr>
          <a:xfrm>
            <a:off x="628650" y="1491449"/>
            <a:ext cx="7886700" cy="4685514"/>
          </a:xfrm>
        </p:spPr>
        <p:txBody>
          <a:bodyPr/>
          <a:lstStyle/>
          <a:p>
            <a:pPr marL="457200" indent="-457200">
              <a:buFont typeface="+mj-lt"/>
              <a:buAutoNum type="arabicPeriod"/>
            </a:pPr>
            <a:r>
              <a:rPr lang="fr-FR" dirty="0"/>
              <a:t>Les objectifs, la structure, et les différentes étapes de l’outil vous </a:t>
            </a:r>
            <a:r>
              <a:rPr lang="fr-FR" dirty="0" err="1"/>
              <a:t>semblent-il</a:t>
            </a:r>
            <a:r>
              <a:rPr lang="fr-FR" dirty="0"/>
              <a:t> clairs ?</a:t>
            </a:r>
          </a:p>
          <a:p>
            <a:pPr marL="457200" indent="-457200">
              <a:buFont typeface="+mj-lt"/>
              <a:buAutoNum type="arabicPeriod"/>
            </a:pPr>
            <a:r>
              <a:rPr lang="fr-FR" dirty="0"/>
              <a:t>Quels sont les avantages que vous voyez a utiliser l’outil dans votre pays?</a:t>
            </a:r>
          </a:p>
          <a:p>
            <a:pPr marL="457200" indent="-457200">
              <a:buFont typeface="+mj-lt"/>
              <a:buAutoNum type="arabicPeriod"/>
            </a:pPr>
            <a:r>
              <a:rPr lang="fr-FR" dirty="0"/>
              <a:t>A quel moment du processus d’élaboration de la demande et avec qui pensez-vous l’exploiter ?</a:t>
            </a:r>
          </a:p>
          <a:p>
            <a:pPr marL="457200" indent="-457200">
              <a:buFont typeface="+mj-lt"/>
              <a:buAutoNum type="arabicPeriod"/>
            </a:pPr>
            <a:r>
              <a:rPr lang="fr-FR" dirty="0"/>
              <a:t>Quels sont vos doutes et préoccupations?</a:t>
            </a:r>
          </a:p>
        </p:txBody>
      </p:sp>
      <p:sp>
        <p:nvSpPr>
          <p:cNvPr id="4" name="Slide Number Placeholder 3">
            <a:extLst>
              <a:ext uri="{FF2B5EF4-FFF2-40B4-BE49-F238E27FC236}">
                <a16:creationId xmlns:a16="http://schemas.microsoft.com/office/drawing/2014/main" id="{8133CB06-54FB-3390-C50B-8B2177D6B2AB}"/>
              </a:ext>
            </a:extLst>
          </p:cNvPr>
          <p:cNvSpPr>
            <a:spLocks noGrp="1"/>
          </p:cNvSpPr>
          <p:nvPr>
            <p:ph type="sldNum" sz="quarter" idx="12"/>
          </p:nvPr>
        </p:nvSpPr>
        <p:spPr/>
        <p:txBody>
          <a:bodyPr/>
          <a:lstStyle/>
          <a:p>
            <a:fld id="{E1A4F390-C593-4B22-8A73-7EBE23838EA6}" type="slidenum">
              <a:rPr lang="en-US" smtClean="0"/>
              <a:pPr/>
              <a:t>38</a:t>
            </a:fld>
            <a:endParaRPr lang="en-US" dirty="0"/>
          </a:p>
        </p:txBody>
      </p:sp>
    </p:spTree>
    <p:extLst>
      <p:ext uri="{BB962C8B-B14F-4D97-AF65-F5344CB8AC3E}">
        <p14:creationId xmlns:p14="http://schemas.microsoft.com/office/powerpoint/2010/main" val="2057320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1129743-64AE-BED4-F109-C389E891FCF6}"/>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D1129743-64AE-BED4-F109-C389E891FCF6}"/>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C856AE9-5BF6-3D43-8838-7BC89706C83A}"/>
              </a:ext>
            </a:extLst>
          </p:cNvPr>
          <p:cNvSpPr>
            <a:spLocks noGrp="1"/>
          </p:cNvSpPr>
          <p:nvPr>
            <p:ph type="title"/>
          </p:nvPr>
        </p:nvSpPr>
        <p:spPr/>
        <p:txBody>
          <a:bodyPr vert="horz">
            <a:noAutofit/>
          </a:bodyPr>
          <a:lstStyle/>
          <a:p>
            <a:r>
              <a:rPr lang="fr-FR" sz="3600" dirty="0"/>
              <a:t>Travail en petits groupes:</a:t>
            </a:r>
            <a:br>
              <a:rPr lang="fr-FR" sz="3600" dirty="0"/>
            </a:br>
            <a:br>
              <a:rPr lang="fr-FR" sz="3600" dirty="0"/>
            </a:br>
            <a:r>
              <a:rPr lang="fr-FR" sz="3600" dirty="0"/>
              <a:t>Voir Instructions</a:t>
            </a:r>
          </a:p>
        </p:txBody>
      </p:sp>
      <p:sp>
        <p:nvSpPr>
          <p:cNvPr id="9" name="Slide Number Placeholder 8">
            <a:extLst>
              <a:ext uri="{FF2B5EF4-FFF2-40B4-BE49-F238E27FC236}">
                <a16:creationId xmlns:a16="http://schemas.microsoft.com/office/drawing/2014/main" id="{6601F681-556D-BFEC-CEA0-01A59B51B5D9}"/>
              </a:ext>
            </a:extLst>
          </p:cNvPr>
          <p:cNvSpPr>
            <a:spLocks noGrp="1"/>
          </p:cNvSpPr>
          <p:nvPr>
            <p:ph type="sldNum" sz="quarter" idx="12"/>
          </p:nvPr>
        </p:nvSpPr>
        <p:spPr/>
        <p:txBody>
          <a:bodyPr/>
          <a:lstStyle/>
          <a:p>
            <a:fld id="{970D37AD-A042-8547-8A0E-3F6F1331C6F8}" type="slidenum">
              <a:rPr lang="en-US" smtClean="0"/>
              <a:t>39</a:t>
            </a:fld>
            <a:endParaRPr lang="en-US" dirty="0"/>
          </a:p>
        </p:txBody>
      </p:sp>
    </p:spTree>
    <p:extLst>
      <p:ext uri="{BB962C8B-B14F-4D97-AF65-F5344CB8AC3E}">
        <p14:creationId xmlns:p14="http://schemas.microsoft.com/office/powerpoint/2010/main" val="3655774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690738F-6B54-F7B4-63EF-164A6E2D9E3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D690738F-6B54-F7B4-63EF-164A6E2D9E3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0AB020C-5960-654F-9050-0E61DF18BB3B}"/>
              </a:ext>
            </a:extLst>
          </p:cNvPr>
          <p:cNvSpPr>
            <a:spLocks noGrp="1"/>
          </p:cNvSpPr>
          <p:nvPr>
            <p:ph type="title"/>
          </p:nvPr>
        </p:nvSpPr>
        <p:spPr>
          <a:xfrm>
            <a:off x="367391" y="221809"/>
            <a:ext cx="7988408" cy="776568"/>
          </a:xfrm>
        </p:spPr>
        <p:txBody>
          <a:bodyPr vert="horz">
            <a:normAutofit fontScale="90000"/>
          </a:bodyPr>
          <a:lstStyle/>
          <a:p>
            <a:r>
              <a:rPr lang="fr-FR" dirty="0"/>
              <a:t>Malgré le besoin accru et la nécessité de mettre davantage l’accent sur le SRPS, les investissements RSS ont diminué de 37 % de 2014 à 2022</a:t>
            </a:r>
            <a:endParaRPr lang="en-US" dirty="0"/>
          </a:p>
        </p:txBody>
      </p:sp>
      <p:sp>
        <p:nvSpPr>
          <p:cNvPr id="4" name="Slide Number Placeholder 3">
            <a:extLst>
              <a:ext uri="{FF2B5EF4-FFF2-40B4-BE49-F238E27FC236}">
                <a16:creationId xmlns:a16="http://schemas.microsoft.com/office/drawing/2014/main" id="{1E682CDE-A854-3241-AC8E-B592D26734E6}"/>
              </a:ext>
            </a:extLst>
          </p:cNvPr>
          <p:cNvSpPr>
            <a:spLocks noGrp="1"/>
          </p:cNvSpPr>
          <p:nvPr>
            <p:ph type="sldNum" sz="quarter" idx="12"/>
          </p:nvPr>
        </p:nvSpPr>
        <p:spPr/>
        <p:txBody>
          <a:bodyPr/>
          <a:lstStyle/>
          <a:p>
            <a:fld id="{E1A4F390-C593-4B22-8A73-7EBE23838EA6}" type="slidenum">
              <a:rPr lang="en-US" smtClean="0"/>
              <a:t>4</a:t>
            </a:fld>
            <a:endParaRPr lang="en-US" dirty="0"/>
          </a:p>
        </p:txBody>
      </p:sp>
      <p:pic>
        <p:nvPicPr>
          <p:cNvPr id="7" name="Picture 6">
            <a:extLst>
              <a:ext uri="{FF2B5EF4-FFF2-40B4-BE49-F238E27FC236}">
                <a16:creationId xmlns:a16="http://schemas.microsoft.com/office/drawing/2014/main" id="{1EF6A1E9-42CC-9F45-8BC7-7E7C1CC1C297}"/>
              </a:ext>
            </a:extLst>
          </p:cNvPr>
          <p:cNvPicPr>
            <a:picLocks noChangeAspect="1"/>
          </p:cNvPicPr>
          <p:nvPr/>
        </p:nvPicPr>
        <p:blipFill>
          <a:blip r:embed="rId6"/>
          <a:stretch>
            <a:fillRect/>
          </a:stretch>
        </p:blipFill>
        <p:spPr>
          <a:xfrm>
            <a:off x="628650" y="1216337"/>
            <a:ext cx="7686624" cy="5221562"/>
          </a:xfrm>
          <a:prstGeom prst="rect">
            <a:avLst/>
          </a:prstGeom>
          <a:ln>
            <a:solidFill>
              <a:schemeClr val="accent2">
                <a:lumMod val="75000"/>
                <a:lumOff val="25000"/>
              </a:schemeClr>
            </a:solidFill>
          </a:ln>
        </p:spPr>
      </p:pic>
      <p:sp>
        <p:nvSpPr>
          <p:cNvPr id="8" name="TextBox 7">
            <a:extLst>
              <a:ext uri="{FF2B5EF4-FFF2-40B4-BE49-F238E27FC236}">
                <a16:creationId xmlns:a16="http://schemas.microsoft.com/office/drawing/2014/main" id="{8B01CAF5-6BFE-C449-9191-B52038FCF1DD}"/>
              </a:ext>
            </a:extLst>
          </p:cNvPr>
          <p:cNvSpPr txBox="1"/>
          <p:nvPr/>
        </p:nvSpPr>
        <p:spPr>
          <a:xfrm>
            <a:off x="5155576" y="6519446"/>
            <a:ext cx="2627870" cy="338554"/>
          </a:xfrm>
          <a:prstGeom prst="rect">
            <a:avLst/>
          </a:prstGeom>
          <a:noFill/>
        </p:spPr>
        <p:txBody>
          <a:bodyPr wrap="square" rtlCol="0">
            <a:spAutoFit/>
          </a:bodyPr>
          <a:lstStyle/>
          <a:p>
            <a:r>
              <a:rPr lang="fr-FR" sz="800" dirty="0"/>
              <a:t>Source : Fonds mondial 2020. ALC SRPS Analyse des investissements.</a:t>
            </a:r>
            <a:endParaRPr lang="en-US" sz="800" dirty="0"/>
          </a:p>
        </p:txBody>
      </p:sp>
      <p:sp>
        <p:nvSpPr>
          <p:cNvPr id="9" name="TextBox 8">
            <a:extLst>
              <a:ext uri="{FF2B5EF4-FFF2-40B4-BE49-F238E27FC236}">
                <a16:creationId xmlns:a16="http://schemas.microsoft.com/office/drawing/2014/main" id="{640D961F-0279-0EC8-3DC2-8D8DACBCBA46}"/>
              </a:ext>
            </a:extLst>
          </p:cNvPr>
          <p:cNvSpPr txBox="1"/>
          <p:nvPr/>
        </p:nvSpPr>
        <p:spPr>
          <a:xfrm>
            <a:off x="1791478" y="1707502"/>
            <a:ext cx="849913" cy="369332"/>
          </a:xfrm>
          <a:prstGeom prst="rect">
            <a:avLst/>
          </a:prstGeom>
          <a:noFill/>
        </p:spPr>
        <p:txBody>
          <a:bodyPr wrap="none" rtlCol="0">
            <a:spAutoFit/>
          </a:bodyPr>
          <a:lstStyle/>
          <a:p>
            <a:r>
              <a:rPr lang="en-US" b="1" dirty="0"/>
              <a:t>$120M</a:t>
            </a:r>
          </a:p>
        </p:txBody>
      </p:sp>
      <p:sp>
        <p:nvSpPr>
          <p:cNvPr id="10" name="TextBox 9">
            <a:extLst>
              <a:ext uri="{FF2B5EF4-FFF2-40B4-BE49-F238E27FC236}">
                <a16:creationId xmlns:a16="http://schemas.microsoft.com/office/drawing/2014/main" id="{9A195CFF-E66D-1BC9-B517-0CF62A056A87}"/>
              </a:ext>
            </a:extLst>
          </p:cNvPr>
          <p:cNvSpPr txBox="1"/>
          <p:nvPr/>
        </p:nvSpPr>
        <p:spPr>
          <a:xfrm>
            <a:off x="4305663" y="2132281"/>
            <a:ext cx="854721" cy="369332"/>
          </a:xfrm>
          <a:prstGeom prst="rect">
            <a:avLst/>
          </a:prstGeom>
          <a:noFill/>
        </p:spPr>
        <p:txBody>
          <a:bodyPr wrap="none" rtlCol="0">
            <a:spAutoFit/>
          </a:bodyPr>
          <a:lstStyle/>
          <a:p>
            <a:r>
              <a:rPr lang="en-US" b="1" dirty="0"/>
              <a:t>$100M</a:t>
            </a:r>
          </a:p>
        </p:txBody>
      </p:sp>
      <p:sp>
        <p:nvSpPr>
          <p:cNvPr id="11" name="TextBox 10">
            <a:extLst>
              <a:ext uri="{FF2B5EF4-FFF2-40B4-BE49-F238E27FC236}">
                <a16:creationId xmlns:a16="http://schemas.microsoft.com/office/drawing/2014/main" id="{DCDA53F5-15FB-1FAF-BC00-F362555E12E4}"/>
              </a:ext>
            </a:extLst>
          </p:cNvPr>
          <p:cNvSpPr txBox="1"/>
          <p:nvPr/>
        </p:nvSpPr>
        <p:spPr>
          <a:xfrm>
            <a:off x="6744063" y="3002265"/>
            <a:ext cx="737702" cy="369332"/>
          </a:xfrm>
          <a:prstGeom prst="rect">
            <a:avLst/>
          </a:prstGeom>
          <a:noFill/>
        </p:spPr>
        <p:txBody>
          <a:bodyPr wrap="none" rtlCol="0">
            <a:spAutoFit/>
          </a:bodyPr>
          <a:lstStyle/>
          <a:p>
            <a:r>
              <a:rPr lang="en-US" b="1" dirty="0"/>
              <a:t>$75M</a:t>
            </a:r>
          </a:p>
        </p:txBody>
      </p:sp>
    </p:spTree>
    <p:extLst>
      <p:ext uri="{BB962C8B-B14F-4D97-AF65-F5344CB8AC3E}">
        <p14:creationId xmlns:p14="http://schemas.microsoft.com/office/powerpoint/2010/main" val="3551053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31D4E1-CBB3-98BF-45D2-21CF0F77AD97}"/>
              </a:ext>
            </a:extLst>
          </p:cNvPr>
          <p:cNvSpPr>
            <a:spLocks noGrp="1"/>
          </p:cNvSpPr>
          <p:nvPr>
            <p:ph type="title"/>
          </p:nvPr>
        </p:nvSpPr>
        <p:spPr/>
        <p:txBody>
          <a:bodyPr/>
          <a:lstStyle/>
          <a:p>
            <a:r>
              <a:rPr lang="en-US" dirty="0"/>
              <a:t>Travail </a:t>
            </a:r>
            <a:r>
              <a:rPr lang="en-US" dirty="0" err="1"/>
              <a:t>en</a:t>
            </a:r>
            <a:r>
              <a:rPr lang="en-US" dirty="0"/>
              <a:t> </a:t>
            </a:r>
            <a:r>
              <a:rPr lang="en-US" dirty="0" err="1"/>
              <a:t>groupes</a:t>
            </a:r>
            <a:endParaRPr lang="en-US" dirty="0"/>
          </a:p>
        </p:txBody>
      </p:sp>
      <p:sp>
        <p:nvSpPr>
          <p:cNvPr id="6" name="Content Placeholder 5">
            <a:extLst>
              <a:ext uri="{FF2B5EF4-FFF2-40B4-BE49-F238E27FC236}">
                <a16:creationId xmlns:a16="http://schemas.microsoft.com/office/drawing/2014/main" id="{15D1EE10-B3EB-EE94-0C9A-C9D5C1BDB29F}"/>
              </a:ext>
            </a:extLst>
          </p:cNvPr>
          <p:cNvSpPr>
            <a:spLocks noGrp="1"/>
          </p:cNvSpPr>
          <p:nvPr>
            <p:ph idx="1"/>
          </p:nvPr>
        </p:nvSpPr>
        <p:spPr>
          <a:xfrm>
            <a:off x="628650" y="1553592"/>
            <a:ext cx="7886700" cy="4623371"/>
          </a:xfrm>
        </p:spPr>
        <p:txBody>
          <a:bodyPr/>
          <a:lstStyle/>
          <a:p>
            <a:pPr marL="457200" indent="-457200">
              <a:buFont typeface="+mj-lt"/>
              <a:buAutoNum type="arabicPeriod"/>
            </a:pPr>
            <a:r>
              <a:rPr lang="fr-FR" dirty="0"/>
              <a:t>9 groups (un par pays) de travail – avec flip chart, ordinateur, et 3 pages a remplir en écrit</a:t>
            </a:r>
          </a:p>
          <a:p>
            <a:pPr marL="457200" indent="-457200">
              <a:buFont typeface="+mj-lt"/>
              <a:buAutoNum type="arabicPeriod"/>
            </a:pPr>
            <a:r>
              <a:rPr lang="fr-FR" dirty="0"/>
              <a:t>Membres des délégations pays + facilitateurs/rapporteurs OMS et autres</a:t>
            </a:r>
          </a:p>
          <a:p>
            <a:pPr marL="457200" indent="-457200">
              <a:buFont typeface="+mj-lt"/>
              <a:buAutoNum type="arabicPeriod"/>
            </a:pPr>
            <a:r>
              <a:rPr lang="fr-FR" dirty="0"/>
              <a:t>Discutez and essayez de remplir les trois fiches (Etapes 1-3,4, et 5-11).  Si vous n’avez pas le temps, faites le maximum possible</a:t>
            </a:r>
          </a:p>
          <a:p>
            <a:pPr marL="457200" indent="-457200">
              <a:buFont typeface="+mj-lt"/>
              <a:buAutoNum type="arabicPeriod"/>
            </a:pPr>
            <a:r>
              <a:rPr lang="fr-FR" dirty="0"/>
              <a:t>45 minutes de travail en groupe</a:t>
            </a:r>
          </a:p>
          <a:p>
            <a:pPr marL="457200" indent="-457200">
              <a:buFont typeface="+mj-lt"/>
              <a:buAutoNum type="arabicPeriod"/>
            </a:pPr>
            <a:r>
              <a:rPr lang="fr-FR" dirty="0"/>
              <a:t>Préparez un rapport oral de 5 minutes pour la plénière, avec vos résultats et plans pour l’application de l’outil quand vous retournez chez vous</a:t>
            </a:r>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F5944FDB-88E2-D3FE-D4D7-66F51497F5E0}"/>
              </a:ext>
            </a:extLst>
          </p:cNvPr>
          <p:cNvSpPr>
            <a:spLocks noGrp="1"/>
          </p:cNvSpPr>
          <p:nvPr>
            <p:ph type="sldNum" sz="quarter" idx="12"/>
          </p:nvPr>
        </p:nvSpPr>
        <p:spPr/>
        <p:txBody>
          <a:bodyPr/>
          <a:lstStyle/>
          <a:p>
            <a:fld id="{E1A4F390-C593-4B22-8A73-7EBE23838EA6}" type="slidenum">
              <a:rPr lang="en-US" smtClean="0"/>
              <a:pPr/>
              <a:t>40</a:t>
            </a:fld>
            <a:endParaRPr lang="en-US" dirty="0"/>
          </a:p>
        </p:txBody>
      </p:sp>
    </p:spTree>
    <p:extLst>
      <p:ext uri="{BB962C8B-B14F-4D97-AF65-F5344CB8AC3E}">
        <p14:creationId xmlns:p14="http://schemas.microsoft.com/office/powerpoint/2010/main" val="3282248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1129743-64AE-BED4-F109-C389E891FCF6}"/>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D1129743-64AE-BED4-F109-C389E891FCF6}"/>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C856AE9-5BF6-3D43-8838-7BC89706C83A}"/>
              </a:ext>
            </a:extLst>
          </p:cNvPr>
          <p:cNvSpPr>
            <a:spLocks noGrp="1"/>
          </p:cNvSpPr>
          <p:nvPr>
            <p:ph type="title"/>
          </p:nvPr>
        </p:nvSpPr>
        <p:spPr/>
        <p:txBody>
          <a:bodyPr vert="horz">
            <a:normAutofit/>
          </a:bodyPr>
          <a:lstStyle/>
          <a:p>
            <a:r>
              <a:rPr lang="fr-FR" sz="3000" dirty="0"/>
              <a:t>Annexe: Guide/conseils pour chaque étape d’utilisation de l’outil de priorisation</a:t>
            </a:r>
          </a:p>
        </p:txBody>
      </p:sp>
      <p:sp>
        <p:nvSpPr>
          <p:cNvPr id="9" name="Slide Number Placeholder 8">
            <a:extLst>
              <a:ext uri="{FF2B5EF4-FFF2-40B4-BE49-F238E27FC236}">
                <a16:creationId xmlns:a16="http://schemas.microsoft.com/office/drawing/2014/main" id="{6601F681-556D-BFEC-CEA0-01A59B51B5D9}"/>
              </a:ext>
            </a:extLst>
          </p:cNvPr>
          <p:cNvSpPr>
            <a:spLocks noGrp="1"/>
          </p:cNvSpPr>
          <p:nvPr>
            <p:ph type="sldNum" sz="quarter" idx="12"/>
          </p:nvPr>
        </p:nvSpPr>
        <p:spPr/>
        <p:txBody>
          <a:bodyPr/>
          <a:lstStyle/>
          <a:p>
            <a:fld id="{970D37AD-A042-8547-8A0E-3F6F1331C6F8}" type="slidenum">
              <a:rPr lang="en-US" smtClean="0"/>
              <a:t>41</a:t>
            </a:fld>
            <a:endParaRPr lang="en-US" dirty="0"/>
          </a:p>
        </p:txBody>
      </p:sp>
    </p:spTree>
    <p:extLst>
      <p:ext uri="{BB962C8B-B14F-4D97-AF65-F5344CB8AC3E}">
        <p14:creationId xmlns:p14="http://schemas.microsoft.com/office/powerpoint/2010/main" val="3252718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1129743-64AE-BED4-F109-C389E891FCF6}"/>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D1129743-64AE-BED4-F109-C389E891FCF6}"/>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C856AE9-5BF6-3D43-8838-7BC89706C83A}"/>
              </a:ext>
            </a:extLst>
          </p:cNvPr>
          <p:cNvSpPr>
            <a:spLocks noGrp="1"/>
          </p:cNvSpPr>
          <p:nvPr>
            <p:ph type="title"/>
          </p:nvPr>
        </p:nvSpPr>
        <p:spPr/>
        <p:txBody>
          <a:bodyPr vert="horz">
            <a:normAutofit/>
          </a:bodyPr>
          <a:lstStyle/>
          <a:p>
            <a:r>
              <a:rPr lang="fr-FR" sz="3000" i="1" dirty="0"/>
              <a:t>Partie 1</a:t>
            </a:r>
          </a:p>
        </p:txBody>
      </p:sp>
      <p:sp>
        <p:nvSpPr>
          <p:cNvPr id="3" name="Text Placeholder 2">
            <a:extLst>
              <a:ext uri="{FF2B5EF4-FFF2-40B4-BE49-F238E27FC236}">
                <a16:creationId xmlns:a16="http://schemas.microsoft.com/office/drawing/2014/main" id="{BFAE101C-3D47-B040-B8FA-80402907C9AB}"/>
              </a:ext>
            </a:extLst>
          </p:cNvPr>
          <p:cNvSpPr>
            <a:spLocks noGrp="1"/>
          </p:cNvSpPr>
          <p:nvPr>
            <p:ph type="body" idx="1"/>
          </p:nvPr>
        </p:nvSpPr>
        <p:spPr/>
        <p:txBody>
          <a:bodyPr/>
          <a:lstStyle/>
          <a:p>
            <a:r>
              <a:rPr lang="fr-FR" i="1" dirty="0"/>
              <a:t>Avalanche d’idées sur les interventions SRPS</a:t>
            </a:r>
          </a:p>
        </p:txBody>
      </p:sp>
      <p:sp>
        <p:nvSpPr>
          <p:cNvPr id="9" name="Slide Number Placeholder 8">
            <a:extLst>
              <a:ext uri="{FF2B5EF4-FFF2-40B4-BE49-F238E27FC236}">
                <a16:creationId xmlns:a16="http://schemas.microsoft.com/office/drawing/2014/main" id="{6601F681-556D-BFEC-CEA0-01A59B51B5D9}"/>
              </a:ext>
            </a:extLst>
          </p:cNvPr>
          <p:cNvSpPr>
            <a:spLocks noGrp="1"/>
          </p:cNvSpPr>
          <p:nvPr>
            <p:ph type="sldNum" sz="quarter" idx="12"/>
          </p:nvPr>
        </p:nvSpPr>
        <p:spPr/>
        <p:txBody>
          <a:bodyPr/>
          <a:lstStyle/>
          <a:p>
            <a:fld id="{970D37AD-A042-8547-8A0E-3F6F1331C6F8}" type="slidenum">
              <a:rPr lang="en-US" smtClean="0"/>
              <a:t>42</a:t>
            </a:fld>
            <a:endParaRPr lang="en-US" dirty="0"/>
          </a:p>
        </p:txBody>
      </p:sp>
    </p:spTree>
    <p:extLst>
      <p:ext uri="{BB962C8B-B14F-4D97-AF65-F5344CB8AC3E}">
        <p14:creationId xmlns:p14="http://schemas.microsoft.com/office/powerpoint/2010/main" val="2084728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0D524664-47E7-5D81-3750-58B53361CB35}"/>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4" name="Object 13" hidden="1">
                        <a:extLst>
                          <a:ext uri="{FF2B5EF4-FFF2-40B4-BE49-F238E27FC236}">
                            <a16:creationId xmlns:a16="http://schemas.microsoft.com/office/drawing/2014/main" id="{0D524664-47E7-5D81-3750-58B53361CB35}"/>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A0E07D-AC16-BD41-8E92-512CE8ECA73D}"/>
              </a:ext>
            </a:extLst>
          </p:cNvPr>
          <p:cNvSpPr>
            <a:spLocks noGrp="1"/>
          </p:cNvSpPr>
          <p:nvPr>
            <p:ph type="title"/>
          </p:nvPr>
        </p:nvSpPr>
        <p:spPr>
          <a:xfrm>
            <a:off x="268448" y="142357"/>
            <a:ext cx="8011485" cy="994172"/>
          </a:xfrm>
        </p:spPr>
        <p:txBody>
          <a:bodyPr vert="horz">
            <a:normAutofit/>
          </a:bodyPr>
          <a:lstStyle/>
          <a:p>
            <a:r>
              <a:rPr lang="fr-FR" sz="3000" dirty="0">
                <a:solidFill>
                  <a:schemeClr val="accent1">
                    <a:lumMod val="50000"/>
                  </a:schemeClr>
                </a:solidFill>
              </a:rPr>
              <a:t>Étape 1. Priorités épidémiologiques</a:t>
            </a:r>
          </a:p>
        </p:txBody>
      </p:sp>
      <p:sp>
        <p:nvSpPr>
          <p:cNvPr id="3" name="Content Placeholder 2">
            <a:extLst>
              <a:ext uri="{FF2B5EF4-FFF2-40B4-BE49-F238E27FC236}">
                <a16:creationId xmlns:a16="http://schemas.microsoft.com/office/drawing/2014/main" id="{DEE01B86-0CD0-6241-A9B5-EEA5D546FEE5}"/>
              </a:ext>
            </a:extLst>
          </p:cNvPr>
          <p:cNvSpPr>
            <a:spLocks noGrp="1"/>
          </p:cNvSpPr>
          <p:nvPr>
            <p:ph idx="1"/>
          </p:nvPr>
        </p:nvSpPr>
        <p:spPr>
          <a:xfrm>
            <a:off x="179883" y="1610506"/>
            <a:ext cx="8758002" cy="1665032"/>
          </a:xfrm>
        </p:spPr>
        <p:txBody>
          <a:bodyPr>
            <a:normAutofit/>
          </a:bodyPr>
          <a:lstStyle/>
          <a:p>
            <a:pPr marL="0" indent="0">
              <a:buNone/>
            </a:pPr>
            <a:r>
              <a:rPr lang="fr-FR" sz="1350" dirty="0"/>
              <a:t>À l’aide d’informations sur les cascades et les résultats de réponse, remplissez les blancs.</a:t>
            </a:r>
          </a:p>
          <a:p>
            <a:pPr marL="0" indent="0">
              <a:buNone/>
            </a:pPr>
            <a:r>
              <a:rPr lang="fr-FR" sz="1350" dirty="0"/>
              <a:t>La pandémie de Covid-19 a affecté tous les indicateurs. Assurez-vous que la valeur des indicateurs ne reflète pas les résultats dus à cette situation, mais les </a:t>
            </a:r>
            <a:r>
              <a:rPr lang="fr-FR" sz="1350" b="1" dirty="0"/>
              <a:t>problèmes structurels indépendants de la pandémie</a:t>
            </a:r>
            <a:r>
              <a:rPr lang="fr-FR" sz="1350" dirty="0"/>
              <a:t>. Pour cela, vérifiez les données entre 2019 et 2021. Utilisez les données de 2019 si les données de 2020 ou 2021 reflètent une situation temporaire en raison de la pandémie qui a déjà été corrigée.</a:t>
            </a:r>
          </a:p>
          <a:p>
            <a:pPr marL="0" indent="0">
              <a:buNone/>
            </a:pPr>
            <a:r>
              <a:rPr lang="fr-FR" sz="1350" dirty="0"/>
              <a:t>Prenez en compte quel indicateur a le rendement le plus faible pour chaque maladie, ou l’indicateur où il y a le plus grand écart pour atteindre l’objectif global ou national.</a:t>
            </a:r>
          </a:p>
        </p:txBody>
      </p:sp>
      <p:sp>
        <p:nvSpPr>
          <p:cNvPr id="8" name="Slide Number Placeholder 7">
            <a:extLst>
              <a:ext uri="{FF2B5EF4-FFF2-40B4-BE49-F238E27FC236}">
                <a16:creationId xmlns:a16="http://schemas.microsoft.com/office/drawing/2014/main" id="{610ED93C-5E38-E2E5-C261-167C7FBF80CE}"/>
              </a:ext>
            </a:extLst>
          </p:cNvPr>
          <p:cNvSpPr>
            <a:spLocks noGrp="1"/>
          </p:cNvSpPr>
          <p:nvPr>
            <p:ph type="sldNum" sz="quarter" idx="12"/>
          </p:nvPr>
        </p:nvSpPr>
        <p:spPr>
          <a:xfrm>
            <a:off x="6799887" y="5665771"/>
            <a:ext cx="2057400" cy="273844"/>
          </a:xfrm>
        </p:spPr>
        <p:txBody>
          <a:bodyPr/>
          <a:lstStyle/>
          <a:p>
            <a:fld id="{970D37AD-A042-8547-8A0E-3F6F1331C6F8}" type="slidenum">
              <a:rPr lang="en-US" smtClean="0"/>
              <a:t>43</a:t>
            </a:fld>
            <a:endParaRPr lang="en-US" dirty="0"/>
          </a:p>
        </p:txBody>
      </p:sp>
      <p:pic>
        <p:nvPicPr>
          <p:cNvPr id="6" name="Picture 5">
            <a:extLst>
              <a:ext uri="{FF2B5EF4-FFF2-40B4-BE49-F238E27FC236}">
                <a16:creationId xmlns:a16="http://schemas.microsoft.com/office/drawing/2014/main" id="{C826CE75-8AAB-AD54-2795-093EB2364E4D}"/>
              </a:ext>
            </a:extLst>
          </p:cNvPr>
          <p:cNvPicPr>
            <a:picLocks noChangeAspect="1"/>
          </p:cNvPicPr>
          <p:nvPr/>
        </p:nvPicPr>
        <p:blipFill>
          <a:blip r:embed="rId5"/>
          <a:stretch>
            <a:fillRect/>
          </a:stretch>
        </p:blipFill>
        <p:spPr>
          <a:xfrm>
            <a:off x="827009" y="3256882"/>
            <a:ext cx="2544580" cy="2623873"/>
          </a:xfrm>
          <a:prstGeom prst="rect">
            <a:avLst/>
          </a:prstGeom>
        </p:spPr>
      </p:pic>
      <p:pic>
        <p:nvPicPr>
          <p:cNvPr id="11" name="Picture 10">
            <a:extLst>
              <a:ext uri="{FF2B5EF4-FFF2-40B4-BE49-F238E27FC236}">
                <a16:creationId xmlns:a16="http://schemas.microsoft.com/office/drawing/2014/main" id="{2CA5621B-089D-FC49-A7C8-AA01E4E5209A}"/>
              </a:ext>
            </a:extLst>
          </p:cNvPr>
          <p:cNvPicPr>
            <a:picLocks noChangeAspect="1"/>
          </p:cNvPicPr>
          <p:nvPr/>
        </p:nvPicPr>
        <p:blipFill>
          <a:blip r:embed="rId6"/>
          <a:stretch>
            <a:fillRect/>
          </a:stretch>
        </p:blipFill>
        <p:spPr>
          <a:xfrm>
            <a:off x="3577703" y="3206129"/>
            <a:ext cx="2057400" cy="2733486"/>
          </a:xfrm>
          <a:prstGeom prst="rect">
            <a:avLst/>
          </a:prstGeom>
        </p:spPr>
      </p:pic>
      <p:pic>
        <p:nvPicPr>
          <p:cNvPr id="13" name="Picture 12">
            <a:extLst>
              <a:ext uri="{FF2B5EF4-FFF2-40B4-BE49-F238E27FC236}">
                <a16:creationId xmlns:a16="http://schemas.microsoft.com/office/drawing/2014/main" id="{B11D2637-EF7F-4004-045E-2698C16F446C}"/>
              </a:ext>
            </a:extLst>
          </p:cNvPr>
          <p:cNvPicPr>
            <a:picLocks noChangeAspect="1"/>
          </p:cNvPicPr>
          <p:nvPr/>
        </p:nvPicPr>
        <p:blipFill>
          <a:blip r:embed="rId7"/>
          <a:stretch>
            <a:fillRect/>
          </a:stretch>
        </p:blipFill>
        <p:spPr>
          <a:xfrm>
            <a:off x="5841219" y="3226138"/>
            <a:ext cx="1917337" cy="2685362"/>
          </a:xfrm>
          <a:prstGeom prst="rect">
            <a:avLst/>
          </a:prstGeom>
        </p:spPr>
      </p:pic>
    </p:spTree>
    <p:extLst>
      <p:ext uri="{BB962C8B-B14F-4D97-AF65-F5344CB8AC3E}">
        <p14:creationId xmlns:p14="http://schemas.microsoft.com/office/powerpoint/2010/main" val="2617792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F081D2D-7E10-FDDA-EADD-696DD1DFB9C2}"/>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0F081D2D-7E10-FDDA-EADD-696DD1DFB9C2}"/>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4CA002-03EE-D543-BB35-710361C96144}"/>
              </a:ext>
            </a:extLst>
          </p:cNvPr>
          <p:cNvSpPr>
            <a:spLocks noGrp="1"/>
          </p:cNvSpPr>
          <p:nvPr>
            <p:ph type="title"/>
          </p:nvPr>
        </p:nvSpPr>
        <p:spPr>
          <a:xfrm>
            <a:off x="109057" y="565446"/>
            <a:ext cx="8120543" cy="1252372"/>
          </a:xfrm>
        </p:spPr>
        <p:txBody>
          <a:bodyPr vert="horz">
            <a:normAutofit fontScale="90000"/>
          </a:bodyPr>
          <a:lstStyle/>
          <a:p>
            <a:r>
              <a:rPr lang="fr-FR" sz="3000" dirty="0">
                <a:solidFill>
                  <a:schemeClr val="accent1">
                    <a:lumMod val="50000"/>
                  </a:schemeClr>
                </a:solidFill>
              </a:rPr>
              <a:t>Étape 2 : Goulets d’étranglement empêchant de progresser sur	l’indicateur dont la performance est la plus faible</a:t>
            </a:r>
          </a:p>
        </p:txBody>
      </p:sp>
      <p:sp>
        <p:nvSpPr>
          <p:cNvPr id="3" name="Content Placeholder 2">
            <a:extLst>
              <a:ext uri="{FF2B5EF4-FFF2-40B4-BE49-F238E27FC236}">
                <a16:creationId xmlns:a16="http://schemas.microsoft.com/office/drawing/2014/main" id="{A5428C23-5938-AB43-B5D5-E99A2ED7F09E}"/>
              </a:ext>
            </a:extLst>
          </p:cNvPr>
          <p:cNvSpPr>
            <a:spLocks noGrp="1"/>
          </p:cNvSpPr>
          <p:nvPr>
            <p:ph idx="1"/>
          </p:nvPr>
        </p:nvSpPr>
        <p:spPr>
          <a:xfrm>
            <a:off x="424113" y="2018839"/>
            <a:ext cx="8303835" cy="3052311"/>
          </a:xfrm>
        </p:spPr>
        <p:txBody>
          <a:bodyPr>
            <a:normAutofit/>
          </a:bodyPr>
          <a:lstStyle/>
          <a:p>
            <a:r>
              <a:rPr lang="fr-FR" sz="1500" dirty="0"/>
              <a:t>Pour chaque maladie, qu’est-ce qui explique le résultat le plus faible ?</a:t>
            </a:r>
          </a:p>
          <a:p>
            <a:r>
              <a:rPr lang="fr-FR" sz="1500" dirty="0"/>
              <a:t>Y a-t-il un goulot d’étranglement dans le système de santé qui expliquerait le résultat? Pensez en termes de système de santé dans son ensemble, plutôt qu’au sein des programmes de lutte contre le VIH, la tuberculose et le paludisme. Regardez les évaluations récentes du système de santé. Parmi les exemples de goulets d’étranglement dans le système de santé, on peut citer le manque de clarté des rôles et des responsabilités, la fragmentation du financement et de l’approvisionnement, ou l’insuffisance et inadéquation des ressources humaines pour la santé. L’annexe énumère certains goulets d’étranglement identifiés pour la région de l’ATC dans les travaux précédents.</a:t>
            </a:r>
          </a:p>
          <a:p>
            <a:r>
              <a:rPr lang="fr-FR" sz="1500" dirty="0"/>
              <a:t>Pensez à plusieurs causes possibles, mais n’en énumérez pas plus de 3 qui peuvent expliquer le résultat le plus faible pour chaque maladie. Considérez ceux qui sont les plus pertinents/contributifs.</a:t>
            </a:r>
          </a:p>
        </p:txBody>
      </p:sp>
      <p:sp>
        <p:nvSpPr>
          <p:cNvPr id="5" name="Slide Number Placeholder 4">
            <a:extLst>
              <a:ext uri="{FF2B5EF4-FFF2-40B4-BE49-F238E27FC236}">
                <a16:creationId xmlns:a16="http://schemas.microsoft.com/office/drawing/2014/main" id="{17172508-82A3-5D81-B598-3569E6ACE5FD}"/>
              </a:ext>
            </a:extLst>
          </p:cNvPr>
          <p:cNvSpPr>
            <a:spLocks noGrp="1"/>
          </p:cNvSpPr>
          <p:nvPr>
            <p:ph type="sldNum" sz="quarter" idx="12"/>
          </p:nvPr>
        </p:nvSpPr>
        <p:spPr/>
        <p:txBody>
          <a:bodyPr/>
          <a:lstStyle/>
          <a:p>
            <a:fld id="{970D37AD-A042-8547-8A0E-3F6F1331C6F8}" type="slidenum">
              <a:rPr lang="en-US" smtClean="0"/>
              <a:t>44</a:t>
            </a:fld>
            <a:endParaRPr lang="en-US" dirty="0"/>
          </a:p>
        </p:txBody>
      </p:sp>
      <p:pic>
        <p:nvPicPr>
          <p:cNvPr id="8" name="Picture 7">
            <a:extLst>
              <a:ext uri="{FF2B5EF4-FFF2-40B4-BE49-F238E27FC236}">
                <a16:creationId xmlns:a16="http://schemas.microsoft.com/office/drawing/2014/main" id="{8329479A-B295-7CD7-AC4A-06D5D0935B7F}"/>
              </a:ext>
            </a:extLst>
          </p:cNvPr>
          <p:cNvPicPr>
            <a:picLocks noChangeAspect="1"/>
          </p:cNvPicPr>
          <p:nvPr/>
        </p:nvPicPr>
        <p:blipFill>
          <a:blip r:embed="rId5"/>
          <a:stretch>
            <a:fillRect/>
          </a:stretch>
        </p:blipFill>
        <p:spPr>
          <a:xfrm>
            <a:off x="1163703" y="4369513"/>
            <a:ext cx="2207536" cy="1528844"/>
          </a:xfrm>
          <a:prstGeom prst="rect">
            <a:avLst/>
          </a:prstGeom>
        </p:spPr>
      </p:pic>
      <p:pic>
        <p:nvPicPr>
          <p:cNvPr id="10" name="Picture 9">
            <a:extLst>
              <a:ext uri="{FF2B5EF4-FFF2-40B4-BE49-F238E27FC236}">
                <a16:creationId xmlns:a16="http://schemas.microsoft.com/office/drawing/2014/main" id="{E90EAA7E-8E78-825D-FD7E-BE8E5DFEE9D1}"/>
              </a:ext>
            </a:extLst>
          </p:cNvPr>
          <p:cNvPicPr>
            <a:picLocks noChangeAspect="1"/>
          </p:cNvPicPr>
          <p:nvPr/>
        </p:nvPicPr>
        <p:blipFill>
          <a:blip r:embed="rId6"/>
          <a:stretch>
            <a:fillRect/>
          </a:stretch>
        </p:blipFill>
        <p:spPr>
          <a:xfrm>
            <a:off x="3589948" y="4432297"/>
            <a:ext cx="1928501" cy="1528844"/>
          </a:xfrm>
          <a:prstGeom prst="rect">
            <a:avLst/>
          </a:prstGeom>
        </p:spPr>
      </p:pic>
      <p:pic>
        <p:nvPicPr>
          <p:cNvPr id="12" name="Picture 11">
            <a:extLst>
              <a:ext uri="{FF2B5EF4-FFF2-40B4-BE49-F238E27FC236}">
                <a16:creationId xmlns:a16="http://schemas.microsoft.com/office/drawing/2014/main" id="{B434A2DD-1741-ADDD-859B-A78F548F0039}"/>
              </a:ext>
            </a:extLst>
          </p:cNvPr>
          <p:cNvPicPr>
            <a:picLocks noChangeAspect="1"/>
          </p:cNvPicPr>
          <p:nvPr/>
        </p:nvPicPr>
        <p:blipFill>
          <a:blip r:embed="rId7"/>
          <a:stretch>
            <a:fillRect/>
          </a:stretch>
        </p:blipFill>
        <p:spPr>
          <a:xfrm>
            <a:off x="5737159" y="4432296"/>
            <a:ext cx="1863851" cy="1528845"/>
          </a:xfrm>
          <a:prstGeom prst="rect">
            <a:avLst/>
          </a:prstGeom>
        </p:spPr>
      </p:pic>
    </p:spTree>
    <p:extLst>
      <p:ext uri="{BB962C8B-B14F-4D97-AF65-F5344CB8AC3E}">
        <p14:creationId xmlns:p14="http://schemas.microsoft.com/office/powerpoint/2010/main" val="3079912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4967F85-5147-F089-8D3F-417636EA2DDF}"/>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F4967F85-5147-F089-8D3F-417636EA2DDF}"/>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4CA002-03EE-D543-BB35-710361C96144}"/>
              </a:ext>
            </a:extLst>
          </p:cNvPr>
          <p:cNvSpPr>
            <a:spLocks noGrp="1"/>
          </p:cNvSpPr>
          <p:nvPr>
            <p:ph type="title"/>
          </p:nvPr>
        </p:nvSpPr>
        <p:spPr>
          <a:xfrm>
            <a:off x="503339" y="319579"/>
            <a:ext cx="8137322" cy="1271771"/>
          </a:xfrm>
        </p:spPr>
        <p:txBody>
          <a:bodyPr vert="horz">
            <a:noAutofit/>
          </a:bodyPr>
          <a:lstStyle/>
          <a:p>
            <a:r>
              <a:rPr lang="fr-FR" sz="3000" dirty="0">
                <a:solidFill>
                  <a:schemeClr val="accent1">
                    <a:lumMod val="50000"/>
                  </a:schemeClr>
                </a:solidFill>
              </a:rPr>
              <a:t>Étape 3 : Interventions visant à remédier aux goulets d’étranglement identifiés</a:t>
            </a:r>
          </a:p>
        </p:txBody>
      </p:sp>
      <p:sp>
        <p:nvSpPr>
          <p:cNvPr id="3" name="Content Placeholder 2">
            <a:extLst>
              <a:ext uri="{FF2B5EF4-FFF2-40B4-BE49-F238E27FC236}">
                <a16:creationId xmlns:a16="http://schemas.microsoft.com/office/drawing/2014/main" id="{A5428C23-5938-AB43-B5D5-E99A2ED7F09E}"/>
              </a:ext>
            </a:extLst>
          </p:cNvPr>
          <p:cNvSpPr>
            <a:spLocks noGrp="1"/>
          </p:cNvSpPr>
          <p:nvPr>
            <p:ph idx="1"/>
          </p:nvPr>
        </p:nvSpPr>
        <p:spPr>
          <a:xfrm>
            <a:off x="628651" y="2028157"/>
            <a:ext cx="7886700" cy="3744944"/>
          </a:xfrm>
        </p:spPr>
        <p:txBody>
          <a:bodyPr>
            <a:normAutofit fontScale="85000" lnSpcReduction="20000"/>
          </a:bodyPr>
          <a:lstStyle/>
          <a:p>
            <a:r>
              <a:rPr lang="fr-FR" sz="1800" dirty="0"/>
              <a:t>Pour chaque maladie, </a:t>
            </a:r>
            <a:r>
              <a:rPr lang="fr-FR" sz="1800" b="1" dirty="0"/>
              <a:t>réfléchissez aux interventions possibles </a:t>
            </a:r>
            <a:r>
              <a:rPr lang="fr-FR" sz="1800" dirty="0"/>
              <a:t>qui sont avancées ou qui peuvent être réalisées pour améliorer les résultats et atténuer les goulot d’étranglement identifiés dans les étapes précédentes. N’énumérez pas plus de 5 pour chaque maladie.</a:t>
            </a:r>
          </a:p>
          <a:p>
            <a:r>
              <a:rPr lang="fr-FR" sz="1800" dirty="0"/>
              <a:t>Le </a:t>
            </a:r>
            <a:r>
              <a:rPr lang="fr-FR" sz="1800" i="1" dirty="0"/>
              <a:t>Manuel du Cadre Modulaire 2022 </a:t>
            </a:r>
            <a:r>
              <a:rPr lang="fr-FR" sz="1800" dirty="0"/>
              <a:t>du FM et la </a:t>
            </a:r>
            <a:r>
              <a:rPr lang="fr-FR" sz="1800" i="1" dirty="0"/>
              <a:t>Note d’information – Systèmes résistants et pérennes pour la santé (SRPS) pour la période d’attribution 2023-2025 </a:t>
            </a:r>
            <a:r>
              <a:rPr lang="fr-FR" sz="1800" dirty="0"/>
              <a:t>fournissent quelques exemples et des conseils sur les interventions possibles. La fiche différencie les interventions et les activités telles que ces termes sont utilisés dans le cadre modulaire.</a:t>
            </a:r>
          </a:p>
          <a:p>
            <a:r>
              <a:rPr lang="fr-FR" sz="1800" dirty="0"/>
              <a:t>Le FM suggère de prioriser les interventions SRPS liées aux </a:t>
            </a:r>
            <a:r>
              <a:rPr lang="fr-FR" sz="1800" b="1" dirty="0"/>
              <a:t>Systèmes d’Information Sanitaire, aux Ressources Humaines pour la Santé, à la Gouvernance et aux Systèmes et Réponses Communautaires</a:t>
            </a:r>
          </a:p>
          <a:p>
            <a:pPr lvl="1"/>
            <a:r>
              <a:rPr lang="fr-FR" sz="1500" dirty="0"/>
              <a:t>Les diapositives suivantes fournissent des considérations qui vous aideront à évaluer l’importance d’inclure des interventions dans ces 4 domaines, ainsi que des suggestions d’activités interventionnelles et spécifiques.</a:t>
            </a:r>
          </a:p>
          <a:p>
            <a:r>
              <a:rPr lang="fr-FR" sz="1800" dirty="0"/>
              <a:t>Prenez en compte que les ressources sont limitées. Il est important que les interventions proposées puissent  être financées de manière réaliste avec des ressources disponibles auprès de toutes les sources : financement national, subventions du Fonds Mondial et d’autres associés/partenaires de développement.</a:t>
            </a:r>
          </a:p>
        </p:txBody>
      </p:sp>
      <p:sp>
        <p:nvSpPr>
          <p:cNvPr id="5" name="Slide Number Placeholder 4">
            <a:extLst>
              <a:ext uri="{FF2B5EF4-FFF2-40B4-BE49-F238E27FC236}">
                <a16:creationId xmlns:a16="http://schemas.microsoft.com/office/drawing/2014/main" id="{690A0733-B201-7230-8277-E588A835C309}"/>
              </a:ext>
            </a:extLst>
          </p:cNvPr>
          <p:cNvSpPr>
            <a:spLocks noGrp="1"/>
          </p:cNvSpPr>
          <p:nvPr>
            <p:ph type="sldNum" sz="quarter" idx="12"/>
          </p:nvPr>
        </p:nvSpPr>
        <p:spPr/>
        <p:txBody>
          <a:bodyPr/>
          <a:lstStyle/>
          <a:p>
            <a:fld id="{970D37AD-A042-8547-8A0E-3F6F1331C6F8}" type="slidenum">
              <a:rPr lang="en-US" smtClean="0"/>
              <a:t>45</a:t>
            </a:fld>
            <a:endParaRPr lang="en-US" dirty="0"/>
          </a:p>
        </p:txBody>
      </p:sp>
    </p:spTree>
    <p:extLst>
      <p:ext uri="{BB962C8B-B14F-4D97-AF65-F5344CB8AC3E}">
        <p14:creationId xmlns:p14="http://schemas.microsoft.com/office/powerpoint/2010/main" val="2384341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F451428-BDDC-75F0-1285-10FED84FC83E}"/>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2F451428-BDDC-75F0-1285-10FED84FC83E}"/>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7DDD07FD-28E2-42F7-C0F8-1136B15653B9}"/>
              </a:ext>
            </a:extLst>
          </p:cNvPr>
          <p:cNvSpPr txBox="1">
            <a:spLocks/>
          </p:cNvSpPr>
          <p:nvPr/>
        </p:nvSpPr>
        <p:spPr>
          <a:xfrm>
            <a:off x="628649" y="881641"/>
            <a:ext cx="7634507" cy="127177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000" b="1" dirty="0">
                <a:solidFill>
                  <a:schemeClr val="bg1">
                    <a:lumMod val="10000"/>
                  </a:schemeClr>
                </a:solidFill>
                <a:latin typeface="+mn-lt"/>
              </a:rPr>
              <a:t>Étape 3 : Interventions visant à remédier aux goulets  d’étranglement identifiés</a:t>
            </a:r>
          </a:p>
        </p:txBody>
      </p:sp>
      <p:sp>
        <p:nvSpPr>
          <p:cNvPr id="3" name="Content Placeholder 2">
            <a:extLst>
              <a:ext uri="{FF2B5EF4-FFF2-40B4-BE49-F238E27FC236}">
                <a16:creationId xmlns:a16="http://schemas.microsoft.com/office/drawing/2014/main" id="{A5428C23-5938-AB43-B5D5-E99A2ED7F09E}"/>
              </a:ext>
            </a:extLst>
          </p:cNvPr>
          <p:cNvSpPr>
            <a:spLocks noGrp="1"/>
          </p:cNvSpPr>
          <p:nvPr>
            <p:ph idx="1"/>
          </p:nvPr>
        </p:nvSpPr>
        <p:spPr>
          <a:xfrm>
            <a:off x="628650" y="2153412"/>
            <a:ext cx="7886700" cy="3471101"/>
          </a:xfrm>
        </p:spPr>
        <p:txBody>
          <a:bodyPr>
            <a:normAutofit fontScale="85000" lnSpcReduction="20000"/>
          </a:bodyPr>
          <a:lstStyle/>
          <a:p>
            <a:r>
              <a:rPr lang="fr-FR" dirty="0"/>
              <a:t>Avez-vous identifié des lacunes dans ces domaines qui nécessitent une attention particulière? Les interventions dans ce domaine contribueraient-elles à améliorer de </a:t>
            </a:r>
            <a:r>
              <a:rPr lang="fr-FR" b="1" dirty="0"/>
              <a:t>manière significative </a:t>
            </a:r>
            <a:r>
              <a:rPr lang="fr-FR" dirty="0"/>
              <a:t>les résultats mais aussi la performance des indicateurs?</a:t>
            </a:r>
          </a:p>
          <a:p>
            <a:r>
              <a:rPr lang="fr-FR" dirty="0"/>
              <a:t>Si c'est le cas, incluez des interventions dans ces domaines dans votre liste d'activités potentielles, mais là encore, n'en incluez pas plus de 5 au total pour chaque maladie.</a:t>
            </a:r>
          </a:p>
          <a:p>
            <a:r>
              <a:rPr lang="fr-FR" dirty="0"/>
              <a:t>Avez-vous identifié des interventions autres que SIS, RHS, SRC et Gouvernance qui peuvent contribuer à améliorer le ou les goulets d'étranglement identifiés?</a:t>
            </a:r>
          </a:p>
          <a:p>
            <a:r>
              <a:rPr lang="fr-FR" dirty="0"/>
              <a:t>À l'étape 3, si vous constatez que certaines des interventions énumérées </a:t>
            </a:r>
            <a:r>
              <a:rPr lang="fr-FR" b="1" dirty="0"/>
              <a:t>ne contribueront </a:t>
            </a:r>
            <a:r>
              <a:rPr lang="fr-FR" dirty="0"/>
              <a:t>pas à résoudre le ou les goulets d'étranglement, </a:t>
            </a:r>
            <a:r>
              <a:rPr lang="fr-FR" b="1" dirty="0"/>
              <a:t>écartez-les.</a:t>
            </a:r>
          </a:p>
        </p:txBody>
      </p:sp>
      <p:sp>
        <p:nvSpPr>
          <p:cNvPr id="5" name="Slide Number Placeholder 4">
            <a:extLst>
              <a:ext uri="{FF2B5EF4-FFF2-40B4-BE49-F238E27FC236}">
                <a16:creationId xmlns:a16="http://schemas.microsoft.com/office/drawing/2014/main" id="{690A0733-B201-7230-8277-E588A835C309}"/>
              </a:ext>
            </a:extLst>
          </p:cNvPr>
          <p:cNvSpPr>
            <a:spLocks noGrp="1"/>
          </p:cNvSpPr>
          <p:nvPr>
            <p:ph type="sldNum" sz="quarter" idx="12"/>
          </p:nvPr>
        </p:nvSpPr>
        <p:spPr/>
        <p:txBody>
          <a:bodyPr/>
          <a:lstStyle/>
          <a:p>
            <a:fld id="{970D37AD-A042-8547-8A0E-3F6F1331C6F8}" type="slidenum">
              <a:rPr lang="en-US" smtClean="0"/>
              <a:t>46</a:t>
            </a:fld>
            <a:endParaRPr lang="en-US" dirty="0"/>
          </a:p>
        </p:txBody>
      </p:sp>
    </p:spTree>
    <p:extLst>
      <p:ext uri="{BB962C8B-B14F-4D97-AF65-F5344CB8AC3E}">
        <p14:creationId xmlns:p14="http://schemas.microsoft.com/office/powerpoint/2010/main" val="2119547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FBE52BE-891F-88CD-DC24-28CA55591742}"/>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FBE52BE-891F-88CD-DC24-28CA55591742}"/>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AAC89764-D974-C5D5-233A-F3E5C51162DD}"/>
              </a:ext>
            </a:extLst>
          </p:cNvPr>
          <p:cNvSpPr>
            <a:spLocks noGrp="1"/>
          </p:cNvSpPr>
          <p:nvPr>
            <p:ph type="sldNum" sz="quarter" idx="12"/>
          </p:nvPr>
        </p:nvSpPr>
        <p:spPr/>
        <p:txBody>
          <a:bodyPr/>
          <a:lstStyle/>
          <a:p>
            <a:fld id="{970D37AD-A042-8547-8A0E-3F6F1331C6F8}" type="slidenum">
              <a:rPr lang="en-US" smtClean="0"/>
              <a:t>47</a:t>
            </a:fld>
            <a:endParaRPr lang="en-US" dirty="0"/>
          </a:p>
        </p:txBody>
      </p:sp>
      <p:sp>
        <p:nvSpPr>
          <p:cNvPr id="7" name="Title 1">
            <a:extLst>
              <a:ext uri="{FF2B5EF4-FFF2-40B4-BE49-F238E27FC236}">
                <a16:creationId xmlns:a16="http://schemas.microsoft.com/office/drawing/2014/main" id="{72830C17-D157-7043-0BDA-4A34A1A3C7BE}"/>
              </a:ext>
            </a:extLst>
          </p:cNvPr>
          <p:cNvSpPr txBox="1">
            <a:spLocks/>
          </p:cNvSpPr>
          <p:nvPr/>
        </p:nvSpPr>
        <p:spPr>
          <a:xfrm>
            <a:off x="436227" y="477646"/>
            <a:ext cx="7222922" cy="127177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000" b="1" dirty="0">
                <a:solidFill>
                  <a:schemeClr val="accent1">
                    <a:lumMod val="50000"/>
                  </a:schemeClr>
                </a:solidFill>
                <a:latin typeface="+mn-lt"/>
              </a:rPr>
              <a:t>Étape 4 : Eligibilité des interventions identifiées</a:t>
            </a:r>
          </a:p>
        </p:txBody>
      </p:sp>
      <p:sp>
        <p:nvSpPr>
          <p:cNvPr id="9" name="Content Placeholder 2">
            <a:extLst>
              <a:ext uri="{FF2B5EF4-FFF2-40B4-BE49-F238E27FC236}">
                <a16:creationId xmlns:a16="http://schemas.microsoft.com/office/drawing/2014/main" id="{66DEE97B-CDBB-934C-099A-80D79BD46FE7}"/>
              </a:ext>
            </a:extLst>
          </p:cNvPr>
          <p:cNvSpPr txBox="1">
            <a:spLocks/>
          </p:cNvSpPr>
          <p:nvPr/>
        </p:nvSpPr>
        <p:spPr>
          <a:xfrm>
            <a:off x="628650" y="2050541"/>
            <a:ext cx="7886700" cy="370356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Pour chaque intervention mentionnée à l’étape 3, évaluer si:</a:t>
            </a:r>
          </a:p>
          <a:p>
            <a:pPr marL="600075" lvl="1" indent="-257175">
              <a:buFont typeface="+mj-lt"/>
              <a:buAutoNum type="arabicPeriod"/>
            </a:pPr>
            <a:r>
              <a:rPr lang="fr-FR" sz="1500" dirty="0"/>
              <a:t>L’intervention bénéficie à plus d’une maladie, renforce plus d’une composante du système de santé ou favorise une prestation de services plus intégrée (y compris une APS, des laboratoires, SIS ou une gestion des approvisionnements mieux intégrés). </a:t>
            </a:r>
            <a:r>
              <a:rPr lang="fr-FR" sz="1500" b="1" dirty="0"/>
              <a:t>Répondez par oui ou par non.</a:t>
            </a:r>
          </a:p>
          <a:p>
            <a:pPr marL="600075" lvl="1" indent="-257175">
              <a:buFont typeface="+mj-lt"/>
              <a:buAutoNum type="arabicPeriod"/>
            </a:pPr>
            <a:r>
              <a:rPr lang="fr-FR" sz="1500" dirty="0"/>
              <a:t>Les effets de l’intervention perdureront-ils à el fin de l’intervention (ce qui est différent de durabilité voir diapositive suivante)? </a:t>
            </a:r>
            <a:r>
              <a:rPr lang="fr-FR" sz="1500" b="1" dirty="0"/>
              <a:t>Répondez par oui ou par non.</a:t>
            </a:r>
          </a:p>
          <a:p>
            <a:pPr marL="600075" lvl="1" indent="-257175">
              <a:buFont typeface="+mj-lt"/>
              <a:buAutoNum type="arabicPeriod"/>
            </a:pPr>
            <a:r>
              <a:rPr lang="fr-FR" sz="1500" dirty="0"/>
              <a:t>L’activité est alignée avec les règles d’éligibilité de financement du FM. Veuillez consulter la note d’information SSRS et le manuel du cadre modulaire pour obtenir des conseils. </a:t>
            </a:r>
            <a:r>
              <a:rPr lang="fr-FR" sz="1500" b="1" dirty="0"/>
              <a:t>Répondez oui ou non.</a:t>
            </a:r>
          </a:p>
          <a:p>
            <a:r>
              <a:rPr lang="fr-FR" sz="1800" dirty="0"/>
              <a:t>Les interventions pour lesquelles les trois réponses sont "oui" sont considérées comme des interventions de renforcement du système de santé éligibles.  </a:t>
            </a:r>
            <a:r>
              <a:rPr lang="fr-FR" sz="1800" b="1" dirty="0"/>
              <a:t>Poursuivez ces interventions à la partie 2.</a:t>
            </a:r>
          </a:p>
          <a:p>
            <a:r>
              <a:rPr lang="fr-FR" sz="1800" dirty="0"/>
              <a:t>Rejetez toutes les autres, mais envisagez de les inclure dans des modules spécifiques à la maladie.</a:t>
            </a:r>
          </a:p>
        </p:txBody>
      </p:sp>
    </p:spTree>
    <p:extLst>
      <p:ext uri="{BB962C8B-B14F-4D97-AF65-F5344CB8AC3E}">
        <p14:creationId xmlns:p14="http://schemas.microsoft.com/office/powerpoint/2010/main" val="1680728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730B6A7-5443-D6A8-FF1D-C8D60AE366EF}"/>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8730B6A7-5443-D6A8-FF1D-C8D60AE366EF}"/>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D82658-81DA-1B45-A943-55E9298D75DB}"/>
              </a:ext>
            </a:extLst>
          </p:cNvPr>
          <p:cNvSpPr>
            <a:spLocks noGrp="1"/>
          </p:cNvSpPr>
          <p:nvPr>
            <p:ph type="title"/>
          </p:nvPr>
        </p:nvSpPr>
        <p:spPr>
          <a:xfrm>
            <a:off x="628650" y="986803"/>
            <a:ext cx="7886700" cy="994172"/>
          </a:xfrm>
        </p:spPr>
        <p:txBody>
          <a:bodyPr vert="horz">
            <a:normAutofit/>
          </a:bodyPr>
          <a:lstStyle/>
          <a:p>
            <a:r>
              <a:rPr lang="fr-FR" dirty="0">
                <a:solidFill>
                  <a:schemeClr val="accent1">
                    <a:lumMod val="50000"/>
                  </a:schemeClr>
                </a:solidFill>
              </a:rPr>
              <a:t>Étape 4 : Éligibilité des interventions identifiées – différence  entre durabilité et le critère de longévité</a:t>
            </a:r>
            <a:endParaRPr lang="fr-FR" dirty="0"/>
          </a:p>
        </p:txBody>
      </p:sp>
      <p:sp>
        <p:nvSpPr>
          <p:cNvPr id="3" name="Content Placeholder 2">
            <a:extLst>
              <a:ext uri="{FF2B5EF4-FFF2-40B4-BE49-F238E27FC236}">
                <a16:creationId xmlns:a16="http://schemas.microsoft.com/office/drawing/2014/main" id="{7A140143-46DB-494E-BA90-458BDC0CF925}"/>
              </a:ext>
            </a:extLst>
          </p:cNvPr>
          <p:cNvSpPr>
            <a:spLocks noGrp="1"/>
          </p:cNvSpPr>
          <p:nvPr>
            <p:ph idx="1"/>
          </p:nvPr>
        </p:nvSpPr>
        <p:spPr>
          <a:xfrm>
            <a:off x="353291" y="2007991"/>
            <a:ext cx="8437418" cy="3041455"/>
          </a:xfrm>
        </p:spPr>
        <p:txBody>
          <a:bodyPr>
            <a:normAutofit/>
          </a:bodyPr>
          <a:lstStyle/>
          <a:p>
            <a:r>
              <a:rPr lang="fr-FR" sz="1200" dirty="0"/>
              <a:t>Il a été précédemment constaté que pour qu’une intervention soit considérée comme un renforcement du système de santé, elle doit  répondre à deux critères. L’un d’eux est le critère de longévité: les bénéfices de l’intervention perdurent une fois celle-ci terminée.</a:t>
            </a:r>
          </a:p>
          <a:p>
            <a:r>
              <a:rPr lang="fr-FR" sz="1200" dirty="0"/>
              <a:t>La longévité des bénéfices n’est pas la même chose que la durabilité. Une façon de penser est que la longévité est liée à des changements  institutionnels, politiques ou de comportement qui modifient le fonctionnement du système, tandis que la durabilité est liée à la disponibilité  des ressources et à la fourniture d’intrants pour combler les lacunes dans la prestation de services.</a:t>
            </a:r>
          </a:p>
          <a:p>
            <a:r>
              <a:rPr lang="fr-FR" sz="1200" dirty="0"/>
              <a:t>Quelques exemples aident à clarifier le point</a:t>
            </a:r>
          </a:p>
          <a:p>
            <a:endParaRPr lang="fr-FR" sz="1200" dirty="0"/>
          </a:p>
        </p:txBody>
      </p:sp>
      <p:sp>
        <p:nvSpPr>
          <p:cNvPr id="4" name="Slide Number Placeholder 3">
            <a:extLst>
              <a:ext uri="{FF2B5EF4-FFF2-40B4-BE49-F238E27FC236}">
                <a16:creationId xmlns:a16="http://schemas.microsoft.com/office/drawing/2014/main" id="{B1999207-87F9-E84A-9E2C-0A648743F666}"/>
              </a:ext>
            </a:extLst>
          </p:cNvPr>
          <p:cNvSpPr>
            <a:spLocks noGrp="1"/>
          </p:cNvSpPr>
          <p:nvPr>
            <p:ph type="sldNum" sz="quarter" idx="12"/>
          </p:nvPr>
        </p:nvSpPr>
        <p:spPr/>
        <p:txBody>
          <a:bodyPr/>
          <a:lstStyle/>
          <a:p>
            <a:fld id="{970D37AD-A042-8547-8A0E-3F6F1331C6F8}" type="slidenum">
              <a:rPr lang="en-US" smtClean="0"/>
              <a:t>48</a:t>
            </a:fld>
            <a:endParaRPr lang="en-US" dirty="0"/>
          </a:p>
        </p:txBody>
      </p:sp>
      <p:sp>
        <p:nvSpPr>
          <p:cNvPr id="5" name="Rounded Rectangle 4">
            <a:extLst>
              <a:ext uri="{FF2B5EF4-FFF2-40B4-BE49-F238E27FC236}">
                <a16:creationId xmlns:a16="http://schemas.microsoft.com/office/drawing/2014/main" id="{E14EACA7-0C78-7646-A56D-FD37CEEE0C11}"/>
              </a:ext>
            </a:extLst>
          </p:cNvPr>
          <p:cNvSpPr/>
          <p:nvPr/>
        </p:nvSpPr>
        <p:spPr>
          <a:xfrm>
            <a:off x="535825" y="3429001"/>
            <a:ext cx="3853988" cy="2427317"/>
          </a:xfrm>
          <a:prstGeom prst="roundRect">
            <a:avLst>
              <a:gd name="adj" fmla="val 7522"/>
            </a:avLst>
          </a:prstGeom>
        </p:spPr>
        <p:style>
          <a:lnRef idx="2">
            <a:schemeClr val="accent1">
              <a:shade val="50000"/>
            </a:schemeClr>
          </a:lnRef>
          <a:fillRef idx="1">
            <a:schemeClr val="accent1"/>
          </a:fillRef>
          <a:effectRef idx="0">
            <a:schemeClr val="accent1"/>
          </a:effectRef>
          <a:fontRef idx="minor">
            <a:schemeClr val="lt1"/>
          </a:fontRef>
        </p:style>
        <p:txBody>
          <a:bodyPr lIns="0" tIns="54000" rtlCol="0" anchor="ctr"/>
          <a:lstStyle/>
          <a:p>
            <a:pPr algn="ctr"/>
            <a:r>
              <a:rPr lang="fr-FR" sz="900" b="1" dirty="0"/>
              <a:t>Exemple 1 : Intégrer les travailleurs communautaires de façon formelle dans le Système de Soins de Santé Primaires</a:t>
            </a:r>
          </a:p>
          <a:p>
            <a:pPr algn="ctr"/>
            <a:endParaRPr lang="fr-FR" sz="900" dirty="0"/>
          </a:p>
          <a:p>
            <a:pPr algn="ctr"/>
            <a:r>
              <a:rPr lang="fr-FR" sz="900" dirty="0"/>
              <a:t>Cette intervention répond au critère de longévité : l’intervention nécessitera  des changements normatifs et peut-être la conception d’un programme de  formation des travailleurs communautaires.. Une fois ces actions terminées,  l’intervention cesse, mais les avantages perdurent dans la mesure où les  travailleurs de la santé font déjà partie du système de santé et peuvent  fournir des services de manière intégrée, il y a un changement dans les règles du jeu.</a:t>
            </a:r>
          </a:p>
          <a:p>
            <a:pPr algn="ctr"/>
            <a:endParaRPr lang="fr-FR" sz="900" dirty="0"/>
          </a:p>
          <a:p>
            <a:pPr algn="ctr"/>
            <a:r>
              <a:rPr lang="fr-FR" sz="900" dirty="0"/>
              <a:t>Néanmoins, l’intervention peut ne pas être durable. Les salaires des travailleurs  communautaires peuvent être partiellement financés par la subvention. Si le  gouvernement décide de ne pas continuer à financer les travailleurs communautaires,  l’intervention n’est pas durable. Cependant, le changement de réglementation laisse la  porte ouverte à l’embauche formelle de travailleurs de la santé dans l'avenir.</a:t>
            </a:r>
          </a:p>
        </p:txBody>
      </p:sp>
      <p:sp>
        <p:nvSpPr>
          <p:cNvPr id="6" name="Rounded Rectangle 5">
            <a:extLst>
              <a:ext uri="{FF2B5EF4-FFF2-40B4-BE49-F238E27FC236}">
                <a16:creationId xmlns:a16="http://schemas.microsoft.com/office/drawing/2014/main" id="{A352750E-C7EA-9140-B913-57B0F4DBEFB9}"/>
              </a:ext>
            </a:extLst>
          </p:cNvPr>
          <p:cNvSpPr/>
          <p:nvPr/>
        </p:nvSpPr>
        <p:spPr>
          <a:xfrm>
            <a:off x="4754189" y="3429001"/>
            <a:ext cx="3853988" cy="2427317"/>
          </a:xfrm>
          <a:prstGeom prst="roundRect">
            <a:avLst>
              <a:gd name="adj" fmla="val 7522"/>
            </a:avLst>
          </a:prstGeom>
        </p:spPr>
        <p:style>
          <a:lnRef idx="2">
            <a:schemeClr val="accent1">
              <a:shade val="50000"/>
            </a:schemeClr>
          </a:lnRef>
          <a:fillRef idx="1">
            <a:schemeClr val="accent1"/>
          </a:fillRef>
          <a:effectRef idx="0">
            <a:schemeClr val="accent1"/>
          </a:effectRef>
          <a:fontRef idx="minor">
            <a:schemeClr val="lt1"/>
          </a:fontRef>
        </p:style>
        <p:txBody>
          <a:bodyPr lIns="0" tIns="81000" rtlCol="0" anchor="ctr"/>
          <a:lstStyle/>
          <a:p>
            <a:pPr algn="ctr"/>
            <a:r>
              <a:rPr lang="fr-FR" sz="900" b="1" dirty="0">
                <a:solidFill>
                  <a:schemeClr val="bg1"/>
                </a:solidFill>
              </a:rPr>
              <a:t>Exemple 2 : Financer des primes salariales pour les travailleurs de la santé (TS) pour attirer plus de ressources humaines</a:t>
            </a:r>
          </a:p>
          <a:p>
            <a:pPr algn="ctr"/>
            <a:endParaRPr lang="fr-FR" sz="900" b="1" dirty="0">
              <a:solidFill>
                <a:schemeClr val="bg1"/>
              </a:solidFill>
            </a:endParaRPr>
          </a:p>
          <a:p>
            <a:pPr algn="ctr"/>
            <a:r>
              <a:rPr lang="fr-FR" sz="900" dirty="0">
                <a:solidFill>
                  <a:schemeClr val="bg1"/>
                </a:solidFill>
              </a:rPr>
              <a:t>Cette intervention peut être durable si le gouvernement s’engage à payer les salaires des  TS une fois la subvention terminée.</a:t>
            </a:r>
          </a:p>
          <a:p>
            <a:pPr algn="ctr"/>
            <a:endParaRPr lang="fr-FR" sz="900" dirty="0">
              <a:solidFill>
                <a:schemeClr val="bg1"/>
              </a:solidFill>
            </a:endParaRPr>
          </a:p>
          <a:p>
            <a:pPr algn="ctr"/>
            <a:r>
              <a:rPr lang="fr-FR" sz="900" dirty="0">
                <a:solidFill>
                  <a:schemeClr val="bg1"/>
                </a:solidFill>
              </a:rPr>
              <a:t>Mais il ne remplit pas le critère de longévité : il n’y a pas de changement dans les règles  du jeu, les salaires resteront insuffisants pour attirer des ressources humaines, le  bénéfice est toujours maintenu seulement s’il y a des bonus. Pour que cette intervention réponde au critère de longévité, il faudrait modifier l’échelle des salaires des travailleurs  de la santé et garantir les lignes budgétaires nécessaires pour assurer leur financement.  Une modification de l’échelle des salaires résout le problème de base des salaires non compétitifs, de sorte qu’avec ou sans bonifications, le bénéfice perdure.</a:t>
            </a:r>
          </a:p>
          <a:p>
            <a:pPr algn="ctr"/>
            <a:endParaRPr lang="fr-FR" sz="900" b="1" dirty="0">
              <a:solidFill>
                <a:schemeClr val="bg1"/>
              </a:solidFill>
            </a:endParaRPr>
          </a:p>
        </p:txBody>
      </p:sp>
    </p:spTree>
    <p:extLst>
      <p:ext uri="{BB962C8B-B14F-4D97-AF65-F5344CB8AC3E}">
        <p14:creationId xmlns:p14="http://schemas.microsoft.com/office/powerpoint/2010/main" val="1513923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CB423C0-4C67-3EA9-4026-6F70D2B26C7B}"/>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8CB423C0-4C67-3EA9-4026-6F70D2B26C7B}"/>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653FE7-5691-E146-8A77-BC47F1B36F72}"/>
              </a:ext>
            </a:extLst>
          </p:cNvPr>
          <p:cNvSpPr>
            <a:spLocks noGrp="1"/>
          </p:cNvSpPr>
          <p:nvPr>
            <p:ph type="title"/>
          </p:nvPr>
        </p:nvSpPr>
        <p:spPr/>
        <p:txBody>
          <a:bodyPr vert="horz">
            <a:normAutofit/>
          </a:bodyPr>
          <a:lstStyle/>
          <a:p>
            <a:r>
              <a:rPr lang="fr-FR" sz="3000" i="1" dirty="0"/>
              <a:t>Partie 2</a:t>
            </a:r>
          </a:p>
        </p:txBody>
      </p:sp>
      <p:sp>
        <p:nvSpPr>
          <p:cNvPr id="3" name="Text Placeholder 2">
            <a:extLst>
              <a:ext uri="{FF2B5EF4-FFF2-40B4-BE49-F238E27FC236}">
                <a16:creationId xmlns:a16="http://schemas.microsoft.com/office/drawing/2014/main" id="{674434B6-3323-0844-B506-DF225F132BDF}"/>
              </a:ext>
            </a:extLst>
          </p:cNvPr>
          <p:cNvSpPr>
            <a:spLocks noGrp="1"/>
          </p:cNvSpPr>
          <p:nvPr>
            <p:ph type="body" idx="1"/>
          </p:nvPr>
        </p:nvSpPr>
        <p:spPr/>
        <p:txBody>
          <a:bodyPr/>
          <a:lstStyle/>
          <a:p>
            <a:r>
              <a:rPr lang="fr-FR" i="1" dirty="0"/>
              <a:t>Hiérarchisation systématique des interventions sélectionnées</a:t>
            </a:r>
          </a:p>
        </p:txBody>
      </p:sp>
      <p:sp>
        <p:nvSpPr>
          <p:cNvPr id="8" name="Slide Number Placeholder 7">
            <a:extLst>
              <a:ext uri="{FF2B5EF4-FFF2-40B4-BE49-F238E27FC236}">
                <a16:creationId xmlns:a16="http://schemas.microsoft.com/office/drawing/2014/main" id="{32659385-6214-1B5E-77CA-24C0E2E39217}"/>
              </a:ext>
            </a:extLst>
          </p:cNvPr>
          <p:cNvSpPr>
            <a:spLocks noGrp="1"/>
          </p:cNvSpPr>
          <p:nvPr>
            <p:ph type="sldNum" sz="quarter" idx="12"/>
          </p:nvPr>
        </p:nvSpPr>
        <p:spPr/>
        <p:txBody>
          <a:bodyPr/>
          <a:lstStyle/>
          <a:p>
            <a:fld id="{970D37AD-A042-8547-8A0E-3F6F1331C6F8}" type="slidenum">
              <a:rPr lang="en-US" smtClean="0"/>
              <a:t>49</a:t>
            </a:fld>
            <a:endParaRPr lang="en-US" dirty="0"/>
          </a:p>
        </p:txBody>
      </p:sp>
    </p:spTree>
    <p:extLst>
      <p:ext uri="{BB962C8B-B14F-4D97-AF65-F5344CB8AC3E}">
        <p14:creationId xmlns:p14="http://schemas.microsoft.com/office/powerpoint/2010/main" val="201837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C5BD-ACF6-05D6-17FB-A567562EC106}"/>
              </a:ext>
            </a:extLst>
          </p:cNvPr>
          <p:cNvSpPr>
            <a:spLocks noGrp="1"/>
          </p:cNvSpPr>
          <p:nvPr>
            <p:ph type="title"/>
          </p:nvPr>
        </p:nvSpPr>
        <p:spPr/>
        <p:txBody>
          <a:bodyPr/>
          <a:lstStyle/>
          <a:p>
            <a:r>
              <a:rPr lang="fr-FR" dirty="0"/>
              <a:t>La pondération des investissements SRPS dans la portefeuille régionale est aussi tombée</a:t>
            </a:r>
          </a:p>
        </p:txBody>
      </p:sp>
      <p:sp>
        <p:nvSpPr>
          <p:cNvPr id="4" name="Slide Number Placeholder 3">
            <a:extLst>
              <a:ext uri="{FF2B5EF4-FFF2-40B4-BE49-F238E27FC236}">
                <a16:creationId xmlns:a16="http://schemas.microsoft.com/office/drawing/2014/main" id="{5B921990-77B2-A05D-D60A-42DCFF677EB5}"/>
              </a:ext>
            </a:extLst>
          </p:cNvPr>
          <p:cNvSpPr>
            <a:spLocks noGrp="1"/>
          </p:cNvSpPr>
          <p:nvPr>
            <p:ph type="sldNum" sz="quarter" idx="12"/>
          </p:nvPr>
        </p:nvSpPr>
        <p:spPr/>
        <p:txBody>
          <a:bodyPr/>
          <a:lstStyle/>
          <a:p>
            <a:fld id="{E1A4F390-C593-4B22-8A73-7EBE23838EA6}" type="slidenum">
              <a:rPr lang="en-US" smtClean="0"/>
              <a:t>5</a:t>
            </a:fld>
            <a:endParaRPr lang="en-US" dirty="0"/>
          </a:p>
        </p:txBody>
      </p:sp>
      <p:pic>
        <p:nvPicPr>
          <p:cNvPr id="5" name="Content Placeholder 4">
            <a:extLst>
              <a:ext uri="{FF2B5EF4-FFF2-40B4-BE49-F238E27FC236}">
                <a16:creationId xmlns:a16="http://schemas.microsoft.com/office/drawing/2014/main" id="{CB06B851-17DF-93B9-87FC-8A2DAB06F3FC}"/>
              </a:ext>
            </a:extLst>
          </p:cNvPr>
          <p:cNvPicPr>
            <a:picLocks noGrp="1" noChangeAspect="1"/>
          </p:cNvPicPr>
          <p:nvPr>
            <p:ph idx="1"/>
          </p:nvPr>
        </p:nvPicPr>
        <p:blipFill rotWithShape="1">
          <a:blip r:embed="rId2"/>
          <a:srcRect l="776"/>
          <a:stretch/>
        </p:blipFill>
        <p:spPr>
          <a:xfrm>
            <a:off x="932150" y="1996752"/>
            <a:ext cx="7583200" cy="3883078"/>
          </a:xfrm>
          <a:prstGeom prst="rect">
            <a:avLst/>
          </a:prstGeom>
        </p:spPr>
      </p:pic>
      <p:sp>
        <p:nvSpPr>
          <p:cNvPr id="6" name="Oval 5">
            <a:extLst>
              <a:ext uri="{FF2B5EF4-FFF2-40B4-BE49-F238E27FC236}">
                <a16:creationId xmlns:a16="http://schemas.microsoft.com/office/drawing/2014/main" id="{81F02B37-06D5-F297-FCA8-79A5770963B3}"/>
              </a:ext>
            </a:extLst>
          </p:cNvPr>
          <p:cNvSpPr/>
          <p:nvPr/>
        </p:nvSpPr>
        <p:spPr>
          <a:xfrm rot="16200000">
            <a:off x="4534679" y="1236305"/>
            <a:ext cx="914400" cy="52997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TextBox 2">
            <a:extLst>
              <a:ext uri="{FF2B5EF4-FFF2-40B4-BE49-F238E27FC236}">
                <a16:creationId xmlns:a16="http://schemas.microsoft.com/office/drawing/2014/main" id="{2008B166-3E65-9AEF-6BB9-FDC8E089CA12}"/>
              </a:ext>
            </a:extLst>
          </p:cNvPr>
          <p:cNvSpPr txBox="1"/>
          <p:nvPr/>
        </p:nvSpPr>
        <p:spPr>
          <a:xfrm>
            <a:off x="6564482" y="90766"/>
            <a:ext cx="691215" cy="369332"/>
          </a:xfrm>
          <a:prstGeom prst="rect">
            <a:avLst/>
          </a:prstGeom>
          <a:solidFill>
            <a:srgbClr val="FFC000"/>
          </a:solidFill>
        </p:spPr>
        <p:txBody>
          <a:bodyPr wrap="none" rtlCol="0">
            <a:spAutoFit/>
          </a:bodyPr>
          <a:lstStyle/>
          <a:p>
            <a:r>
              <a:rPr lang="en-US" b="1" dirty="0"/>
              <a:t>Skip?</a:t>
            </a:r>
          </a:p>
        </p:txBody>
      </p:sp>
    </p:spTree>
    <p:extLst>
      <p:ext uri="{BB962C8B-B14F-4D97-AF65-F5344CB8AC3E}">
        <p14:creationId xmlns:p14="http://schemas.microsoft.com/office/powerpoint/2010/main" val="505151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A4F9D98-1D0A-3E8D-30A5-3872B2B5AC5B}"/>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6A4F9D98-1D0A-3E8D-30A5-3872B2B5AC5B}"/>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2EB1EE5-1A14-354C-803F-912D0F0659C2}"/>
              </a:ext>
            </a:extLst>
          </p:cNvPr>
          <p:cNvSpPr>
            <a:spLocks noGrp="1"/>
          </p:cNvSpPr>
          <p:nvPr>
            <p:ph type="title"/>
          </p:nvPr>
        </p:nvSpPr>
        <p:spPr/>
        <p:txBody>
          <a:bodyPr vert="horz">
            <a:normAutofit fontScale="90000"/>
          </a:bodyPr>
          <a:lstStyle/>
          <a:p>
            <a:r>
              <a:rPr lang="fr-FR" sz="3000" dirty="0">
                <a:solidFill>
                  <a:schemeClr val="bg1">
                    <a:lumMod val="10000"/>
                  </a:schemeClr>
                </a:solidFill>
              </a:rPr>
              <a:t>Étape 5. Importance/capacité de s’attaquer aux  goulets d’étranglement du système de santé</a:t>
            </a:r>
          </a:p>
        </p:txBody>
      </p:sp>
      <p:sp>
        <p:nvSpPr>
          <p:cNvPr id="3" name="Content Placeholder 2">
            <a:extLst>
              <a:ext uri="{FF2B5EF4-FFF2-40B4-BE49-F238E27FC236}">
                <a16:creationId xmlns:a16="http://schemas.microsoft.com/office/drawing/2014/main" id="{CC54E352-1F92-544E-B354-0A0B8CB7022B}"/>
              </a:ext>
            </a:extLst>
          </p:cNvPr>
          <p:cNvSpPr>
            <a:spLocks noGrp="1"/>
          </p:cNvSpPr>
          <p:nvPr>
            <p:ph idx="1"/>
          </p:nvPr>
        </p:nvSpPr>
        <p:spPr>
          <a:xfrm>
            <a:off x="628650" y="2416096"/>
            <a:ext cx="4954003" cy="2917586"/>
          </a:xfrm>
        </p:spPr>
        <p:txBody>
          <a:bodyPr>
            <a:normAutofit fontScale="92500" lnSpcReduction="20000"/>
          </a:bodyPr>
          <a:lstStyle/>
          <a:p>
            <a:pPr marL="0" indent="0">
              <a:buNone/>
            </a:pPr>
            <a:r>
              <a:rPr lang="fr-FR" dirty="0"/>
              <a:t>Dans quelle mesure cette activité est-elle importante pour résoudre les principaux goulets d’étranglement identifiés dans la partie 1 ? Dans quelle mesure cette activité est-elle  pertinente pour obtenir de meilleurs résultats de V/T/P ?</a:t>
            </a:r>
          </a:p>
          <a:p>
            <a:pPr marL="0" indent="0">
              <a:buNone/>
            </a:pPr>
            <a:endParaRPr lang="fr-FR" dirty="0"/>
          </a:p>
          <a:p>
            <a:pPr marL="0" indent="0">
              <a:buNone/>
            </a:pPr>
            <a:r>
              <a:rPr lang="fr-FR" dirty="0"/>
              <a:t>Existe-t-il des preuves de son efficacité ?*</a:t>
            </a:r>
          </a:p>
          <a:p>
            <a:pPr marL="0" indent="0">
              <a:buNone/>
            </a:pPr>
            <a:endParaRPr lang="fr-FR" dirty="0"/>
          </a:p>
        </p:txBody>
      </p:sp>
      <p:sp>
        <p:nvSpPr>
          <p:cNvPr id="4" name="Slide Number Placeholder 3">
            <a:extLst>
              <a:ext uri="{FF2B5EF4-FFF2-40B4-BE49-F238E27FC236}">
                <a16:creationId xmlns:a16="http://schemas.microsoft.com/office/drawing/2014/main" id="{78EDF8E2-270C-7ACE-EBF5-88B846FFC28D}"/>
              </a:ext>
            </a:extLst>
          </p:cNvPr>
          <p:cNvSpPr>
            <a:spLocks noGrp="1"/>
          </p:cNvSpPr>
          <p:nvPr>
            <p:ph type="sldNum" sz="quarter" idx="12"/>
          </p:nvPr>
        </p:nvSpPr>
        <p:spPr/>
        <p:txBody>
          <a:bodyPr/>
          <a:lstStyle/>
          <a:p>
            <a:fld id="{970D37AD-A042-8547-8A0E-3F6F1331C6F8}" type="slidenum">
              <a:rPr lang="en-US" smtClean="0"/>
              <a:t>50</a:t>
            </a:fld>
            <a:endParaRPr lang="en-US" dirty="0"/>
          </a:p>
        </p:txBody>
      </p:sp>
      <p:sp>
        <p:nvSpPr>
          <p:cNvPr id="7" name="TextBox 6">
            <a:extLst>
              <a:ext uri="{FF2B5EF4-FFF2-40B4-BE49-F238E27FC236}">
                <a16:creationId xmlns:a16="http://schemas.microsoft.com/office/drawing/2014/main" id="{7922E553-516A-FA44-AD49-0B9F68EEA48C}"/>
              </a:ext>
            </a:extLst>
          </p:cNvPr>
          <p:cNvSpPr txBox="1"/>
          <p:nvPr/>
        </p:nvSpPr>
        <p:spPr>
          <a:xfrm>
            <a:off x="462170" y="5489972"/>
            <a:ext cx="5456583" cy="300082"/>
          </a:xfrm>
          <a:prstGeom prst="rect">
            <a:avLst/>
          </a:prstGeom>
          <a:noFill/>
        </p:spPr>
        <p:txBody>
          <a:bodyPr wrap="square" rtlCol="0">
            <a:spAutoFit/>
          </a:bodyPr>
          <a:lstStyle/>
          <a:p>
            <a:r>
              <a:rPr lang="fr-FR" sz="1350" i="1" dirty="0"/>
              <a:t>* Examinez les preuves collectées et identifiez les vides d’information</a:t>
            </a:r>
          </a:p>
        </p:txBody>
      </p:sp>
      <p:graphicFrame>
        <p:nvGraphicFramePr>
          <p:cNvPr id="9" name="object 5">
            <a:extLst>
              <a:ext uri="{FF2B5EF4-FFF2-40B4-BE49-F238E27FC236}">
                <a16:creationId xmlns:a16="http://schemas.microsoft.com/office/drawing/2014/main" id="{116B9CE8-A9ED-2CBE-FBDE-FF1A6A6D304A}"/>
              </a:ext>
            </a:extLst>
          </p:cNvPr>
          <p:cNvGraphicFramePr>
            <a:graphicFrameLocks noGrp="1"/>
          </p:cNvGraphicFramePr>
          <p:nvPr/>
        </p:nvGraphicFramePr>
        <p:xfrm>
          <a:off x="5874352" y="2593276"/>
          <a:ext cx="2416493" cy="1982265"/>
        </p:xfrm>
        <a:graphic>
          <a:graphicData uri="http://schemas.openxmlformats.org/drawingml/2006/table">
            <a:tbl>
              <a:tblPr firstRow="1" bandRow="1">
                <a:tableStyleId>{2D5ABB26-0587-4C30-8999-92F81FD0307C}</a:tableStyleId>
              </a:tblPr>
              <a:tblGrid>
                <a:gridCol w="566738">
                  <a:extLst>
                    <a:ext uri="{9D8B030D-6E8A-4147-A177-3AD203B41FA5}">
                      <a16:colId xmlns:a16="http://schemas.microsoft.com/office/drawing/2014/main" val="20000"/>
                    </a:ext>
                  </a:extLst>
                </a:gridCol>
                <a:gridCol w="1849755">
                  <a:extLst>
                    <a:ext uri="{9D8B030D-6E8A-4147-A177-3AD203B41FA5}">
                      <a16:colId xmlns:a16="http://schemas.microsoft.com/office/drawing/2014/main" val="20001"/>
                    </a:ext>
                  </a:extLst>
                </a:gridCol>
              </a:tblGrid>
              <a:tr h="361169">
                <a:tc>
                  <a:txBody>
                    <a:bodyPr/>
                    <a:lstStyle/>
                    <a:p>
                      <a:pPr marR="309245" algn="r">
                        <a:lnSpc>
                          <a:spcPct val="100000"/>
                        </a:lnSpc>
                        <a:spcBef>
                          <a:spcPts val="670"/>
                        </a:spcBef>
                      </a:pPr>
                      <a:r>
                        <a:rPr sz="1400" b="1" dirty="0">
                          <a:latin typeface="Calibri"/>
                          <a:cs typeface="Calibri"/>
                        </a:rPr>
                        <a:t>4</a:t>
                      </a:r>
                      <a:endParaRPr sz="1400" dirty="0">
                        <a:latin typeface="Calibri"/>
                        <a:cs typeface="Calibri"/>
                      </a:endParaRPr>
                    </a:p>
                  </a:txBody>
                  <a:tcPr marL="0" marR="0" marT="63818" marB="0">
                    <a:lnR w="12700">
                      <a:solidFill>
                        <a:srgbClr val="FFFFFF"/>
                      </a:solidFill>
                      <a:prstDash val="solid"/>
                    </a:lnR>
                    <a:lnB w="12700">
                      <a:solidFill>
                        <a:srgbClr val="FFFFFF"/>
                      </a:solidFill>
                      <a:prstDash val="solid"/>
                    </a:lnB>
                    <a:solidFill>
                      <a:srgbClr val="CFD3EA"/>
                    </a:solidFill>
                  </a:tcPr>
                </a:tc>
                <a:tc>
                  <a:txBody>
                    <a:bodyPr/>
                    <a:lstStyle/>
                    <a:p>
                      <a:pPr marR="455930" algn="r">
                        <a:lnSpc>
                          <a:spcPct val="100000"/>
                        </a:lnSpc>
                        <a:spcBef>
                          <a:spcPts val="670"/>
                        </a:spcBef>
                      </a:pPr>
                      <a:r>
                        <a:rPr sz="1400" b="1" spc="-5" dirty="0">
                          <a:latin typeface="Calibri"/>
                          <a:cs typeface="Calibri"/>
                        </a:rPr>
                        <a:t>Très</a:t>
                      </a:r>
                      <a:r>
                        <a:rPr sz="1400" b="1" spc="-30" dirty="0">
                          <a:latin typeface="Calibri"/>
                          <a:cs typeface="Calibri"/>
                        </a:rPr>
                        <a:t> </a:t>
                      </a:r>
                      <a:r>
                        <a:rPr sz="1400" b="1" spc="-5" dirty="0">
                          <a:latin typeface="Calibri"/>
                          <a:cs typeface="Calibri"/>
                        </a:rPr>
                        <a:t>importante</a:t>
                      </a:r>
                      <a:endParaRPr sz="1400" dirty="0">
                        <a:latin typeface="Calibri"/>
                        <a:cs typeface="Calibri"/>
                      </a:endParaRPr>
                    </a:p>
                  </a:txBody>
                  <a:tcPr marL="0" marR="0" marT="63818" marB="0">
                    <a:lnL w="12700">
                      <a:solidFill>
                        <a:srgbClr val="FFFFFF"/>
                      </a:solidFill>
                      <a:prstDash val="solid"/>
                    </a:lnL>
                    <a:lnB w="12700">
                      <a:solidFill>
                        <a:srgbClr val="FFFFFF"/>
                      </a:solidFill>
                      <a:prstDash val="solid"/>
                    </a:lnB>
                    <a:solidFill>
                      <a:srgbClr val="CFD3EA"/>
                    </a:solidFill>
                  </a:tcPr>
                </a:tc>
                <a:extLst>
                  <a:ext uri="{0D108BD9-81ED-4DB2-BD59-A6C34878D82A}">
                    <a16:rowId xmlns:a16="http://schemas.microsoft.com/office/drawing/2014/main" val="10000"/>
                  </a:ext>
                </a:extLst>
              </a:tr>
              <a:tr h="354521">
                <a:tc>
                  <a:txBody>
                    <a:bodyPr/>
                    <a:lstStyle/>
                    <a:p>
                      <a:pPr marR="309245" algn="r">
                        <a:lnSpc>
                          <a:spcPct val="100000"/>
                        </a:lnSpc>
                        <a:spcBef>
                          <a:spcPts val="675"/>
                        </a:spcBef>
                      </a:pPr>
                      <a:r>
                        <a:rPr sz="1400" b="1" dirty="0">
                          <a:latin typeface="Calibri"/>
                          <a:cs typeface="Calibri"/>
                        </a:rPr>
                        <a:t>3</a:t>
                      </a:r>
                      <a:endParaRPr sz="1400" dirty="0">
                        <a:latin typeface="Calibri"/>
                        <a:cs typeface="Calibri"/>
                      </a:endParaRPr>
                    </a:p>
                  </a:txBody>
                  <a:tcPr marL="0" marR="0" marT="64294" marB="0">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694690">
                        <a:lnSpc>
                          <a:spcPct val="100000"/>
                        </a:lnSpc>
                        <a:spcBef>
                          <a:spcPts val="675"/>
                        </a:spcBef>
                      </a:pPr>
                      <a:r>
                        <a:rPr sz="1400" b="1" spc="-5" dirty="0">
                          <a:latin typeface="Calibri"/>
                          <a:cs typeface="Calibri"/>
                        </a:rPr>
                        <a:t>Importante</a:t>
                      </a:r>
                      <a:endParaRPr sz="1400" dirty="0">
                        <a:latin typeface="Calibri"/>
                        <a:cs typeface="Calibri"/>
                      </a:endParaRPr>
                    </a:p>
                  </a:txBody>
                  <a:tcPr marL="0" marR="0" marT="64294"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1"/>
                  </a:ext>
                </a:extLst>
              </a:tr>
              <a:tr h="502015">
                <a:tc>
                  <a:txBody>
                    <a:bodyPr/>
                    <a:lstStyle/>
                    <a:p>
                      <a:pPr marR="309245" algn="r">
                        <a:lnSpc>
                          <a:spcPct val="100000"/>
                        </a:lnSpc>
                        <a:spcBef>
                          <a:spcPts val="720"/>
                        </a:spcBef>
                      </a:pPr>
                      <a:r>
                        <a:rPr sz="1400" b="1" dirty="0">
                          <a:latin typeface="Calibri"/>
                          <a:cs typeface="Calibri"/>
                        </a:rPr>
                        <a:t>2</a:t>
                      </a:r>
                      <a:endParaRPr sz="1400" dirty="0">
                        <a:latin typeface="Calibri"/>
                        <a:cs typeface="Calibri"/>
                      </a:endParaRPr>
                    </a:p>
                  </a:txBody>
                  <a:tcPr marL="0" marR="0" marT="68580" marB="0">
                    <a:lnR w="12700">
                      <a:solidFill>
                        <a:srgbClr val="FFFFFF"/>
                      </a:solidFill>
                      <a:prstDash val="solid"/>
                    </a:lnR>
                    <a:lnT w="12700">
                      <a:solidFill>
                        <a:srgbClr val="FFFFFF"/>
                      </a:solidFill>
                      <a:prstDash val="solid"/>
                    </a:lnT>
                    <a:lnB w="19050">
                      <a:solidFill>
                        <a:srgbClr val="FFFFFF"/>
                      </a:solidFill>
                      <a:prstDash val="solid"/>
                    </a:lnB>
                    <a:solidFill>
                      <a:srgbClr val="CFD3EA"/>
                    </a:solidFill>
                  </a:tcPr>
                </a:tc>
                <a:tc>
                  <a:txBody>
                    <a:bodyPr/>
                    <a:lstStyle/>
                    <a:p>
                      <a:pPr marL="609600" marR="518795" indent="-76200">
                        <a:lnSpc>
                          <a:spcPct val="102299"/>
                        </a:lnSpc>
                        <a:spcBef>
                          <a:spcPts val="670"/>
                        </a:spcBef>
                      </a:pPr>
                      <a:r>
                        <a:rPr sz="1400" b="1" spc="-10" dirty="0">
                          <a:latin typeface="Calibri"/>
                          <a:cs typeface="Calibri"/>
                        </a:rPr>
                        <a:t>Quelque</a:t>
                      </a:r>
                      <a:r>
                        <a:rPr sz="1400" b="1" spc="-70" dirty="0">
                          <a:latin typeface="Calibri"/>
                          <a:cs typeface="Calibri"/>
                        </a:rPr>
                        <a:t> </a:t>
                      </a:r>
                      <a:r>
                        <a:rPr sz="1400" b="1" spc="-5" dirty="0">
                          <a:latin typeface="Calibri"/>
                          <a:cs typeface="Calibri"/>
                        </a:rPr>
                        <a:t>chose </a:t>
                      </a:r>
                      <a:r>
                        <a:rPr sz="1400" b="1" spc="-390" dirty="0">
                          <a:latin typeface="Calibri"/>
                          <a:cs typeface="Calibri"/>
                        </a:rPr>
                        <a:t> </a:t>
                      </a:r>
                      <a:r>
                        <a:rPr sz="1400" b="1" spc="-5" dirty="0">
                          <a:latin typeface="Calibri"/>
                          <a:cs typeface="Calibri"/>
                        </a:rPr>
                        <a:t>d’importante</a:t>
                      </a:r>
                      <a:endParaRPr sz="1400" dirty="0">
                        <a:latin typeface="Calibri"/>
                        <a:cs typeface="Calibri"/>
                      </a:endParaRPr>
                    </a:p>
                  </a:txBody>
                  <a:tcPr marL="0" marR="0" marT="63818" marB="0">
                    <a:lnL w="12700">
                      <a:solidFill>
                        <a:srgbClr val="FFFFFF"/>
                      </a:solidFill>
                      <a:prstDash val="solid"/>
                    </a:lnL>
                    <a:lnT w="12700">
                      <a:solidFill>
                        <a:srgbClr val="FFFFFF"/>
                      </a:solidFill>
                      <a:prstDash val="solid"/>
                    </a:lnT>
                    <a:lnB w="19050">
                      <a:solidFill>
                        <a:srgbClr val="FFFFFF"/>
                      </a:solidFill>
                      <a:prstDash val="solid"/>
                    </a:lnB>
                    <a:solidFill>
                      <a:srgbClr val="CFD3EA"/>
                    </a:solidFill>
                  </a:tcPr>
                </a:tc>
                <a:extLst>
                  <a:ext uri="{0D108BD9-81ED-4DB2-BD59-A6C34878D82A}">
                    <a16:rowId xmlns:a16="http://schemas.microsoft.com/office/drawing/2014/main" val="10002"/>
                  </a:ext>
                </a:extLst>
              </a:tr>
              <a:tr h="339728">
                <a:tc>
                  <a:txBody>
                    <a:bodyPr/>
                    <a:lstStyle/>
                    <a:p>
                      <a:pPr marR="309245" algn="r">
                        <a:lnSpc>
                          <a:spcPct val="100000"/>
                        </a:lnSpc>
                        <a:spcBef>
                          <a:spcPts val="680"/>
                        </a:spcBef>
                      </a:pPr>
                      <a:r>
                        <a:rPr sz="1400" b="1" dirty="0">
                          <a:latin typeface="Calibri"/>
                          <a:cs typeface="Calibri"/>
                        </a:rPr>
                        <a:t>1</a:t>
                      </a:r>
                      <a:endParaRPr sz="1400" dirty="0">
                        <a:latin typeface="Calibri"/>
                        <a:cs typeface="Calibri"/>
                      </a:endParaRPr>
                    </a:p>
                  </a:txBody>
                  <a:tcPr marL="0" marR="0" marT="64770" marB="0">
                    <a:lnR w="12700">
                      <a:solidFill>
                        <a:srgbClr val="FFFFFF"/>
                      </a:solidFill>
                      <a:prstDash val="solid"/>
                    </a:lnR>
                    <a:lnT w="19050">
                      <a:solidFill>
                        <a:srgbClr val="FFFFFF"/>
                      </a:solidFill>
                      <a:prstDash val="solid"/>
                    </a:lnT>
                    <a:solidFill>
                      <a:srgbClr val="E9EBF5"/>
                    </a:solidFill>
                  </a:tcPr>
                </a:tc>
                <a:tc>
                  <a:txBody>
                    <a:bodyPr/>
                    <a:lstStyle/>
                    <a:p>
                      <a:pPr marR="492759" algn="r">
                        <a:lnSpc>
                          <a:spcPct val="100000"/>
                        </a:lnSpc>
                        <a:spcBef>
                          <a:spcPts val="680"/>
                        </a:spcBef>
                      </a:pPr>
                      <a:r>
                        <a:rPr sz="1400" b="1" spc="-5" dirty="0">
                          <a:latin typeface="Calibri"/>
                          <a:cs typeface="Calibri"/>
                        </a:rPr>
                        <a:t>Pas</a:t>
                      </a:r>
                      <a:r>
                        <a:rPr sz="1400" b="1" spc="-40" dirty="0">
                          <a:latin typeface="Calibri"/>
                          <a:cs typeface="Calibri"/>
                        </a:rPr>
                        <a:t> </a:t>
                      </a:r>
                      <a:r>
                        <a:rPr sz="1400" b="1" spc="-5" dirty="0">
                          <a:latin typeface="Calibri"/>
                          <a:cs typeface="Calibri"/>
                        </a:rPr>
                        <a:t>importante</a:t>
                      </a:r>
                      <a:endParaRPr sz="1400" dirty="0">
                        <a:latin typeface="Calibri"/>
                        <a:cs typeface="Calibri"/>
                      </a:endParaRPr>
                    </a:p>
                  </a:txBody>
                  <a:tcPr marL="0" marR="0" marT="64770" marB="0">
                    <a:lnL w="12700">
                      <a:solidFill>
                        <a:srgbClr val="FFFFFF"/>
                      </a:solidFill>
                      <a:prstDash val="solid"/>
                    </a:lnL>
                    <a:lnT w="19050">
                      <a:solidFill>
                        <a:srgbClr val="FFFFFF"/>
                      </a:solidFill>
                      <a:prstDash val="solid"/>
                    </a:lnT>
                    <a:solidFill>
                      <a:srgbClr val="E9EBF5"/>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76817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28B4316-AF8A-8775-D522-71EE86DF6E6F}"/>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B28B4316-AF8A-8775-D522-71EE86DF6E6F}"/>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B264F5-8D1C-3544-AB31-AFC0C2BC6390}"/>
              </a:ext>
            </a:extLst>
          </p:cNvPr>
          <p:cNvSpPr>
            <a:spLocks noGrp="1"/>
          </p:cNvSpPr>
          <p:nvPr>
            <p:ph type="title"/>
          </p:nvPr>
        </p:nvSpPr>
        <p:spPr/>
        <p:txBody>
          <a:bodyPr vert="horz">
            <a:normAutofit fontScale="90000"/>
          </a:bodyPr>
          <a:lstStyle/>
          <a:p>
            <a:r>
              <a:rPr lang="fr-FR" sz="3000" dirty="0">
                <a:solidFill>
                  <a:schemeClr val="bg1">
                    <a:lumMod val="10000"/>
                  </a:schemeClr>
                </a:solidFill>
              </a:rPr>
              <a:t>Étape 6. Harmonisation avec les priorités nationales	en matière de santé/volonté politique actuelle</a:t>
            </a:r>
          </a:p>
        </p:txBody>
      </p:sp>
      <p:sp>
        <p:nvSpPr>
          <p:cNvPr id="3" name="Content Placeholder 2">
            <a:extLst>
              <a:ext uri="{FF2B5EF4-FFF2-40B4-BE49-F238E27FC236}">
                <a16:creationId xmlns:a16="http://schemas.microsoft.com/office/drawing/2014/main" id="{2CA7430A-9337-EA48-9AF1-6BA25575D4BF}"/>
              </a:ext>
            </a:extLst>
          </p:cNvPr>
          <p:cNvSpPr>
            <a:spLocks noGrp="1"/>
          </p:cNvSpPr>
          <p:nvPr>
            <p:ph idx="1"/>
          </p:nvPr>
        </p:nvSpPr>
        <p:spPr>
          <a:xfrm>
            <a:off x="628650" y="2457935"/>
            <a:ext cx="3943350" cy="3032037"/>
          </a:xfrm>
        </p:spPr>
        <p:txBody>
          <a:bodyPr>
            <a:normAutofit lnSpcReduction="10000"/>
          </a:bodyPr>
          <a:lstStyle/>
          <a:p>
            <a:pPr marL="0" indent="0">
              <a:buNone/>
            </a:pPr>
            <a:r>
              <a:rPr lang="fr-FR" dirty="0"/>
              <a:t>Dans quelle mesure cette  activité s’aligne-t-elle sur les priorités du gouvernement actuel et/ou les Plans Stratégiques Nationaux ?</a:t>
            </a:r>
          </a:p>
          <a:p>
            <a:pPr marL="0" indent="0">
              <a:buNone/>
            </a:pPr>
            <a:r>
              <a:rPr lang="fr-FR" dirty="0"/>
              <a:t>Cette intervention serait-elle soutenue par le gouvernement ?</a:t>
            </a:r>
          </a:p>
        </p:txBody>
      </p:sp>
      <p:sp>
        <p:nvSpPr>
          <p:cNvPr id="4" name="Slide Number Placeholder 3">
            <a:extLst>
              <a:ext uri="{FF2B5EF4-FFF2-40B4-BE49-F238E27FC236}">
                <a16:creationId xmlns:a16="http://schemas.microsoft.com/office/drawing/2014/main" id="{F5C07D12-9DAE-4174-23B0-749CD02903BF}"/>
              </a:ext>
            </a:extLst>
          </p:cNvPr>
          <p:cNvSpPr>
            <a:spLocks noGrp="1"/>
          </p:cNvSpPr>
          <p:nvPr>
            <p:ph type="sldNum" sz="quarter" idx="12"/>
          </p:nvPr>
        </p:nvSpPr>
        <p:spPr/>
        <p:txBody>
          <a:bodyPr/>
          <a:lstStyle/>
          <a:p>
            <a:fld id="{970D37AD-A042-8547-8A0E-3F6F1331C6F8}" type="slidenum">
              <a:rPr lang="en-US" smtClean="0"/>
              <a:t>51</a:t>
            </a:fld>
            <a:endParaRPr lang="en-US" dirty="0"/>
          </a:p>
        </p:txBody>
      </p:sp>
      <p:graphicFrame>
        <p:nvGraphicFramePr>
          <p:cNvPr id="5" name="Table 15">
            <a:extLst>
              <a:ext uri="{FF2B5EF4-FFF2-40B4-BE49-F238E27FC236}">
                <a16:creationId xmlns:a16="http://schemas.microsoft.com/office/drawing/2014/main" id="{8039599D-5B8F-9EB8-3138-83D285983A7D}"/>
              </a:ext>
            </a:extLst>
          </p:cNvPr>
          <p:cNvGraphicFramePr>
            <a:graphicFrameLocks noGrp="1"/>
          </p:cNvGraphicFramePr>
          <p:nvPr/>
        </p:nvGraphicFramePr>
        <p:xfrm>
          <a:off x="4812631" y="2708252"/>
          <a:ext cx="3849048" cy="1573997"/>
        </p:xfrm>
        <a:graphic>
          <a:graphicData uri="http://schemas.openxmlformats.org/drawingml/2006/table">
            <a:tbl>
              <a:tblPr bandRow="1">
                <a:tableStyleId>{5C22544A-7EE6-4342-B048-85BDC9FD1C3A}</a:tableStyleId>
              </a:tblPr>
              <a:tblGrid>
                <a:gridCol w="577858">
                  <a:extLst>
                    <a:ext uri="{9D8B030D-6E8A-4147-A177-3AD203B41FA5}">
                      <a16:colId xmlns:a16="http://schemas.microsoft.com/office/drawing/2014/main" val="3072244936"/>
                    </a:ext>
                  </a:extLst>
                </a:gridCol>
                <a:gridCol w="3271190">
                  <a:extLst>
                    <a:ext uri="{9D8B030D-6E8A-4147-A177-3AD203B41FA5}">
                      <a16:colId xmlns:a16="http://schemas.microsoft.com/office/drawing/2014/main" val="503090622"/>
                    </a:ext>
                  </a:extLst>
                </a:gridCol>
              </a:tblGrid>
              <a:tr h="362798">
                <a:tc>
                  <a:txBody>
                    <a:bodyPr/>
                    <a:lstStyle/>
                    <a:p>
                      <a:pPr algn="ctr"/>
                      <a:r>
                        <a:rPr lang="fr-FR" sz="1400" b="1" noProof="0" dirty="0"/>
                        <a:t>4</a:t>
                      </a:r>
                    </a:p>
                  </a:txBody>
                  <a:tcPr marL="68580" marR="68580" marT="34290" marB="34290" anchor="ctr"/>
                </a:tc>
                <a:tc>
                  <a:txBody>
                    <a:bodyPr/>
                    <a:lstStyle/>
                    <a:p>
                      <a:pPr algn="ctr"/>
                      <a:r>
                        <a:rPr lang="fr-FR" sz="1400" b="1" noProof="0" dirty="0"/>
                        <a:t>Très bien alignée avec un soutien significatif</a:t>
                      </a:r>
                    </a:p>
                  </a:txBody>
                  <a:tcPr marL="68580" marR="68580" marT="34290" marB="34290" anchor="ctr"/>
                </a:tc>
                <a:extLst>
                  <a:ext uri="{0D108BD9-81ED-4DB2-BD59-A6C34878D82A}">
                    <a16:rowId xmlns:a16="http://schemas.microsoft.com/office/drawing/2014/main" val="2489323016"/>
                  </a:ext>
                </a:extLst>
              </a:tr>
              <a:tr h="353101">
                <a:tc>
                  <a:txBody>
                    <a:bodyPr/>
                    <a:lstStyle/>
                    <a:p>
                      <a:pPr algn="ctr"/>
                      <a:r>
                        <a:rPr lang="fr-FR" sz="1400" b="1" noProof="0" dirty="0"/>
                        <a:t>3</a:t>
                      </a:r>
                    </a:p>
                  </a:txBody>
                  <a:tcPr marL="68580" marR="68580" marT="34290" marB="34290" anchor="ctr"/>
                </a:tc>
                <a:tc>
                  <a:txBody>
                    <a:bodyPr/>
                    <a:lstStyle/>
                    <a:p>
                      <a:pPr algn="ctr"/>
                      <a:r>
                        <a:rPr lang="fr-FR" sz="1400" b="1" noProof="0" dirty="0"/>
                        <a:t>Alignée avec un bon soutien</a:t>
                      </a:r>
                    </a:p>
                  </a:txBody>
                  <a:tcPr marL="68580" marR="68580" marT="34290" marB="34290" anchor="ctr"/>
                </a:tc>
                <a:extLst>
                  <a:ext uri="{0D108BD9-81ED-4DB2-BD59-A6C34878D82A}">
                    <a16:rowId xmlns:a16="http://schemas.microsoft.com/office/drawing/2014/main" val="399348433"/>
                  </a:ext>
                </a:extLst>
              </a:tr>
              <a:tr h="362798">
                <a:tc>
                  <a:txBody>
                    <a:bodyPr/>
                    <a:lstStyle/>
                    <a:p>
                      <a:pPr algn="ctr"/>
                      <a:r>
                        <a:rPr lang="fr-FR" sz="1400" b="1" noProof="0" dirty="0"/>
                        <a:t>2</a:t>
                      </a:r>
                    </a:p>
                  </a:txBody>
                  <a:tcPr marL="68580" marR="68580" marT="34290" marB="34290" anchor="ctr"/>
                </a:tc>
                <a:tc>
                  <a:txBody>
                    <a:bodyPr/>
                    <a:lstStyle/>
                    <a:p>
                      <a:pPr algn="ctr"/>
                      <a:r>
                        <a:rPr lang="fr-FR" sz="1400" b="1" noProof="0" dirty="0"/>
                        <a:t>Alignée avec un certain soutien</a:t>
                      </a:r>
                    </a:p>
                  </a:txBody>
                  <a:tcPr marL="68580" marR="68580" marT="34290" marB="34290" anchor="ctr"/>
                </a:tc>
                <a:extLst>
                  <a:ext uri="{0D108BD9-81ED-4DB2-BD59-A6C34878D82A}">
                    <a16:rowId xmlns:a16="http://schemas.microsoft.com/office/drawing/2014/main" val="2175300352"/>
                  </a:ext>
                </a:extLst>
              </a:tr>
              <a:tr h="362798">
                <a:tc>
                  <a:txBody>
                    <a:bodyPr/>
                    <a:lstStyle/>
                    <a:p>
                      <a:pPr algn="ctr"/>
                      <a:r>
                        <a:rPr lang="fr-FR" sz="1400" b="1" noProof="0" dirty="0"/>
                        <a:t>1</a:t>
                      </a:r>
                    </a:p>
                  </a:txBody>
                  <a:tcPr marL="68580" marR="68580" marT="34290" marB="34290" anchor="ctr"/>
                </a:tc>
                <a:tc>
                  <a:txBody>
                    <a:bodyPr/>
                    <a:lstStyle/>
                    <a:p>
                      <a:pPr algn="ctr"/>
                      <a:r>
                        <a:rPr lang="fr-FR" sz="1400" b="1" noProof="0" dirty="0"/>
                        <a:t>Pas alignée ou avec peu de soutien</a:t>
                      </a:r>
                    </a:p>
                  </a:txBody>
                  <a:tcPr marL="68580" marR="68580" marT="34290" marB="34290" anchor="ctr"/>
                </a:tc>
                <a:extLst>
                  <a:ext uri="{0D108BD9-81ED-4DB2-BD59-A6C34878D82A}">
                    <a16:rowId xmlns:a16="http://schemas.microsoft.com/office/drawing/2014/main" val="3430613024"/>
                  </a:ext>
                </a:extLst>
              </a:tr>
            </a:tbl>
          </a:graphicData>
        </a:graphic>
      </p:graphicFrame>
    </p:spTree>
    <p:extLst>
      <p:ext uri="{BB962C8B-B14F-4D97-AF65-F5344CB8AC3E}">
        <p14:creationId xmlns:p14="http://schemas.microsoft.com/office/powerpoint/2010/main" val="1443185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05385B1-18D1-CEB6-DC15-C708FA300646}"/>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C05385B1-18D1-CEB6-DC15-C708FA300646}"/>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414B2C-DB51-7F47-B195-0BE04D44A3F9}"/>
              </a:ext>
            </a:extLst>
          </p:cNvPr>
          <p:cNvSpPr>
            <a:spLocks noGrp="1"/>
          </p:cNvSpPr>
          <p:nvPr>
            <p:ph type="title"/>
          </p:nvPr>
        </p:nvSpPr>
        <p:spPr/>
        <p:txBody>
          <a:bodyPr vert="horz">
            <a:normAutofit/>
          </a:bodyPr>
          <a:lstStyle/>
          <a:p>
            <a:r>
              <a:rPr lang="fr-FR" sz="3000" dirty="0">
                <a:solidFill>
                  <a:schemeClr val="bg1">
                    <a:lumMod val="10000"/>
                  </a:schemeClr>
                </a:solidFill>
              </a:rPr>
              <a:t>Étape 7.	Faisabilité technique</a:t>
            </a:r>
          </a:p>
        </p:txBody>
      </p:sp>
      <p:sp>
        <p:nvSpPr>
          <p:cNvPr id="3" name="Content Placeholder 2">
            <a:extLst>
              <a:ext uri="{FF2B5EF4-FFF2-40B4-BE49-F238E27FC236}">
                <a16:creationId xmlns:a16="http://schemas.microsoft.com/office/drawing/2014/main" id="{9E512628-F122-3243-8DD1-017D3726FB14}"/>
              </a:ext>
            </a:extLst>
          </p:cNvPr>
          <p:cNvSpPr>
            <a:spLocks noGrp="1"/>
          </p:cNvSpPr>
          <p:nvPr>
            <p:ph idx="1"/>
          </p:nvPr>
        </p:nvSpPr>
        <p:spPr>
          <a:xfrm>
            <a:off x="529390" y="2226469"/>
            <a:ext cx="4432554" cy="3263504"/>
          </a:xfrm>
        </p:spPr>
        <p:txBody>
          <a:bodyPr>
            <a:normAutofit fontScale="92500" lnSpcReduction="20000"/>
          </a:bodyPr>
          <a:lstStyle/>
          <a:p>
            <a:pPr marL="0" indent="0">
              <a:buNone/>
            </a:pPr>
            <a:r>
              <a:rPr lang="fr-FR" sz="1800" dirty="0"/>
              <a:t>Dans quelle mesure la mise en œuvre réussie de cette intervention est-elle réalisable?</a:t>
            </a:r>
          </a:p>
          <a:p>
            <a:r>
              <a:rPr lang="fr-FR" sz="1800" dirty="0"/>
              <a:t>Existe-t-il suffisamment de ressources humaines  locales et de connaissances pour planifier, mettre en œuvre et résoudre les problèmes tout au  long de l’intervention? L’ajout de la mise en œuvre sur le terrain et du  soutien opérationnel avec formation rendrait-il  l’activité plus réalisable?</a:t>
            </a:r>
          </a:p>
          <a:p>
            <a:pPr marL="0" indent="0">
              <a:buNone/>
            </a:pPr>
            <a:r>
              <a:rPr lang="fr-FR" sz="1800" dirty="0"/>
              <a:t>Si le score attribué est 2 ou 3, pensez à ajouter un composant de support de mise en œuvre à la demande de subvention. Si le score est de 1, écarter.</a:t>
            </a:r>
          </a:p>
        </p:txBody>
      </p:sp>
      <p:sp>
        <p:nvSpPr>
          <p:cNvPr id="4" name="Slide Number Placeholder 3">
            <a:extLst>
              <a:ext uri="{FF2B5EF4-FFF2-40B4-BE49-F238E27FC236}">
                <a16:creationId xmlns:a16="http://schemas.microsoft.com/office/drawing/2014/main" id="{1A301CAD-FDF5-2A78-6BA5-FFEDEAEE1C68}"/>
              </a:ext>
            </a:extLst>
          </p:cNvPr>
          <p:cNvSpPr>
            <a:spLocks noGrp="1"/>
          </p:cNvSpPr>
          <p:nvPr>
            <p:ph type="sldNum" sz="quarter" idx="12"/>
          </p:nvPr>
        </p:nvSpPr>
        <p:spPr/>
        <p:txBody>
          <a:bodyPr/>
          <a:lstStyle/>
          <a:p>
            <a:fld id="{970D37AD-A042-8547-8A0E-3F6F1331C6F8}" type="slidenum">
              <a:rPr lang="en-US" smtClean="0"/>
              <a:t>52</a:t>
            </a:fld>
            <a:endParaRPr lang="en-US" dirty="0"/>
          </a:p>
        </p:txBody>
      </p:sp>
      <p:graphicFrame>
        <p:nvGraphicFramePr>
          <p:cNvPr id="10" name="object 3">
            <a:extLst>
              <a:ext uri="{FF2B5EF4-FFF2-40B4-BE49-F238E27FC236}">
                <a16:creationId xmlns:a16="http://schemas.microsoft.com/office/drawing/2014/main" id="{9B4EC54B-D05B-CB42-DFBE-713B4CD5978C}"/>
              </a:ext>
            </a:extLst>
          </p:cNvPr>
          <p:cNvGraphicFramePr>
            <a:graphicFrameLocks noGrp="1"/>
          </p:cNvGraphicFramePr>
          <p:nvPr/>
        </p:nvGraphicFramePr>
        <p:xfrm>
          <a:off x="4961944" y="2548558"/>
          <a:ext cx="3712846" cy="1955702"/>
        </p:xfrm>
        <a:graphic>
          <a:graphicData uri="http://schemas.openxmlformats.org/drawingml/2006/table">
            <a:tbl>
              <a:tblPr firstRow="1" bandRow="1">
                <a:tableStyleId>{2D5ABB26-0587-4C30-8999-92F81FD0307C}</a:tableStyleId>
              </a:tblPr>
              <a:tblGrid>
                <a:gridCol w="429578">
                  <a:extLst>
                    <a:ext uri="{9D8B030D-6E8A-4147-A177-3AD203B41FA5}">
                      <a16:colId xmlns:a16="http://schemas.microsoft.com/office/drawing/2014/main" val="20000"/>
                    </a:ext>
                  </a:extLst>
                </a:gridCol>
                <a:gridCol w="3283268">
                  <a:extLst>
                    <a:ext uri="{9D8B030D-6E8A-4147-A177-3AD203B41FA5}">
                      <a16:colId xmlns:a16="http://schemas.microsoft.com/office/drawing/2014/main" val="20001"/>
                    </a:ext>
                  </a:extLst>
                </a:gridCol>
              </a:tblGrid>
              <a:tr h="358883">
                <a:tc>
                  <a:txBody>
                    <a:bodyPr/>
                    <a:lstStyle/>
                    <a:p>
                      <a:pPr algn="ctr">
                        <a:lnSpc>
                          <a:spcPct val="100000"/>
                        </a:lnSpc>
                        <a:spcBef>
                          <a:spcPts val="670"/>
                        </a:spcBef>
                      </a:pPr>
                      <a:r>
                        <a:rPr sz="1400" b="1" dirty="0">
                          <a:latin typeface="Calibri"/>
                          <a:cs typeface="Calibri"/>
                        </a:rPr>
                        <a:t>4</a:t>
                      </a:r>
                      <a:endParaRPr sz="1400" dirty="0">
                        <a:latin typeface="Calibri"/>
                        <a:cs typeface="Calibri"/>
                      </a:endParaRPr>
                    </a:p>
                  </a:txBody>
                  <a:tcPr marL="0" marR="0" marT="63818" marB="0">
                    <a:lnR w="12700">
                      <a:solidFill>
                        <a:srgbClr val="FFFFFF"/>
                      </a:solidFill>
                      <a:prstDash val="solid"/>
                    </a:lnR>
                    <a:lnB w="12700">
                      <a:solidFill>
                        <a:srgbClr val="FFFFFF"/>
                      </a:solidFill>
                      <a:prstDash val="solid"/>
                    </a:lnB>
                    <a:solidFill>
                      <a:srgbClr val="CFD3EA"/>
                    </a:solidFill>
                  </a:tcPr>
                </a:tc>
                <a:tc>
                  <a:txBody>
                    <a:bodyPr/>
                    <a:lstStyle/>
                    <a:p>
                      <a:pPr marL="10795" algn="ctr">
                        <a:lnSpc>
                          <a:spcPct val="100000"/>
                        </a:lnSpc>
                        <a:spcBef>
                          <a:spcPts val="670"/>
                        </a:spcBef>
                      </a:pPr>
                      <a:r>
                        <a:rPr sz="1400" b="1" spc="-5" dirty="0">
                          <a:latin typeface="Calibri"/>
                          <a:cs typeface="Calibri"/>
                        </a:rPr>
                        <a:t>Très</a:t>
                      </a:r>
                      <a:r>
                        <a:rPr sz="1400" b="1" spc="-30" dirty="0">
                          <a:latin typeface="Calibri"/>
                          <a:cs typeface="Calibri"/>
                        </a:rPr>
                        <a:t> </a:t>
                      </a:r>
                      <a:r>
                        <a:rPr sz="1400" b="1" spc="-5" dirty="0">
                          <a:latin typeface="Calibri"/>
                          <a:cs typeface="Calibri"/>
                        </a:rPr>
                        <a:t>réalisable</a:t>
                      </a:r>
                      <a:endParaRPr sz="1400" dirty="0">
                        <a:latin typeface="Calibri"/>
                        <a:cs typeface="Calibri"/>
                      </a:endParaRPr>
                    </a:p>
                  </a:txBody>
                  <a:tcPr marL="0" marR="0" marT="63818" marB="0">
                    <a:lnL w="12700">
                      <a:solidFill>
                        <a:srgbClr val="FFFFFF"/>
                      </a:solidFill>
                      <a:prstDash val="solid"/>
                    </a:lnL>
                    <a:lnB w="12700">
                      <a:solidFill>
                        <a:srgbClr val="FFFFFF"/>
                      </a:solidFill>
                      <a:prstDash val="solid"/>
                    </a:lnB>
                    <a:solidFill>
                      <a:srgbClr val="CFD3EA"/>
                    </a:solidFill>
                  </a:tcPr>
                </a:tc>
                <a:extLst>
                  <a:ext uri="{0D108BD9-81ED-4DB2-BD59-A6C34878D82A}">
                    <a16:rowId xmlns:a16="http://schemas.microsoft.com/office/drawing/2014/main" val="10000"/>
                  </a:ext>
                </a:extLst>
              </a:tr>
              <a:tr h="356807">
                <a:tc>
                  <a:txBody>
                    <a:bodyPr/>
                    <a:lstStyle/>
                    <a:p>
                      <a:pPr algn="ctr">
                        <a:lnSpc>
                          <a:spcPct val="100000"/>
                        </a:lnSpc>
                        <a:spcBef>
                          <a:spcPts val="675"/>
                        </a:spcBef>
                      </a:pPr>
                      <a:r>
                        <a:rPr sz="1400" b="1" dirty="0">
                          <a:latin typeface="Calibri"/>
                          <a:cs typeface="Calibri"/>
                        </a:rPr>
                        <a:t>3</a:t>
                      </a:r>
                      <a:endParaRPr sz="1400" dirty="0">
                        <a:latin typeface="Calibri"/>
                        <a:cs typeface="Calibri"/>
                      </a:endParaRPr>
                    </a:p>
                  </a:txBody>
                  <a:tcPr marL="0" marR="0" marT="64294" marB="0">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10795" algn="ctr">
                        <a:lnSpc>
                          <a:spcPct val="100000"/>
                        </a:lnSpc>
                        <a:spcBef>
                          <a:spcPts val="675"/>
                        </a:spcBef>
                      </a:pPr>
                      <a:r>
                        <a:rPr sz="1400" b="1" spc="-5" dirty="0">
                          <a:latin typeface="Calibri"/>
                          <a:cs typeface="Calibri"/>
                        </a:rPr>
                        <a:t>Réalisable,</a:t>
                      </a:r>
                      <a:r>
                        <a:rPr sz="1400" b="1" spc="-25" dirty="0">
                          <a:latin typeface="Calibri"/>
                          <a:cs typeface="Calibri"/>
                        </a:rPr>
                        <a:t> </a:t>
                      </a:r>
                      <a:r>
                        <a:rPr sz="1400" b="1" dirty="0">
                          <a:latin typeface="Calibri"/>
                          <a:cs typeface="Calibri"/>
                        </a:rPr>
                        <a:t>surtout</a:t>
                      </a:r>
                      <a:r>
                        <a:rPr sz="1400" b="1" spc="-10" dirty="0">
                          <a:latin typeface="Calibri"/>
                          <a:cs typeface="Calibri"/>
                        </a:rPr>
                        <a:t> </a:t>
                      </a:r>
                      <a:r>
                        <a:rPr sz="1400" b="1" dirty="0">
                          <a:latin typeface="Calibri"/>
                          <a:cs typeface="Calibri"/>
                        </a:rPr>
                        <a:t>si</a:t>
                      </a:r>
                      <a:r>
                        <a:rPr sz="1400" b="1" spc="-25" dirty="0">
                          <a:latin typeface="Calibri"/>
                          <a:cs typeface="Calibri"/>
                        </a:rPr>
                        <a:t> </a:t>
                      </a:r>
                      <a:r>
                        <a:rPr sz="1400" b="1" spc="-5" dirty="0">
                          <a:latin typeface="Calibri"/>
                          <a:cs typeface="Calibri"/>
                        </a:rPr>
                        <a:t>elle</a:t>
                      </a:r>
                      <a:r>
                        <a:rPr sz="1400" b="1" spc="-10" dirty="0">
                          <a:latin typeface="Calibri"/>
                          <a:cs typeface="Calibri"/>
                        </a:rPr>
                        <a:t> </a:t>
                      </a:r>
                      <a:r>
                        <a:rPr sz="1400" b="1" dirty="0">
                          <a:latin typeface="Calibri"/>
                          <a:cs typeface="Calibri"/>
                        </a:rPr>
                        <a:t>est</a:t>
                      </a:r>
                      <a:r>
                        <a:rPr sz="1400" b="1" spc="-15" dirty="0">
                          <a:latin typeface="Calibri"/>
                          <a:cs typeface="Calibri"/>
                        </a:rPr>
                        <a:t> </a:t>
                      </a:r>
                      <a:r>
                        <a:rPr sz="1400" b="1" spc="-5" dirty="0">
                          <a:latin typeface="Calibri"/>
                          <a:cs typeface="Calibri"/>
                        </a:rPr>
                        <a:t>soutenue</a:t>
                      </a:r>
                      <a:endParaRPr sz="1400" dirty="0">
                        <a:latin typeface="Calibri"/>
                        <a:cs typeface="Calibri"/>
                      </a:endParaRPr>
                    </a:p>
                  </a:txBody>
                  <a:tcPr marL="0" marR="0" marT="64294"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1"/>
                  </a:ext>
                </a:extLst>
              </a:tr>
              <a:tr h="363712">
                <a:tc>
                  <a:txBody>
                    <a:bodyPr/>
                    <a:lstStyle/>
                    <a:p>
                      <a:pPr algn="ctr">
                        <a:lnSpc>
                          <a:spcPct val="100000"/>
                        </a:lnSpc>
                        <a:spcBef>
                          <a:spcPts val="720"/>
                        </a:spcBef>
                      </a:pPr>
                      <a:r>
                        <a:rPr sz="1400" b="1" dirty="0">
                          <a:latin typeface="Calibri"/>
                          <a:cs typeface="Calibri"/>
                        </a:rPr>
                        <a:t>2</a:t>
                      </a:r>
                      <a:endParaRPr sz="1400" dirty="0">
                        <a:latin typeface="Calibri"/>
                        <a:cs typeface="Calibri"/>
                      </a:endParaRPr>
                    </a:p>
                  </a:txBody>
                  <a:tcPr marL="0" marR="0" marT="68580" marB="0">
                    <a:lnR w="12700">
                      <a:solidFill>
                        <a:srgbClr val="FFFFFF"/>
                      </a:solidFill>
                      <a:prstDash val="solid"/>
                    </a:lnR>
                    <a:lnT w="12700">
                      <a:solidFill>
                        <a:srgbClr val="FFFFFF"/>
                      </a:solidFill>
                      <a:prstDash val="solid"/>
                    </a:lnT>
                    <a:lnB w="12700">
                      <a:solidFill>
                        <a:srgbClr val="FFFFFF"/>
                      </a:solidFill>
                      <a:prstDash val="solid"/>
                    </a:lnB>
                    <a:solidFill>
                      <a:srgbClr val="CFD3EA"/>
                    </a:solidFill>
                  </a:tcPr>
                </a:tc>
                <a:tc>
                  <a:txBody>
                    <a:bodyPr/>
                    <a:lstStyle/>
                    <a:p>
                      <a:pPr marL="15875" algn="ctr">
                        <a:lnSpc>
                          <a:spcPct val="100000"/>
                        </a:lnSpc>
                        <a:spcBef>
                          <a:spcPts val="720"/>
                        </a:spcBef>
                      </a:pPr>
                      <a:r>
                        <a:rPr sz="1400" b="1" spc="-5" dirty="0">
                          <a:latin typeface="Calibri"/>
                          <a:cs typeface="Calibri"/>
                        </a:rPr>
                        <a:t>Incertain</a:t>
                      </a:r>
                      <a:r>
                        <a:rPr sz="1400" b="1" spc="-25" dirty="0">
                          <a:latin typeface="Calibri"/>
                          <a:cs typeface="Calibri"/>
                        </a:rPr>
                        <a:t> </a:t>
                      </a:r>
                      <a:r>
                        <a:rPr sz="1400" b="1" spc="-5" dirty="0">
                          <a:latin typeface="Calibri"/>
                          <a:cs typeface="Calibri"/>
                        </a:rPr>
                        <a:t>ou</a:t>
                      </a:r>
                      <a:r>
                        <a:rPr sz="1400" b="1" spc="-10" dirty="0">
                          <a:latin typeface="Calibri"/>
                          <a:cs typeface="Calibri"/>
                        </a:rPr>
                        <a:t> </a:t>
                      </a:r>
                      <a:r>
                        <a:rPr sz="1400" b="1" spc="-5" dirty="0">
                          <a:latin typeface="Calibri"/>
                          <a:cs typeface="Calibri"/>
                        </a:rPr>
                        <a:t>improbable</a:t>
                      </a:r>
                      <a:endParaRPr sz="1400" dirty="0">
                        <a:latin typeface="Calibri"/>
                        <a:cs typeface="Calibri"/>
                      </a:endParaRPr>
                    </a:p>
                  </a:txBody>
                  <a:tcPr marL="0" marR="0" marT="68580" marB="0">
                    <a:lnL w="12700">
                      <a:solidFill>
                        <a:srgbClr val="FFFFFF"/>
                      </a:solidFill>
                      <a:prstDash val="solid"/>
                    </a:lnL>
                    <a:lnT w="12700">
                      <a:solidFill>
                        <a:srgbClr val="FFFFFF"/>
                      </a:solidFill>
                      <a:prstDash val="solid"/>
                    </a:lnT>
                    <a:lnB w="12700">
                      <a:solidFill>
                        <a:srgbClr val="FFFFFF"/>
                      </a:solidFill>
                      <a:prstDash val="solid"/>
                    </a:lnB>
                    <a:solidFill>
                      <a:srgbClr val="CFD3EA"/>
                    </a:solidFill>
                  </a:tcPr>
                </a:tc>
                <a:extLst>
                  <a:ext uri="{0D108BD9-81ED-4DB2-BD59-A6C34878D82A}">
                    <a16:rowId xmlns:a16="http://schemas.microsoft.com/office/drawing/2014/main" val="10002"/>
                  </a:ext>
                </a:extLst>
              </a:tr>
              <a:tr h="681485">
                <a:tc>
                  <a:txBody>
                    <a:bodyPr/>
                    <a:lstStyle/>
                    <a:p>
                      <a:pPr>
                        <a:lnSpc>
                          <a:spcPct val="100000"/>
                        </a:lnSpc>
                        <a:spcBef>
                          <a:spcPts val="10"/>
                        </a:spcBef>
                      </a:pPr>
                      <a:endParaRPr sz="1600" dirty="0">
                        <a:latin typeface="Times New Roman"/>
                        <a:cs typeface="Times New Roman"/>
                      </a:endParaRPr>
                    </a:p>
                    <a:p>
                      <a:pPr algn="ctr">
                        <a:lnSpc>
                          <a:spcPct val="100000"/>
                        </a:lnSpc>
                      </a:pPr>
                      <a:r>
                        <a:rPr sz="1400" b="1" dirty="0">
                          <a:latin typeface="Calibri"/>
                          <a:cs typeface="Calibri"/>
                        </a:rPr>
                        <a:t>1</a:t>
                      </a:r>
                      <a:endParaRPr sz="1400" dirty="0">
                        <a:latin typeface="Calibri"/>
                        <a:cs typeface="Calibri"/>
                      </a:endParaRPr>
                    </a:p>
                  </a:txBody>
                  <a:tcPr marL="0" marR="0" marT="953" marB="0">
                    <a:lnR w="12700">
                      <a:solidFill>
                        <a:srgbClr val="FFFFFF"/>
                      </a:solidFill>
                      <a:prstDash val="solid"/>
                    </a:lnR>
                    <a:lnT w="12700">
                      <a:solidFill>
                        <a:srgbClr val="FFFFFF"/>
                      </a:solidFill>
                      <a:prstDash val="solid"/>
                    </a:lnT>
                    <a:solidFill>
                      <a:srgbClr val="E9EBF5"/>
                    </a:solidFill>
                  </a:tcPr>
                </a:tc>
                <a:tc>
                  <a:txBody>
                    <a:bodyPr/>
                    <a:lstStyle/>
                    <a:p>
                      <a:pPr marL="395605" marR="372110" algn="ctr">
                        <a:lnSpc>
                          <a:spcPct val="100000"/>
                        </a:lnSpc>
                        <a:spcBef>
                          <a:spcPts val="240"/>
                        </a:spcBef>
                      </a:pPr>
                      <a:r>
                        <a:rPr sz="1400" b="1" spc="-5" dirty="0">
                          <a:latin typeface="Calibri"/>
                          <a:cs typeface="Calibri"/>
                        </a:rPr>
                        <a:t>Très </a:t>
                      </a:r>
                      <a:r>
                        <a:rPr sz="1400" b="1" dirty="0">
                          <a:latin typeface="Calibri"/>
                          <a:cs typeface="Calibri"/>
                        </a:rPr>
                        <a:t>peu</a:t>
                      </a:r>
                      <a:r>
                        <a:rPr sz="1400" b="1" spc="-5" dirty="0">
                          <a:latin typeface="Calibri"/>
                          <a:cs typeface="Calibri"/>
                        </a:rPr>
                        <a:t> </a:t>
                      </a:r>
                      <a:r>
                        <a:rPr sz="1400" b="1" spc="-10" dirty="0">
                          <a:latin typeface="Calibri"/>
                          <a:cs typeface="Calibri"/>
                        </a:rPr>
                        <a:t>probable</a:t>
                      </a:r>
                      <a:r>
                        <a:rPr sz="1400" b="1" spc="-5" dirty="0">
                          <a:latin typeface="Calibri"/>
                          <a:cs typeface="Calibri"/>
                        </a:rPr>
                        <a:t> </a:t>
                      </a:r>
                      <a:r>
                        <a:rPr sz="1400" b="1" dirty="0">
                          <a:latin typeface="Calibri"/>
                          <a:cs typeface="Calibri"/>
                        </a:rPr>
                        <a:t>d'être</a:t>
                      </a:r>
                      <a:r>
                        <a:rPr sz="1400" b="1" spc="-5" dirty="0">
                          <a:latin typeface="Calibri"/>
                          <a:cs typeface="Calibri"/>
                        </a:rPr>
                        <a:t> </a:t>
                      </a:r>
                      <a:r>
                        <a:rPr sz="1400" b="1" spc="-10" dirty="0">
                          <a:latin typeface="Calibri"/>
                          <a:cs typeface="Calibri"/>
                        </a:rPr>
                        <a:t>réalisable</a:t>
                      </a:r>
                      <a:r>
                        <a:rPr sz="1400" b="1" dirty="0">
                          <a:latin typeface="Calibri"/>
                          <a:cs typeface="Calibri"/>
                        </a:rPr>
                        <a:t> </a:t>
                      </a:r>
                      <a:r>
                        <a:rPr sz="1400" b="1" spc="-5" dirty="0">
                          <a:latin typeface="Calibri"/>
                          <a:cs typeface="Calibri"/>
                        </a:rPr>
                        <a:t>ou </a:t>
                      </a:r>
                      <a:r>
                        <a:rPr sz="1400" b="1" spc="-395" dirty="0">
                          <a:latin typeface="Calibri"/>
                          <a:cs typeface="Calibri"/>
                        </a:rPr>
                        <a:t> </a:t>
                      </a:r>
                      <a:r>
                        <a:rPr sz="1400" b="1" spc="-5" dirty="0">
                          <a:latin typeface="Calibri"/>
                          <a:cs typeface="Calibri"/>
                        </a:rPr>
                        <a:t>presque impossible </a:t>
                      </a:r>
                      <a:r>
                        <a:rPr sz="1400" b="1" spc="-10" dirty="0">
                          <a:latin typeface="Calibri"/>
                          <a:cs typeface="Calibri"/>
                        </a:rPr>
                        <a:t>compte</a:t>
                      </a:r>
                      <a:r>
                        <a:rPr sz="1400" b="1" spc="-5" dirty="0">
                          <a:latin typeface="Calibri"/>
                          <a:cs typeface="Calibri"/>
                        </a:rPr>
                        <a:t> tenu</a:t>
                      </a:r>
                      <a:r>
                        <a:rPr sz="1400" b="1" spc="10" dirty="0">
                          <a:latin typeface="Calibri"/>
                          <a:cs typeface="Calibri"/>
                        </a:rPr>
                        <a:t> </a:t>
                      </a:r>
                      <a:r>
                        <a:rPr sz="1400" b="1" spc="-5" dirty="0">
                          <a:latin typeface="Calibri"/>
                          <a:cs typeface="Calibri"/>
                        </a:rPr>
                        <a:t>du </a:t>
                      </a:r>
                      <a:r>
                        <a:rPr sz="1400" b="1" dirty="0">
                          <a:latin typeface="Calibri"/>
                          <a:cs typeface="Calibri"/>
                        </a:rPr>
                        <a:t> </a:t>
                      </a:r>
                      <a:r>
                        <a:rPr sz="1400" b="1" spc="-10" dirty="0">
                          <a:latin typeface="Calibri"/>
                          <a:cs typeface="Calibri"/>
                        </a:rPr>
                        <a:t>calendrier</a:t>
                      </a:r>
                      <a:r>
                        <a:rPr sz="1400" b="1" dirty="0">
                          <a:latin typeface="Calibri"/>
                          <a:cs typeface="Calibri"/>
                        </a:rPr>
                        <a:t> </a:t>
                      </a:r>
                      <a:r>
                        <a:rPr sz="1400" b="1" spc="-5" dirty="0">
                          <a:latin typeface="Calibri"/>
                          <a:cs typeface="Calibri"/>
                        </a:rPr>
                        <a:t>et/ou</a:t>
                      </a:r>
                      <a:r>
                        <a:rPr sz="1400" b="1" spc="-10" dirty="0">
                          <a:latin typeface="Calibri"/>
                          <a:cs typeface="Calibri"/>
                        </a:rPr>
                        <a:t> </a:t>
                      </a:r>
                      <a:r>
                        <a:rPr sz="1400" b="1" spc="-5" dirty="0">
                          <a:latin typeface="Calibri"/>
                          <a:cs typeface="Calibri"/>
                        </a:rPr>
                        <a:t>du</a:t>
                      </a:r>
                      <a:r>
                        <a:rPr sz="1400" b="1" spc="15" dirty="0">
                          <a:latin typeface="Calibri"/>
                          <a:cs typeface="Calibri"/>
                        </a:rPr>
                        <a:t> </a:t>
                      </a:r>
                      <a:r>
                        <a:rPr sz="1400" b="1" spc="-5" dirty="0">
                          <a:latin typeface="Calibri"/>
                          <a:cs typeface="Calibri"/>
                        </a:rPr>
                        <a:t>contexte</a:t>
                      </a:r>
                      <a:endParaRPr sz="1400" dirty="0">
                        <a:latin typeface="Calibri"/>
                        <a:cs typeface="Calibri"/>
                      </a:endParaRPr>
                    </a:p>
                  </a:txBody>
                  <a:tcPr marL="0" marR="0" marT="22860" marB="0">
                    <a:lnL w="12700">
                      <a:solidFill>
                        <a:srgbClr val="FFFFFF"/>
                      </a:solidFill>
                      <a:prstDash val="solid"/>
                    </a:lnL>
                    <a:lnT w="12700">
                      <a:solidFill>
                        <a:srgbClr val="FFFFFF"/>
                      </a:solidFill>
                      <a:prstDash val="solid"/>
                    </a:lnT>
                    <a:solidFill>
                      <a:srgbClr val="E9EBF5"/>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64069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AF2A9C7-BE21-8328-8D3F-BB5EFF589CC4}"/>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AAF2A9C7-BE21-8328-8D3F-BB5EFF589CC4}"/>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84833F0-62D6-B848-AFD6-6E45BF0F633D}"/>
              </a:ext>
            </a:extLst>
          </p:cNvPr>
          <p:cNvSpPr>
            <a:spLocks noGrp="1"/>
          </p:cNvSpPr>
          <p:nvPr>
            <p:ph type="title"/>
          </p:nvPr>
        </p:nvSpPr>
        <p:spPr/>
        <p:txBody>
          <a:bodyPr vert="horz">
            <a:normAutofit/>
          </a:bodyPr>
          <a:lstStyle/>
          <a:p>
            <a:r>
              <a:rPr lang="fr-FR" sz="3000" dirty="0">
                <a:solidFill>
                  <a:schemeClr val="bg1">
                    <a:lumMod val="10000"/>
                  </a:schemeClr>
                </a:solidFill>
              </a:rPr>
              <a:t>Étape 8. Durabilité</a:t>
            </a:r>
          </a:p>
        </p:txBody>
      </p:sp>
      <p:sp>
        <p:nvSpPr>
          <p:cNvPr id="3" name="Content Placeholder 2">
            <a:extLst>
              <a:ext uri="{FF2B5EF4-FFF2-40B4-BE49-F238E27FC236}">
                <a16:creationId xmlns:a16="http://schemas.microsoft.com/office/drawing/2014/main" id="{89D34585-1AAD-3C46-A48A-1C9CD4E8A1CC}"/>
              </a:ext>
            </a:extLst>
          </p:cNvPr>
          <p:cNvSpPr>
            <a:spLocks noGrp="1"/>
          </p:cNvSpPr>
          <p:nvPr>
            <p:ph idx="1"/>
          </p:nvPr>
        </p:nvSpPr>
        <p:spPr>
          <a:xfrm>
            <a:off x="628650" y="2226469"/>
            <a:ext cx="4745783" cy="3263504"/>
          </a:xfrm>
        </p:spPr>
        <p:txBody>
          <a:bodyPr>
            <a:normAutofit fontScale="92500" lnSpcReduction="20000"/>
          </a:bodyPr>
          <a:lstStyle/>
          <a:p>
            <a:pPr marL="0" indent="0">
              <a:buNone/>
            </a:pPr>
            <a:r>
              <a:rPr lang="fr-CA" dirty="0"/>
              <a:t>Dans quelle mesure cette intervention est-  elle durable? Prenez compte de:</a:t>
            </a:r>
          </a:p>
          <a:p>
            <a:r>
              <a:rPr lang="fr-CA" dirty="0"/>
              <a:t>Les avantages de l'intervention se  poursuivront-ils lorsque le financement  des donateurs cessera ?</a:t>
            </a:r>
          </a:p>
          <a:p>
            <a:r>
              <a:rPr lang="fr-CA" dirty="0"/>
              <a:t>Les coûts de l'intervention </a:t>
            </a:r>
            <a:r>
              <a:rPr lang="fr-CA" dirty="0" err="1"/>
              <a:t>seront-ils</a:t>
            </a:r>
            <a:r>
              <a:rPr lang="fr-CA" dirty="0"/>
              <a:t> absorbés par le gouvernement une fois le financement du FM terminé?</a:t>
            </a:r>
          </a:p>
        </p:txBody>
      </p:sp>
      <p:sp>
        <p:nvSpPr>
          <p:cNvPr id="4" name="Slide Number Placeholder 3">
            <a:extLst>
              <a:ext uri="{FF2B5EF4-FFF2-40B4-BE49-F238E27FC236}">
                <a16:creationId xmlns:a16="http://schemas.microsoft.com/office/drawing/2014/main" id="{04B32AFA-1005-5F7E-7EB3-9302C353633F}"/>
              </a:ext>
            </a:extLst>
          </p:cNvPr>
          <p:cNvSpPr>
            <a:spLocks noGrp="1"/>
          </p:cNvSpPr>
          <p:nvPr>
            <p:ph type="sldNum" sz="quarter" idx="12"/>
          </p:nvPr>
        </p:nvSpPr>
        <p:spPr/>
        <p:txBody>
          <a:bodyPr/>
          <a:lstStyle/>
          <a:p>
            <a:fld id="{970D37AD-A042-8547-8A0E-3F6F1331C6F8}" type="slidenum">
              <a:rPr lang="en-US" smtClean="0"/>
              <a:t>53</a:t>
            </a:fld>
            <a:endParaRPr lang="en-US" dirty="0"/>
          </a:p>
        </p:txBody>
      </p:sp>
      <p:graphicFrame>
        <p:nvGraphicFramePr>
          <p:cNvPr id="5" name="Table 15">
            <a:extLst>
              <a:ext uri="{FF2B5EF4-FFF2-40B4-BE49-F238E27FC236}">
                <a16:creationId xmlns:a16="http://schemas.microsoft.com/office/drawing/2014/main" id="{1CFEA6B9-F0B9-5FD7-70C6-A31FF9FAA033}"/>
              </a:ext>
            </a:extLst>
          </p:cNvPr>
          <p:cNvGraphicFramePr>
            <a:graphicFrameLocks noGrp="1"/>
          </p:cNvGraphicFramePr>
          <p:nvPr/>
        </p:nvGraphicFramePr>
        <p:xfrm>
          <a:off x="5653669" y="2642569"/>
          <a:ext cx="2675193" cy="1680274"/>
        </p:xfrm>
        <a:graphic>
          <a:graphicData uri="http://schemas.openxmlformats.org/drawingml/2006/table">
            <a:tbl>
              <a:tblPr bandRow="1">
                <a:tableStyleId>{5C22544A-7EE6-4342-B048-85BDC9FD1C3A}</a:tableStyleId>
              </a:tblPr>
              <a:tblGrid>
                <a:gridCol w="627526">
                  <a:extLst>
                    <a:ext uri="{9D8B030D-6E8A-4147-A177-3AD203B41FA5}">
                      <a16:colId xmlns:a16="http://schemas.microsoft.com/office/drawing/2014/main" val="3072244936"/>
                    </a:ext>
                  </a:extLst>
                </a:gridCol>
                <a:gridCol w="2047667">
                  <a:extLst>
                    <a:ext uri="{9D8B030D-6E8A-4147-A177-3AD203B41FA5}">
                      <a16:colId xmlns:a16="http://schemas.microsoft.com/office/drawing/2014/main" val="503090622"/>
                    </a:ext>
                  </a:extLst>
                </a:gridCol>
              </a:tblGrid>
              <a:tr h="398542">
                <a:tc>
                  <a:txBody>
                    <a:bodyPr/>
                    <a:lstStyle/>
                    <a:p>
                      <a:pPr algn="ctr"/>
                      <a:r>
                        <a:rPr lang="fr-FR" sz="1400" b="1" noProof="0" dirty="0"/>
                        <a:t>4</a:t>
                      </a:r>
                    </a:p>
                  </a:txBody>
                  <a:tcPr marL="68580" marR="68580" marT="34290" marB="34290" anchor="ctr"/>
                </a:tc>
                <a:tc>
                  <a:txBody>
                    <a:bodyPr/>
                    <a:lstStyle/>
                    <a:p>
                      <a:pPr algn="ctr"/>
                      <a:r>
                        <a:rPr lang="fr-FR" sz="1400" b="1" noProof="0" dirty="0"/>
                        <a:t>Définitivement durable</a:t>
                      </a:r>
                    </a:p>
                  </a:txBody>
                  <a:tcPr marL="68580" marR="68580" marT="34290" marB="34290" anchor="ctr"/>
                </a:tc>
                <a:extLst>
                  <a:ext uri="{0D108BD9-81ED-4DB2-BD59-A6C34878D82A}">
                    <a16:rowId xmlns:a16="http://schemas.microsoft.com/office/drawing/2014/main" val="2489323016"/>
                  </a:ext>
                </a:extLst>
              </a:tr>
              <a:tr h="398542">
                <a:tc>
                  <a:txBody>
                    <a:bodyPr/>
                    <a:lstStyle/>
                    <a:p>
                      <a:pPr algn="ctr"/>
                      <a:r>
                        <a:rPr lang="fr-FR" sz="1400" b="1" noProof="0" dirty="0"/>
                        <a:t>3</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noProof="0" dirty="0"/>
                        <a:t>Probablement durable</a:t>
                      </a:r>
                    </a:p>
                  </a:txBody>
                  <a:tcPr marL="68580" marR="68580" marT="34290" marB="34290" anchor="ctr"/>
                </a:tc>
                <a:extLst>
                  <a:ext uri="{0D108BD9-81ED-4DB2-BD59-A6C34878D82A}">
                    <a16:rowId xmlns:a16="http://schemas.microsoft.com/office/drawing/2014/main" val="1433476605"/>
                  </a:ext>
                </a:extLst>
              </a:tr>
              <a:tr h="387890">
                <a:tc>
                  <a:txBody>
                    <a:bodyPr/>
                    <a:lstStyle/>
                    <a:p>
                      <a:pPr algn="ctr"/>
                      <a:r>
                        <a:rPr lang="fr-FR" sz="1400" b="1" noProof="0" dirty="0"/>
                        <a:t>2</a:t>
                      </a:r>
                    </a:p>
                  </a:txBody>
                  <a:tcPr marL="68580" marR="68580" marT="34290" marB="34290" anchor="ctr"/>
                </a:tc>
                <a:tc>
                  <a:txBody>
                    <a:bodyPr/>
                    <a:lstStyle/>
                    <a:p>
                      <a:pPr algn="ctr"/>
                      <a:r>
                        <a:rPr lang="fr-FR" sz="1400" b="1" noProof="0" dirty="0"/>
                        <a:t>Possiblement durable</a:t>
                      </a:r>
                    </a:p>
                  </a:txBody>
                  <a:tcPr marL="68580" marR="68580" marT="34290" marB="34290" anchor="ctr"/>
                </a:tc>
                <a:extLst>
                  <a:ext uri="{0D108BD9-81ED-4DB2-BD59-A6C34878D82A}">
                    <a16:rowId xmlns:a16="http://schemas.microsoft.com/office/drawing/2014/main" val="399348433"/>
                  </a:ext>
                </a:extLst>
              </a:tr>
              <a:tr h="387890">
                <a:tc>
                  <a:txBody>
                    <a:bodyPr/>
                    <a:lstStyle/>
                    <a:p>
                      <a:pPr algn="ctr"/>
                      <a:r>
                        <a:rPr lang="fr-FR" sz="1400" b="1" noProof="0" dirty="0"/>
                        <a:t>1</a:t>
                      </a:r>
                    </a:p>
                  </a:txBody>
                  <a:tcPr marL="68580" marR="68580" marT="34290" marB="34290" anchor="ctr"/>
                </a:tc>
                <a:tc>
                  <a:txBody>
                    <a:bodyPr/>
                    <a:lstStyle/>
                    <a:p>
                      <a:pPr algn="ctr"/>
                      <a:r>
                        <a:rPr lang="fr-FR" sz="1400" b="1" noProof="0" dirty="0"/>
                        <a:t>Improbable d’être durable</a:t>
                      </a:r>
                    </a:p>
                  </a:txBody>
                  <a:tcPr marL="68580" marR="68580" marT="34290" marB="34290" anchor="ctr"/>
                </a:tc>
                <a:extLst>
                  <a:ext uri="{0D108BD9-81ED-4DB2-BD59-A6C34878D82A}">
                    <a16:rowId xmlns:a16="http://schemas.microsoft.com/office/drawing/2014/main" val="3860103665"/>
                  </a:ext>
                </a:extLst>
              </a:tr>
            </a:tbl>
          </a:graphicData>
        </a:graphic>
      </p:graphicFrame>
    </p:spTree>
    <p:extLst>
      <p:ext uri="{BB962C8B-B14F-4D97-AF65-F5344CB8AC3E}">
        <p14:creationId xmlns:p14="http://schemas.microsoft.com/office/powerpoint/2010/main" val="3574840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A62321E-5AB9-2CD7-0582-84FAD1ED4363}"/>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5A62321E-5AB9-2CD7-0582-84FAD1ED4363}"/>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48B0A8D-9C65-344B-91B7-E596BE672F57}"/>
              </a:ext>
            </a:extLst>
          </p:cNvPr>
          <p:cNvSpPr>
            <a:spLocks noGrp="1"/>
          </p:cNvSpPr>
          <p:nvPr>
            <p:ph type="title"/>
          </p:nvPr>
        </p:nvSpPr>
        <p:spPr/>
        <p:txBody>
          <a:bodyPr vert="horz"/>
          <a:lstStyle/>
          <a:p>
            <a:r>
              <a:rPr lang="fr-FR" sz="3000" dirty="0">
                <a:solidFill>
                  <a:schemeClr val="bg1">
                    <a:lumMod val="10000"/>
                  </a:schemeClr>
                </a:solidFill>
              </a:rPr>
              <a:t>Étape 9.	Accent mis sur le SIS, Gouvernance, RHS, SRC</a:t>
            </a:r>
          </a:p>
        </p:txBody>
      </p:sp>
      <p:sp>
        <p:nvSpPr>
          <p:cNvPr id="3" name="Content Placeholder 2">
            <a:extLst>
              <a:ext uri="{FF2B5EF4-FFF2-40B4-BE49-F238E27FC236}">
                <a16:creationId xmlns:a16="http://schemas.microsoft.com/office/drawing/2014/main" id="{E4178FC4-3A6B-C84A-A94B-962AD8DF5024}"/>
              </a:ext>
            </a:extLst>
          </p:cNvPr>
          <p:cNvSpPr>
            <a:spLocks noGrp="1"/>
          </p:cNvSpPr>
          <p:nvPr>
            <p:ph idx="1"/>
          </p:nvPr>
        </p:nvSpPr>
        <p:spPr>
          <a:xfrm>
            <a:off x="628650" y="2226469"/>
            <a:ext cx="4875931" cy="3263504"/>
          </a:xfrm>
        </p:spPr>
        <p:txBody>
          <a:bodyPr>
            <a:normAutofit fontScale="85000" lnSpcReduction="10000"/>
          </a:bodyPr>
          <a:lstStyle/>
          <a:p>
            <a:pPr marL="0" indent="0">
              <a:buNone/>
            </a:pPr>
            <a:r>
              <a:rPr lang="fr-FR" dirty="0"/>
              <a:t>Pour RP7, les analyses précédentes  indiquent que les interventions sur le  HMIS, les RHS, les questions de  gouvernance et celles qui renforcent les réponses de la communauté ont un potentiel significatif pour aborder les goulots d'étranglement du système de santé qui entravent les réponses de l'VTP dans la région. Pour chacune des interventions sélectionnées :</a:t>
            </a:r>
          </a:p>
          <a:p>
            <a:pPr marL="0" indent="0">
              <a:buNone/>
            </a:pPr>
            <a:r>
              <a:rPr lang="fr-FR" dirty="0"/>
              <a:t>1. l'intervention porte-t-elle sur l'un des domaines ci-dessus ?</a:t>
            </a:r>
          </a:p>
        </p:txBody>
      </p:sp>
      <p:sp>
        <p:nvSpPr>
          <p:cNvPr id="4" name="Slide Number Placeholder 3">
            <a:extLst>
              <a:ext uri="{FF2B5EF4-FFF2-40B4-BE49-F238E27FC236}">
                <a16:creationId xmlns:a16="http://schemas.microsoft.com/office/drawing/2014/main" id="{51BC12BA-2CDC-3243-8CFE-3824D7206D3B}"/>
              </a:ext>
            </a:extLst>
          </p:cNvPr>
          <p:cNvSpPr>
            <a:spLocks noGrp="1"/>
          </p:cNvSpPr>
          <p:nvPr>
            <p:ph type="sldNum" sz="quarter" idx="12"/>
          </p:nvPr>
        </p:nvSpPr>
        <p:spPr/>
        <p:txBody>
          <a:bodyPr/>
          <a:lstStyle/>
          <a:p>
            <a:fld id="{970D37AD-A042-8547-8A0E-3F6F1331C6F8}" type="slidenum">
              <a:rPr lang="en-US" smtClean="0"/>
              <a:t>54</a:t>
            </a:fld>
            <a:endParaRPr lang="en-US" dirty="0"/>
          </a:p>
        </p:txBody>
      </p:sp>
      <p:graphicFrame>
        <p:nvGraphicFramePr>
          <p:cNvPr id="5" name="Table 15">
            <a:extLst>
              <a:ext uri="{FF2B5EF4-FFF2-40B4-BE49-F238E27FC236}">
                <a16:creationId xmlns:a16="http://schemas.microsoft.com/office/drawing/2014/main" id="{83046F7E-2DA0-B442-8911-35166338177F}"/>
              </a:ext>
            </a:extLst>
          </p:cNvPr>
          <p:cNvGraphicFramePr>
            <a:graphicFrameLocks noGrp="1"/>
          </p:cNvGraphicFramePr>
          <p:nvPr/>
        </p:nvGraphicFramePr>
        <p:xfrm>
          <a:off x="5504581" y="2367021"/>
          <a:ext cx="2424462" cy="797084"/>
        </p:xfrm>
        <a:graphic>
          <a:graphicData uri="http://schemas.openxmlformats.org/drawingml/2006/table">
            <a:tbl>
              <a:tblPr bandRow="1">
                <a:tableStyleId>{5C22544A-7EE6-4342-B048-85BDC9FD1C3A}</a:tableStyleId>
              </a:tblPr>
              <a:tblGrid>
                <a:gridCol w="568712">
                  <a:extLst>
                    <a:ext uri="{9D8B030D-6E8A-4147-A177-3AD203B41FA5}">
                      <a16:colId xmlns:a16="http://schemas.microsoft.com/office/drawing/2014/main" val="3072244936"/>
                    </a:ext>
                  </a:extLst>
                </a:gridCol>
                <a:gridCol w="1855750">
                  <a:extLst>
                    <a:ext uri="{9D8B030D-6E8A-4147-A177-3AD203B41FA5}">
                      <a16:colId xmlns:a16="http://schemas.microsoft.com/office/drawing/2014/main" val="503090622"/>
                    </a:ext>
                  </a:extLst>
                </a:gridCol>
              </a:tblGrid>
              <a:tr h="398542">
                <a:tc>
                  <a:txBody>
                    <a:bodyPr/>
                    <a:lstStyle/>
                    <a:p>
                      <a:pPr algn="ctr"/>
                      <a:r>
                        <a:rPr lang="fr-FR" sz="1400" b="1" noProof="0" dirty="0"/>
                        <a:t>Oui</a:t>
                      </a:r>
                    </a:p>
                  </a:txBody>
                  <a:tcPr marL="68580" marR="68580" marT="34290" marB="34290" anchor="ctr"/>
                </a:tc>
                <a:tc>
                  <a:txBody>
                    <a:bodyPr/>
                    <a:lstStyle/>
                    <a:p>
                      <a:pPr algn="ctr"/>
                      <a:r>
                        <a:rPr lang="fr-FR" sz="1400" b="1" noProof="0" dirty="0"/>
                        <a:t>Ajouter 1 point</a:t>
                      </a:r>
                    </a:p>
                  </a:txBody>
                  <a:tcPr marL="68580" marR="68580" marT="34290" marB="34290" anchor="ctr"/>
                </a:tc>
                <a:extLst>
                  <a:ext uri="{0D108BD9-81ED-4DB2-BD59-A6C34878D82A}">
                    <a16:rowId xmlns:a16="http://schemas.microsoft.com/office/drawing/2014/main" val="2489323016"/>
                  </a:ext>
                </a:extLst>
              </a:tr>
              <a:tr h="398542">
                <a:tc>
                  <a:txBody>
                    <a:bodyPr/>
                    <a:lstStyle/>
                    <a:p>
                      <a:pPr algn="ctr"/>
                      <a:r>
                        <a:rPr lang="fr-FR" sz="1400" b="1" noProof="0" dirty="0"/>
                        <a:t>Non</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noProof="0" dirty="0"/>
                        <a:t>Laissez en blanc</a:t>
                      </a:r>
                    </a:p>
                  </a:txBody>
                  <a:tcPr marL="68580" marR="68580" marT="34290" marB="34290" anchor="ctr"/>
                </a:tc>
                <a:extLst>
                  <a:ext uri="{0D108BD9-81ED-4DB2-BD59-A6C34878D82A}">
                    <a16:rowId xmlns:a16="http://schemas.microsoft.com/office/drawing/2014/main" val="1433476605"/>
                  </a:ext>
                </a:extLst>
              </a:tr>
            </a:tbl>
          </a:graphicData>
        </a:graphic>
      </p:graphicFrame>
    </p:spTree>
    <p:extLst>
      <p:ext uri="{BB962C8B-B14F-4D97-AF65-F5344CB8AC3E}">
        <p14:creationId xmlns:p14="http://schemas.microsoft.com/office/powerpoint/2010/main" val="2649578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EB2C9E7-D289-1266-AA4E-F0C5EEB1AE61}"/>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2EB2C9E7-D289-1266-AA4E-F0C5EEB1AE61}"/>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48B0A8D-9C65-344B-91B7-E596BE672F57}"/>
              </a:ext>
            </a:extLst>
          </p:cNvPr>
          <p:cNvSpPr>
            <a:spLocks noGrp="1"/>
          </p:cNvSpPr>
          <p:nvPr>
            <p:ph type="title"/>
          </p:nvPr>
        </p:nvSpPr>
        <p:spPr/>
        <p:txBody>
          <a:bodyPr vert="horz"/>
          <a:lstStyle/>
          <a:p>
            <a:r>
              <a:rPr lang="fr-FR" sz="3000" dirty="0">
                <a:solidFill>
                  <a:schemeClr val="bg1">
                    <a:lumMod val="10000"/>
                  </a:schemeClr>
                </a:solidFill>
              </a:rPr>
              <a:t>Étape 10. Faisabilité de sources de financement autres que le FM</a:t>
            </a:r>
          </a:p>
        </p:txBody>
      </p:sp>
      <p:sp>
        <p:nvSpPr>
          <p:cNvPr id="3" name="Content Placeholder 2">
            <a:extLst>
              <a:ext uri="{FF2B5EF4-FFF2-40B4-BE49-F238E27FC236}">
                <a16:creationId xmlns:a16="http://schemas.microsoft.com/office/drawing/2014/main" id="{E4178FC4-3A6B-C84A-A94B-962AD8DF5024}"/>
              </a:ext>
            </a:extLst>
          </p:cNvPr>
          <p:cNvSpPr>
            <a:spLocks noGrp="1"/>
          </p:cNvSpPr>
          <p:nvPr>
            <p:ph idx="1"/>
          </p:nvPr>
        </p:nvSpPr>
        <p:spPr>
          <a:xfrm>
            <a:off x="628650" y="2226469"/>
            <a:ext cx="3888685" cy="3263504"/>
          </a:xfrm>
        </p:spPr>
        <p:txBody>
          <a:bodyPr>
            <a:normAutofit fontScale="85000" lnSpcReduction="10000"/>
          </a:bodyPr>
          <a:lstStyle/>
          <a:p>
            <a:pPr marL="0" indent="0">
              <a:buNone/>
            </a:pPr>
            <a:r>
              <a:rPr lang="fr-FR" dirty="0"/>
              <a:t>Certaines interventions peuvent  être financées par d’autres sources, tandis que pour d’autres,  les subventions sont la seule  source probable de financement.  Pour chacune des interventions  sélectionnées:</a:t>
            </a:r>
          </a:p>
          <a:p>
            <a:pPr marL="0" indent="0">
              <a:buNone/>
            </a:pPr>
            <a:r>
              <a:rPr lang="fr-FR" dirty="0"/>
              <a:t>1. L’adoption de cette intervention  est-elle fortement conditionnée  par la disponibilité des fonds des  subventions?</a:t>
            </a:r>
          </a:p>
        </p:txBody>
      </p:sp>
      <p:sp>
        <p:nvSpPr>
          <p:cNvPr id="4" name="Slide Number Placeholder 3">
            <a:extLst>
              <a:ext uri="{FF2B5EF4-FFF2-40B4-BE49-F238E27FC236}">
                <a16:creationId xmlns:a16="http://schemas.microsoft.com/office/drawing/2014/main" id="{51BC12BA-2CDC-3243-8CFE-3824D7206D3B}"/>
              </a:ext>
            </a:extLst>
          </p:cNvPr>
          <p:cNvSpPr>
            <a:spLocks noGrp="1"/>
          </p:cNvSpPr>
          <p:nvPr>
            <p:ph type="sldNum" sz="quarter" idx="12"/>
          </p:nvPr>
        </p:nvSpPr>
        <p:spPr/>
        <p:txBody>
          <a:bodyPr/>
          <a:lstStyle/>
          <a:p>
            <a:fld id="{970D37AD-A042-8547-8A0E-3F6F1331C6F8}" type="slidenum">
              <a:rPr lang="en-US" smtClean="0"/>
              <a:t>55</a:t>
            </a:fld>
            <a:endParaRPr lang="en-US" dirty="0"/>
          </a:p>
        </p:txBody>
      </p:sp>
      <p:graphicFrame>
        <p:nvGraphicFramePr>
          <p:cNvPr id="12" name="Table 15">
            <a:extLst>
              <a:ext uri="{FF2B5EF4-FFF2-40B4-BE49-F238E27FC236}">
                <a16:creationId xmlns:a16="http://schemas.microsoft.com/office/drawing/2014/main" id="{B59E49C2-206B-2414-84CE-F687E0433C6A}"/>
              </a:ext>
            </a:extLst>
          </p:cNvPr>
          <p:cNvGraphicFramePr>
            <a:graphicFrameLocks noGrp="1"/>
          </p:cNvGraphicFramePr>
          <p:nvPr/>
        </p:nvGraphicFramePr>
        <p:xfrm>
          <a:off x="5486534" y="3030458"/>
          <a:ext cx="2424462" cy="797084"/>
        </p:xfrm>
        <a:graphic>
          <a:graphicData uri="http://schemas.openxmlformats.org/drawingml/2006/table">
            <a:tbl>
              <a:tblPr bandRow="1">
                <a:tableStyleId>{5C22544A-7EE6-4342-B048-85BDC9FD1C3A}</a:tableStyleId>
              </a:tblPr>
              <a:tblGrid>
                <a:gridCol w="568712">
                  <a:extLst>
                    <a:ext uri="{9D8B030D-6E8A-4147-A177-3AD203B41FA5}">
                      <a16:colId xmlns:a16="http://schemas.microsoft.com/office/drawing/2014/main" val="3072244936"/>
                    </a:ext>
                  </a:extLst>
                </a:gridCol>
                <a:gridCol w="1855750">
                  <a:extLst>
                    <a:ext uri="{9D8B030D-6E8A-4147-A177-3AD203B41FA5}">
                      <a16:colId xmlns:a16="http://schemas.microsoft.com/office/drawing/2014/main" val="503090622"/>
                    </a:ext>
                  </a:extLst>
                </a:gridCol>
              </a:tblGrid>
              <a:tr h="398542">
                <a:tc>
                  <a:txBody>
                    <a:bodyPr/>
                    <a:lstStyle/>
                    <a:p>
                      <a:pPr algn="ctr"/>
                      <a:r>
                        <a:rPr lang="fr-FR" sz="1400" b="1" noProof="0" dirty="0"/>
                        <a:t>Oui</a:t>
                      </a:r>
                    </a:p>
                  </a:txBody>
                  <a:tcPr marL="68580" marR="68580" marT="34290" marB="34290" anchor="ctr"/>
                </a:tc>
                <a:tc>
                  <a:txBody>
                    <a:bodyPr/>
                    <a:lstStyle/>
                    <a:p>
                      <a:pPr algn="ctr"/>
                      <a:r>
                        <a:rPr lang="fr-FR" sz="1400" b="1" noProof="0" dirty="0"/>
                        <a:t>Ajouter 1 point</a:t>
                      </a:r>
                    </a:p>
                  </a:txBody>
                  <a:tcPr marL="68580" marR="68580" marT="34290" marB="34290" anchor="ctr"/>
                </a:tc>
                <a:extLst>
                  <a:ext uri="{0D108BD9-81ED-4DB2-BD59-A6C34878D82A}">
                    <a16:rowId xmlns:a16="http://schemas.microsoft.com/office/drawing/2014/main" val="2489323016"/>
                  </a:ext>
                </a:extLst>
              </a:tr>
              <a:tr h="398542">
                <a:tc>
                  <a:txBody>
                    <a:bodyPr/>
                    <a:lstStyle/>
                    <a:p>
                      <a:pPr algn="ctr"/>
                      <a:r>
                        <a:rPr lang="fr-FR" sz="1400" b="1" noProof="0" dirty="0"/>
                        <a:t>Non</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noProof="0" dirty="0"/>
                        <a:t>Laissez en blanc</a:t>
                      </a:r>
                    </a:p>
                  </a:txBody>
                  <a:tcPr marL="68580" marR="68580" marT="34290" marB="34290" anchor="ctr"/>
                </a:tc>
                <a:extLst>
                  <a:ext uri="{0D108BD9-81ED-4DB2-BD59-A6C34878D82A}">
                    <a16:rowId xmlns:a16="http://schemas.microsoft.com/office/drawing/2014/main" val="1433476605"/>
                  </a:ext>
                </a:extLst>
              </a:tr>
            </a:tbl>
          </a:graphicData>
        </a:graphic>
      </p:graphicFrame>
    </p:spTree>
    <p:extLst>
      <p:ext uri="{BB962C8B-B14F-4D97-AF65-F5344CB8AC3E}">
        <p14:creationId xmlns:p14="http://schemas.microsoft.com/office/powerpoint/2010/main" val="14114240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C92B21B-1A71-7DE6-FC5F-30C0AF65FD40}"/>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BC92B21B-1A71-7DE6-FC5F-30C0AF65FD40}"/>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14137B4-6EB5-3846-A906-5AB14F8DDC53}"/>
              </a:ext>
            </a:extLst>
          </p:cNvPr>
          <p:cNvSpPr>
            <a:spLocks noGrp="1"/>
          </p:cNvSpPr>
          <p:nvPr>
            <p:ph type="title"/>
          </p:nvPr>
        </p:nvSpPr>
        <p:spPr/>
        <p:txBody>
          <a:bodyPr vert="horz">
            <a:normAutofit/>
          </a:bodyPr>
          <a:lstStyle/>
          <a:p>
            <a:r>
              <a:rPr lang="fr-FR" sz="3000" dirty="0">
                <a:solidFill>
                  <a:schemeClr val="bg1">
                    <a:lumMod val="10000"/>
                  </a:schemeClr>
                </a:solidFill>
              </a:rPr>
              <a:t>Étape 11. Sélection des priorités finales</a:t>
            </a:r>
          </a:p>
        </p:txBody>
      </p:sp>
      <p:sp>
        <p:nvSpPr>
          <p:cNvPr id="3" name="Content Placeholder 2">
            <a:extLst>
              <a:ext uri="{FF2B5EF4-FFF2-40B4-BE49-F238E27FC236}">
                <a16:creationId xmlns:a16="http://schemas.microsoft.com/office/drawing/2014/main" id="{34AA4A49-1550-A043-9718-645923A3BA0D}"/>
              </a:ext>
            </a:extLst>
          </p:cNvPr>
          <p:cNvSpPr>
            <a:spLocks noGrp="1"/>
          </p:cNvSpPr>
          <p:nvPr>
            <p:ph idx="1"/>
          </p:nvPr>
        </p:nvSpPr>
        <p:spPr>
          <a:xfrm>
            <a:off x="628650" y="2226469"/>
            <a:ext cx="7886700" cy="3263504"/>
          </a:xfrm>
        </p:spPr>
        <p:txBody>
          <a:bodyPr>
            <a:normAutofit lnSpcReduction="10000"/>
          </a:bodyPr>
          <a:lstStyle/>
          <a:p>
            <a:pPr marL="0" indent="0">
              <a:buNone/>
            </a:pPr>
            <a:r>
              <a:rPr lang="fr-FR" b="1" dirty="0"/>
              <a:t>Interventions prioritaires finales:</a:t>
            </a:r>
          </a:p>
          <a:p>
            <a:pPr marL="385763" indent="-385763">
              <a:buFont typeface="+mj-lt"/>
              <a:buAutoNum type="arabicPeriod"/>
            </a:pPr>
            <a:r>
              <a:rPr lang="fr-FR" dirty="0"/>
              <a:t>Les scores des étapes 5 à 10 seront automatiquement additionnés.</a:t>
            </a:r>
          </a:p>
          <a:p>
            <a:pPr marL="385763" indent="-385763">
              <a:buFont typeface="+mj-lt"/>
              <a:buAutoNum type="arabicPeriod"/>
            </a:pPr>
            <a:r>
              <a:rPr lang="fr-FR" dirty="0"/>
              <a:t>Ignorez toutes les interventions qui ont été rejetées comme indiqué aux étapes 5 à 10.</a:t>
            </a:r>
          </a:p>
          <a:p>
            <a:pPr marL="385763" indent="-385763">
              <a:buFont typeface="+mj-lt"/>
              <a:buAutoNum type="arabicPeriod"/>
            </a:pPr>
            <a:r>
              <a:rPr lang="fr-FR" dirty="0"/>
              <a:t>Pour les autres interventions, la fiche donne un classement à chacune d'entre elles.</a:t>
            </a:r>
          </a:p>
          <a:p>
            <a:pPr marL="385763" indent="-385763">
              <a:buFont typeface="+mj-lt"/>
              <a:buAutoNum type="arabicPeriod"/>
            </a:pPr>
            <a:r>
              <a:rPr lang="fr-FR" dirty="0"/>
              <a:t>La feuille sélectionne automatiquement les 3 interventions les mieux notées.</a:t>
            </a:r>
          </a:p>
        </p:txBody>
      </p:sp>
      <p:sp>
        <p:nvSpPr>
          <p:cNvPr id="4" name="Slide Number Placeholder 3">
            <a:extLst>
              <a:ext uri="{FF2B5EF4-FFF2-40B4-BE49-F238E27FC236}">
                <a16:creationId xmlns:a16="http://schemas.microsoft.com/office/drawing/2014/main" id="{8A9DB1D5-07A1-62C0-81FB-D6BF6094B37F}"/>
              </a:ext>
            </a:extLst>
          </p:cNvPr>
          <p:cNvSpPr>
            <a:spLocks noGrp="1"/>
          </p:cNvSpPr>
          <p:nvPr>
            <p:ph type="sldNum" sz="quarter" idx="12"/>
          </p:nvPr>
        </p:nvSpPr>
        <p:spPr/>
        <p:txBody>
          <a:bodyPr/>
          <a:lstStyle/>
          <a:p>
            <a:fld id="{970D37AD-A042-8547-8A0E-3F6F1331C6F8}" type="slidenum">
              <a:rPr lang="en-US" smtClean="0"/>
              <a:t>56</a:t>
            </a:fld>
            <a:endParaRPr lang="en-US" dirty="0"/>
          </a:p>
        </p:txBody>
      </p:sp>
    </p:spTree>
    <p:extLst>
      <p:ext uri="{BB962C8B-B14F-4D97-AF65-F5344CB8AC3E}">
        <p14:creationId xmlns:p14="http://schemas.microsoft.com/office/powerpoint/2010/main" val="6193960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CB423C0-4C67-3EA9-4026-6F70D2B26C7B}"/>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8CB423C0-4C67-3EA9-4026-6F70D2B26C7B}"/>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653FE7-5691-E146-8A77-BC47F1B36F72}"/>
              </a:ext>
            </a:extLst>
          </p:cNvPr>
          <p:cNvSpPr>
            <a:spLocks noGrp="1"/>
          </p:cNvSpPr>
          <p:nvPr>
            <p:ph type="title"/>
          </p:nvPr>
        </p:nvSpPr>
        <p:spPr/>
        <p:txBody>
          <a:bodyPr vert="horz">
            <a:normAutofit/>
          </a:bodyPr>
          <a:lstStyle/>
          <a:p>
            <a:r>
              <a:rPr lang="fr-FR" sz="3000" i="1" dirty="0"/>
              <a:t>Partie 3</a:t>
            </a:r>
          </a:p>
        </p:txBody>
      </p:sp>
      <p:sp>
        <p:nvSpPr>
          <p:cNvPr id="3" name="Text Placeholder 2">
            <a:extLst>
              <a:ext uri="{FF2B5EF4-FFF2-40B4-BE49-F238E27FC236}">
                <a16:creationId xmlns:a16="http://schemas.microsoft.com/office/drawing/2014/main" id="{674434B6-3323-0844-B506-DF225F132BDF}"/>
              </a:ext>
            </a:extLst>
          </p:cNvPr>
          <p:cNvSpPr>
            <a:spLocks noGrp="1"/>
          </p:cNvSpPr>
          <p:nvPr>
            <p:ph type="body" idx="1"/>
          </p:nvPr>
        </p:nvSpPr>
        <p:spPr/>
        <p:txBody>
          <a:bodyPr/>
          <a:lstStyle/>
          <a:p>
            <a:r>
              <a:rPr lang="fr-FR" i="1" dirty="0"/>
              <a:t>Définition des activités dans chaque intervention et calcul des décomptes</a:t>
            </a:r>
          </a:p>
        </p:txBody>
      </p:sp>
      <p:sp>
        <p:nvSpPr>
          <p:cNvPr id="8" name="Slide Number Placeholder 7">
            <a:extLst>
              <a:ext uri="{FF2B5EF4-FFF2-40B4-BE49-F238E27FC236}">
                <a16:creationId xmlns:a16="http://schemas.microsoft.com/office/drawing/2014/main" id="{32659385-6214-1B5E-77CA-24C0E2E39217}"/>
              </a:ext>
            </a:extLst>
          </p:cNvPr>
          <p:cNvSpPr>
            <a:spLocks noGrp="1"/>
          </p:cNvSpPr>
          <p:nvPr>
            <p:ph type="sldNum" sz="quarter" idx="12"/>
          </p:nvPr>
        </p:nvSpPr>
        <p:spPr/>
        <p:txBody>
          <a:bodyPr/>
          <a:lstStyle/>
          <a:p>
            <a:fld id="{970D37AD-A042-8547-8A0E-3F6F1331C6F8}" type="slidenum">
              <a:rPr lang="en-US" smtClean="0"/>
              <a:t>57</a:t>
            </a:fld>
            <a:endParaRPr lang="en-US" dirty="0"/>
          </a:p>
        </p:txBody>
      </p:sp>
    </p:spTree>
    <p:extLst>
      <p:ext uri="{BB962C8B-B14F-4D97-AF65-F5344CB8AC3E}">
        <p14:creationId xmlns:p14="http://schemas.microsoft.com/office/powerpoint/2010/main" val="1700140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C92B21B-1A71-7DE6-FC5F-30C0AF65FD40}"/>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BC92B21B-1A71-7DE6-FC5F-30C0AF65FD40}"/>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14137B4-6EB5-3846-A906-5AB14F8DDC53}"/>
              </a:ext>
            </a:extLst>
          </p:cNvPr>
          <p:cNvSpPr>
            <a:spLocks noGrp="1"/>
          </p:cNvSpPr>
          <p:nvPr>
            <p:ph type="title"/>
          </p:nvPr>
        </p:nvSpPr>
        <p:spPr>
          <a:xfrm>
            <a:off x="628650" y="652065"/>
            <a:ext cx="8082213" cy="994172"/>
          </a:xfrm>
        </p:spPr>
        <p:txBody>
          <a:bodyPr vert="horz">
            <a:normAutofit/>
          </a:bodyPr>
          <a:lstStyle/>
          <a:p>
            <a:r>
              <a:rPr lang="fr-FR" sz="2700" dirty="0">
                <a:solidFill>
                  <a:schemeClr val="bg1">
                    <a:lumMod val="10000"/>
                  </a:schemeClr>
                </a:solidFill>
              </a:rPr>
              <a:t>Étape 12. Identification des activités et des décomptes</a:t>
            </a:r>
          </a:p>
        </p:txBody>
      </p:sp>
      <p:sp>
        <p:nvSpPr>
          <p:cNvPr id="3" name="Content Placeholder 2">
            <a:extLst>
              <a:ext uri="{FF2B5EF4-FFF2-40B4-BE49-F238E27FC236}">
                <a16:creationId xmlns:a16="http://schemas.microsoft.com/office/drawing/2014/main" id="{34AA4A49-1550-A043-9718-645923A3BA0D}"/>
              </a:ext>
            </a:extLst>
          </p:cNvPr>
          <p:cNvSpPr>
            <a:spLocks noGrp="1"/>
          </p:cNvSpPr>
          <p:nvPr>
            <p:ph idx="1"/>
          </p:nvPr>
        </p:nvSpPr>
        <p:spPr/>
        <p:txBody>
          <a:bodyPr>
            <a:normAutofit/>
          </a:bodyPr>
          <a:lstStyle/>
          <a:p>
            <a:pPr marL="0" indent="0">
              <a:buNone/>
            </a:pPr>
            <a:r>
              <a:rPr lang="fr-FR" sz="1050" b="1" dirty="0"/>
              <a:t>Interventions prioritaires finales et sélection des activités</a:t>
            </a:r>
          </a:p>
          <a:p>
            <a:pPr marL="385763" indent="-385763">
              <a:buFont typeface="+mj-lt"/>
              <a:buAutoNum type="arabicPeriod"/>
            </a:pPr>
            <a:r>
              <a:rPr lang="fr-FR" sz="1050" dirty="0"/>
              <a:t>Les trois interventions les mieux notées passeront automatiquement à la troisième partie.  </a:t>
            </a:r>
          </a:p>
          <a:p>
            <a:pPr marL="385763" indent="-385763">
              <a:buFont typeface="+mj-lt"/>
              <a:buAutoNum type="arabicPeriod"/>
            </a:pPr>
            <a:r>
              <a:rPr lang="fr-FR" sz="1050" dirty="0"/>
              <a:t>Pour chacune de ces interventions, identifiez les activités qui la composent. Il est recommandé  de ne pas inclure plus de 4 activités, mais vous pouvez insérer plus de lignes si vous le souhaitez.  Vous pouvez insérer d'autres files si vous le souhaitez. Vous pouvez insérer des files à partir de la ligne 10 de la feuille de calcul.</a:t>
            </a:r>
          </a:p>
          <a:p>
            <a:pPr marL="385763" indent="-385763">
              <a:buFont typeface="+mj-lt"/>
              <a:buAutoNum type="arabicPeriod"/>
            </a:pPr>
            <a:r>
              <a:rPr lang="fr-FR" sz="1050" dirty="0"/>
              <a:t>Si vous ne savez pas clairement quelles activités doivent être incluses dans la mise en œuvre de l'intervention - par exemple parce qu'un diagnostic est nécessaire -, incluez une assistance technique pour la définition des activités.</a:t>
            </a:r>
          </a:p>
          <a:p>
            <a:pPr marL="385763" indent="-385763">
              <a:buFont typeface="+mj-lt"/>
              <a:buAutoNum type="arabicPeriod"/>
            </a:pPr>
            <a:r>
              <a:rPr lang="fr-FR" sz="1050" dirty="0"/>
              <a:t>Si vous avez besoin d'un soutien sur le terrain pour réussir la mise en œuvre de l'intervention, incluez cette activité. Par exemple : "assistance sur place pour la mise en œuvre,  avec formation administrative de la mise en œuvre".</a:t>
            </a:r>
          </a:p>
          <a:p>
            <a:pPr marL="385763" indent="-385763">
              <a:buFont typeface="+mj-lt"/>
              <a:buAutoNum type="arabicPeriod"/>
            </a:pPr>
            <a:r>
              <a:rPr lang="fr-FR" sz="1050" dirty="0"/>
              <a:t>Estimez les coûts de chacune des interventions.</a:t>
            </a:r>
          </a:p>
          <a:p>
            <a:pPr marL="385763" indent="-385763">
              <a:buFont typeface="+mj-lt"/>
              <a:buAutoNum type="arabicPeriod"/>
            </a:pPr>
            <a:r>
              <a:rPr lang="fr-FR" sz="1050" dirty="0"/>
              <a:t>Sélectionnez dans les menus dépliants le module et le sous-module auxquels l'activité  appartient. Cela vous aidera à rédiger la demande de subvention. Il est important que vous vous consultiez le manuel modulaire SRPS du FM.</a:t>
            </a:r>
          </a:p>
          <a:p>
            <a:pPr marL="0" indent="0">
              <a:buNone/>
            </a:pPr>
            <a:r>
              <a:rPr lang="fr-FR" sz="1050" b="1" dirty="0"/>
              <a:t>Estimation des coûts des interventions et attribution des ressources (cette partie doit être remplie par l'équipe technique qui soutient le calcul du coût de la demande de subvention)</a:t>
            </a:r>
          </a:p>
          <a:p>
            <a:pPr marL="385763" indent="-385763">
              <a:buFont typeface="+mj-lt"/>
              <a:buAutoNum type="arabicPeriod"/>
            </a:pPr>
            <a:r>
              <a:rPr lang="fr-FR" sz="1050" dirty="0"/>
              <a:t>Estimer le coût total de chaque activité et le montant qui peut être financé par des  ressources nationales. La différence est le déficit de financement qui pourrait être comblé grâce  aux ressources des donateurs.</a:t>
            </a:r>
          </a:p>
          <a:p>
            <a:pPr marL="385763" indent="-385763">
              <a:buFont typeface="+mj-lt"/>
              <a:buAutoNum type="arabicPeriod"/>
            </a:pPr>
            <a:r>
              <a:rPr lang="fr-FR" sz="1050" dirty="0"/>
              <a:t>Attribuer des ressources de subvention pour combler les lacunes, des interventions les mieux  notées aux interventions les moins bien notées, jusqu'à ce que les ressources de subvention soient épuisées.</a:t>
            </a:r>
          </a:p>
          <a:p>
            <a:pPr marL="385763" indent="-385763">
              <a:buFont typeface="+mj-lt"/>
              <a:buAutoNum type="arabicPeriod"/>
            </a:pPr>
            <a:r>
              <a:rPr lang="fr-FR" sz="1050" dirty="0"/>
              <a:t>Inclure dans la demande de financement les activités qui peuvent être entièrement financées  par les ressources nationales et les subventions.</a:t>
            </a:r>
          </a:p>
        </p:txBody>
      </p:sp>
      <p:sp>
        <p:nvSpPr>
          <p:cNvPr id="4" name="Slide Number Placeholder 3">
            <a:extLst>
              <a:ext uri="{FF2B5EF4-FFF2-40B4-BE49-F238E27FC236}">
                <a16:creationId xmlns:a16="http://schemas.microsoft.com/office/drawing/2014/main" id="{8A9DB1D5-07A1-62C0-81FB-D6BF6094B37F}"/>
              </a:ext>
            </a:extLst>
          </p:cNvPr>
          <p:cNvSpPr>
            <a:spLocks noGrp="1"/>
          </p:cNvSpPr>
          <p:nvPr>
            <p:ph type="sldNum" sz="quarter" idx="12"/>
          </p:nvPr>
        </p:nvSpPr>
        <p:spPr/>
        <p:txBody>
          <a:bodyPr/>
          <a:lstStyle/>
          <a:p>
            <a:fld id="{970D37AD-A042-8547-8A0E-3F6F1331C6F8}" type="slidenum">
              <a:rPr lang="en-US" smtClean="0"/>
              <a:t>58</a:t>
            </a:fld>
            <a:endParaRPr lang="en-US" dirty="0"/>
          </a:p>
        </p:txBody>
      </p:sp>
    </p:spTree>
    <p:extLst>
      <p:ext uri="{BB962C8B-B14F-4D97-AF65-F5344CB8AC3E}">
        <p14:creationId xmlns:p14="http://schemas.microsoft.com/office/powerpoint/2010/main" val="2452141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C92B21B-1A71-7DE6-FC5F-30C0AF65FD40}"/>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BC92B21B-1A71-7DE6-FC5F-30C0AF65FD40}"/>
                          </a:ext>
                        </a:extLst>
                      </p:cNvPr>
                      <p:cNvPicPr/>
                      <p:nvPr/>
                    </p:nvPicPr>
                    <p:blipFill>
                      <a:blip r:embed="rId4"/>
                      <a:stretch>
                        <a:fillRect/>
                      </a:stretch>
                    </p:blipFill>
                    <p:spPr>
                      <a:xfrm>
                        <a:off x="1192" y="858441"/>
                        <a:ext cx="920"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14137B4-6EB5-3846-A906-5AB14F8DDC53}"/>
              </a:ext>
            </a:extLst>
          </p:cNvPr>
          <p:cNvSpPr>
            <a:spLocks noGrp="1"/>
          </p:cNvSpPr>
          <p:nvPr>
            <p:ph type="title"/>
          </p:nvPr>
        </p:nvSpPr>
        <p:spPr/>
        <p:txBody>
          <a:bodyPr vert="horz">
            <a:normAutofit/>
          </a:bodyPr>
          <a:lstStyle/>
          <a:p>
            <a:r>
              <a:rPr lang="fr-FR" sz="3000" dirty="0">
                <a:solidFill>
                  <a:schemeClr val="bg1">
                    <a:lumMod val="10000"/>
                  </a:schemeClr>
                </a:solidFill>
              </a:rPr>
              <a:t>Étape 13. Identification des besoins en ressources  pour RP7</a:t>
            </a:r>
          </a:p>
        </p:txBody>
      </p:sp>
      <p:sp>
        <p:nvSpPr>
          <p:cNvPr id="3" name="Content Placeholder 2">
            <a:extLst>
              <a:ext uri="{FF2B5EF4-FFF2-40B4-BE49-F238E27FC236}">
                <a16:creationId xmlns:a16="http://schemas.microsoft.com/office/drawing/2014/main" id="{34AA4A49-1550-A043-9718-645923A3BA0D}"/>
              </a:ext>
            </a:extLst>
          </p:cNvPr>
          <p:cNvSpPr>
            <a:spLocks noGrp="1"/>
          </p:cNvSpPr>
          <p:nvPr>
            <p:ph idx="1"/>
          </p:nvPr>
        </p:nvSpPr>
        <p:spPr/>
        <p:txBody>
          <a:bodyPr>
            <a:normAutofit fontScale="92500" lnSpcReduction="10000"/>
          </a:bodyPr>
          <a:lstStyle/>
          <a:p>
            <a:pPr marL="385763" indent="-385763">
              <a:buFont typeface="+mj-lt"/>
              <a:buAutoNum type="arabicPeriod"/>
            </a:pPr>
            <a:r>
              <a:rPr lang="fr-FR" sz="1800" dirty="0"/>
              <a:t>Chaque intervention avec son coût total sera automatiquement remplie pour l'étape 13.</a:t>
            </a:r>
          </a:p>
          <a:p>
            <a:pPr marL="385763" indent="-385763">
              <a:buFont typeface="+mj-lt"/>
              <a:buAutoNum type="arabicPeriod"/>
            </a:pPr>
            <a:r>
              <a:rPr lang="fr-FR" sz="1800" dirty="0"/>
              <a:t>Identifiez les sources de financement externe provenant de donateurs ou de partenaires différents au FM (par exemple, la Banque Mondiale, d'autres  Gouvernements, l'USAID, etc.) pour chaque intervention.</a:t>
            </a:r>
          </a:p>
          <a:p>
            <a:pPr marL="385763" indent="-385763">
              <a:buFont typeface="+mj-lt"/>
              <a:buAutoNum type="arabicPeriod"/>
            </a:pPr>
            <a:r>
              <a:rPr lang="fr-FR" sz="1800" dirty="0"/>
              <a:t>Identifiez les sources de financement nationales pour chaque intervention.  </a:t>
            </a:r>
          </a:p>
          <a:p>
            <a:pPr marL="385763" indent="-385763">
              <a:buFont typeface="+mj-lt"/>
              <a:buAutoNum type="arabicPeriod"/>
            </a:pPr>
            <a:r>
              <a:rPr lang="fr-FR" sz="1800" dirty="0"/>
              <a:t>La différence entre le coût de l'intervention et les sources de financement indique le montant des ressources qui devront être demandées au FM dans RP7 (calculé automatiquement).</a:t>
            </a:r>
          </a:p>
          <a:p>
            <a:pPr marL="385763" indent="-385763">
              <a:buFont typeface="+mj-lt"/>
              <a:buAutoNum type="arabicPeriod"/>
            </a:pPr>
            <a:r>
              <a:rPr lang="fr-FR" sz="1800" dirty="0"/>
              <a:t>En utilisant la lettre d’attribution, identifiez le montant de ressources auxquelles  vous avez accès.</a:t>
            </a:r>
          </a:p>
          <a:p>
            <a:pPr marL="385763" indent="-385763">
              <a:buFont typeface="+mj-lt"/>
              <a:buAutoNum type="arabicPeriod"/>
            </a:pPr>
            <a:r>
              <a:rPr lang="fr-FR" sz="1800" dirty="0"/>
              <a:t>Attribuez ce montant de ressources pour combler les écarts de financement, des interventions les mieux notées aux interventions les moins bien notées, jusqu'à  épuisement des ressources.</a:t>
            </a:r>
          </a:p>
          <a:p>
            <a:pPr marL="385763" indent="-385763">
              <a:buFont typeface="+mj-lt"/>
              <a:buAutoNum type="arabicPeriod"/>
            </a:pPr>
            <a:r>
              <a:rPr lang="fr-FR" sz="1800" dirty="0"/>
              <a:t>Inclure dans la demande de financement les activités qui peuvent être entièrement financées par les ressources nationales et les subventions.</a:t>
            </a:r>
          </a:p>
        </p:txBody>
      </p:sp>
      <p:sp>
        <p:nvSpPr>
          <p:cNvPr id="4" name="Slide Number Placeholder 3">
            <a:extLst>
              <a:ext uri="{FF2B5EF4-FFF2-40B4-BE49-F238E27FC236}">
                <a16:creationId xmlns:a16="http://schemas.microsoft.com/office/drawing/2014/main" id="{8A9DB1D5-07A1-62C0-81FB-D6BF6094B37F}"/>
              </a:ext>
            </a:extLst>
          </p:cNvPr>
          <p:cNvSpPr>
            <a:spLocks noGrp="1"/>
          </p:cNvSpPr>
          <p:nvPr>
            <p:ph type="sldNum" sz="quarter" idx="12"/>
          </p:nvPr>
        </p:nvSpPr>
        <p:spPr/>
        <p:txBody>
          <a:bodyPr/>
          <a:lstStyle/>
          <a:p>
            <a:fld id="{970D37AD-A042-8547-8A0E-3F6F1331C6F8}" type="slidenum">
              <a:rPr lang="en-US" smtClean="0"/>
              <a:t>59</a:t>
            </a:fld>
            <a:endParaRPr lang="en-US" dirty="0"/>
          </a:p>
        </p:txBody>
      </p:sp>
    </p:spTree>
    <p:extLst>
      <p:ext uri="{BB962C8B-B14F-4D97-AF65-F5344CB8AC3E}">
        <p14:creationId xmlns:p14="http://schemas.microsoft.com/office/powerpoint/2010/main" val="3558904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8681660-2D80-F701-124F-A1A9AFD84F0F}"/>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78681660-2D80-F701-124F-A1A9AFD84F0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C2FC52-5834-38C9-012B-B1A9BA98DBDD}"/>
              </a:ext>
            </a:extLst>
          </p:cNvPr>
          <p:cNvSpPr>
            <a:spLocks noGrp="1"/>
          </p:cNvSpPr>
          <p:nvPr>
            <p:ph type="title"/>
          </p:nvPr>
        </p:nvSpPr>
        <p:spPr>
          <a:xfrm>
            <a:off x="628650" y="179389"/>
            <a:ext cx="7886700" cy="1325563"/>
          </a:xfrm>
        </p:spPr>
        <p:txBody>
          <a:bodyPr vert="horz"/>
          <a:lstStyle/>
          <a:p>
            <a:r>
              <a:rPr lang="fr-FR" dirty="0"/>
              <a:t>Objectifs</a:t>
            </a:r>
            <a:r>
              <a:rPr lang="en-US" dirty="0"/>
              <a:t> de la strat</a:t>
            </a:r>
            <a:r>
              <a:rPr lang="fr-FR" sz="2400" dirty="0"/>
              <a:t>é</a:t>
            </a:r>
            <a:r>
              <a:rPr lang="fr-FR" dirty="0"/>
              <a:t>gie</a:t>
            </a:r>
            <a:r>
              <a:rPr lang="en-US" dirty="0"/>
              <a:t> de </a:t>
            </a:r>
            <a:r>
              <a:rPr lang="en-US" dirty="0" err="1"/>
              <a:t>priorisation</a:t>
            </a:r>
            <a:r>
              <a:rPr lang="en-US" dirty="0"/>
              <a:t> SRPS (au </a:t>
            </a:r>
            <a:r>
              <a:rPr lang="en-US" dirty="0" err="1"/>
              <a:t>niveaux</a:t>
            </a:r>
            <a:r>
              <a:rPr lang="en-US" dirty="0"/>
              <a:t> regional et pays </a:t>
            </a:r>
            <a:r>
              <a:rPr lang="en-US" dirty="0" err="1"/>
              <a:t>en</a:t>
            </a:r>
            <a:r>
              <a:rPr lang="en-US" dirty="0"/>
              <a:t> Am</a:t>
            </a:r>
            <a:r>
              <a:rPr lang="fr-FR" sz="2400" dirty="0"/>
              <a:t>é</a:t>
            </a:r>
            <a:r>
              <a:rPr lang="en-US" dirty="0" err="1"/>
              <a:t>rique</a:t>
            </a:r>
            <a:r>
              <a:rPr lang="en-US" dirty="0"/>
              <a:t> Latine) </a:t>
            </a:r>
          </a:p>
        </p:txBody>
      </p:sp>
      <p:sp>
        <p:nvSpPr>
          <p:cNvPr id="3" name="Content Placeholder 2">
            <a:extLst>
              <a:ext uri="{FF2B5EF4-FFF2-40B4-BE49-F238E27FC236}">
                <a16:creationId xmlns:a16="http://schemas.microsoft.com/office/drawing/2014/main" id="{68CC54EC-34AA-5351-2EFF-412E2EE7A9D9}"/>
              </a:ext>
            </a:extLst>
          </p:cNvPr>
          <p:cNvSpPr>
            <a:spLocks noGrp="1"/>
          </p:cNvSpPr>
          <p:nvPr>
            <p:ph idx="1"/>
          </p:nvPr>
        </p:nvSpPr>
        <p:spPr>
          <a:xfrm>
            <a:off x="628650" y="1371787"/>
            <a:ext cx="7886700" cy="4681244"/>
          </a:xfrm>
        </p:spPr>
        <p:txBody>
          <a:bodyPr>
            <a:normAutofit fontScale="92500" lnSpcReduction="10000"/>
          </a:bodyPr>
          <a:lstStyle/>
          <a:p>
            <a:pPr marL="0" indent="0">
              <a:buNone/>
            </a:pPr>
            <a:r>
              <a:rPr lang="fr-FR" sz="1800" b="1" dirty="0"/>
              <a:t>General</a:t>
            </a:r>
            <a:r>
              <a:rPr lang="fr-FR" sz="1800" dirty="0"/>
              <a:t>: </a:t>
            </a:r>
            <a:r>
              <a:rPr lang="fr-FR" sz="1800" b="1" dirty="0"/>
              <a:t>maximiser l’impact des investissements du SRPS pour ALC dans RP7 </a:t>
            </a:r>
            <a:r>
              <a:rPr lang="fr-FR" sz="1800" dirty="0"/>
              <a:t>en se concentrant sur un petit nombre d’investissements de grande valeur pour surmonter les obstacles du système qui entravent de meilleurs résultats en santé et des réponses VTP.</a:t>
            </a:r>
          </a:p>
          <a:p>
            <a:pPr marL="0" indent="0">
              <a:buNone/>
            </a:pPr>
            <a:r>
              <a:rPr lang="fr-FR" sz="1800" b="1" dirty="0"/>
              <a:t>Taches spécifiques</a:t>
            </a:r>
            <a:r>
              <a:rPr lang="fr-FR" sz="1800" dirty="0"/>
              <a:t> :</a:t>
            </a:r>
          </a:p>
          <a:p>
            <a:pPr marL="800100" lvl="1" indent="-342900">
              <a:buFont typeface="+mj-lt"/>
              <a:buAutoNum type="arabicPeriod"/>
            </a:pPr>
            <a:r>
              <a:rPr lang="fr-FR" sz="1800" b="1" dirty="0"/>
              <a:t>Sur la base d’une étude régionale rapide</a:t>
            </a:r>
            <a:r>
              <a:rPr lang="fr-FR" sz="1800" dirty="0"/>
              <a:t>, évaluer (avec documentation rigoureuse) la performance des SS et les résultats récents des subventions SRSP – et leçons apprises</a:t>
            </a:r>
          </a:p>
          <a:p>
            <a:pPr marL="800100" lvl="1" indent="-342900">
              <a:buFont typeface="+mj-lt"/>
              <a:buAutoNum type="arabicPeriod"/>
            </a:pPr>
            <a:r>
              <a:rPr lang="fr-FR" sz="1800" dirty="0"/>
              <a:t>Identifier de </a:t>
            </a:r>
            <a:r>
              <a:rPr lang="fr-FR" sz="1800" b="1" dirty="0"/>
              <a:t>manière globale les goulots d’étranglement et domaines d’intervention</a:t>
            </a:r>
            <a:r>
              <a:rPr lang="fr-FR" sz="1800" dirty="0"/>
              <a:t> du SRPS correspondants à ALC et qui relèvent de l’avantage comparatif du FM et peuvent donc être des domaines d’investissement dans le RP7</a:t>
            </a:r>
          </a:p>
          <a:p>
            <a:pPr marL="800100" lvl="1" indent="-342900">
              <a:buFont typeface="+mj-lt"/>
              <a:buAutoNum type="arabicPeriod"/>
            </a:pPr>
            <a:r>
              <a:rPr lang="fr-FR" sz="1800" dirty="0"/>
              <a:t>Fournir aux pays </a:t>
            </a:r>
            <a:r>
              <a:rPr lang="fr-FR" sz="1800" b="1" dirty="0"/>
              <a:t>un outil robuste</a:t>
            </a:r>
            <a:r>
              <a:rPr lang="fr-FR" sz="1800" dirty="0"/>
              <a:t>, clair et simple à utiliser, fondé sur des critères de priorisation, pour aider les pays à identifier-- dans ces vastes domaines-- des investissements spécifiques en fonction des caractéristiques et du contexte des pays, afin d’éclairer la préparation des demandes de financement RP7</a:t>
            </a:r>
          </a:p>
          <a:p>
            <a:pPr marL="800100" lvl="1" indent="-342900">
              <a:buFont typeface="+mj-lt"/>
              <a:buAutoNum type="arabicPeriod"/>
            </a:pPr>
            <a:r>
              <a:rPr lang="fr-FR" sz="1800" dirty="0"/>
              <a:t>Tester et réviser l’outil dans </a:t>
            </a:r>
            <a:r>
              <a:rPr lang="fr-FR" sz="1800" b="1" dirty="0"/>
              <a:t>des pays pilotes </a:t>
            </a:r>
            <a:r>
              <a:rPr lang="fr-FR" sz="1800" dirty="0"/>
              <a:t>(Guatemala, Honduras, Paraguay) pour une diffusion plus large</a:t>
            </a:r>
          </a:p>
          <a:p>
            <a:endParaRPr lang="en-US" dirty="0"/>
          </a:p>
        </p:txBody>
      </p:sp>
      <p:sp>
        <p:nvSpPr>
          <p:cNvPr id="4" name="Slide Number Placeholder 3">
            <a:extLst>
              <a:ext uri="{FF2B5EF4-FFF2-40B4-BE49-F238E27FC236}">
                <a16:creationId xmlns:a16="http://schemas.microsoft.com/office/drawing/2014/main" id="{DDA2FCCB-564C-B12B-52F7-8A8358428536}"/>
              </a:ext>
            </a:extLst>
          </p:cNvPr>
          <p:cNvSpPr>
            <a:spLocks noGrp="1"/>
          </p:cNvSpPr>
          <p:nvPr>
            <p:ph type="sldNum" sz="quarter" idx="12"/>
          </p:nvPr>
        </p:nvSpPr>
        <p:spPr/>
        <p:txBody>
          <a:bodyPr/>
          <a:lstStyle/>
          <a:p>
            <a:fld id="{E1A4F390-C593-4B22-8A73-7EBE23838EA6}" type="slidenum">
              <a:rPr lang="en-US" smtClean="0"/>
              <a:t>6</a:t>
            </a:fld>
            <a:endParaRPr lang="en-US" dirty="0"/>
          </a:p>
        </p:txBody>
      </p:sp>
      <p:sp>
        <p:nvSpPr>
          <p:cNvPr id="6" name="Rectangle 7"/>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090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BEEA56B-D688-0F85-1B24-40BCB013368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4BEEA56B-D688-0F85-1B24-40BCB013368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9FCBC6-05E5-664E-8DDD-50EEE3EB59C7}"/>
              </a:ext>
            </a:extLst>
          </p:cNvPr>
          <p:cNvSpPr>
            <a:spLocks noGrp="1"/>
          </p:cNvSpPr>
          <p:nvPr>
            <p:ph type="title"/>
          </p:nvPr>
        </p:nvSpPr>
        <p:spPr/>
        <p:txBody>
          <a:bodyPr vert="horz">
            <a:normAutofit/>
          </a:bodyPr>
          <a:lstStyle/>
          <a:p>
            <a:r>
              <a:rPr lang="fr-FR" dirty="0"/>
              <a:t>L’étude et le développement des outils pratiques pour les SPRS en Amérique Latine 2023 adopte les principes suivants</a:t>
            </a:r>
            <a:endParaRPr lang="en-US" dirty="0"/>
          </a:p>
        </p:txBody>
      </p:sp>
      <p:sp>
        <p:nvSpPr>
          <p:cNvPr id="3" name="Content Placeholder 2">
            <a:extLst>
              <a:ext uri="{FF2B5EF4-FFF2-40B4-BE49-F238E27FC236}">
                <a16:creationId xmlns:a16="http://schemas.microsoft.com/office/drawing/2014/main" id="{0409F871-29DF-A04D-8967-7A062F54E7E7}"/>
              </a:ext>
            </a:extLst>
          </p:cNvPr>
          <p:cNvSpPr>
            <a:spLocks noGrp="1"/>
          </p:cNvSpPr>
          <p:nvPr>
            <p:ph idx="1"/>
          </p:nvPr>
        </p:nvSpPr>
        <p:spPr>
          <a:xfrm>
            <a:off x="628650" y="1690689"/>
            <a:ext cx="7886700" cy="4486274"/>
          </a:xfrm>
        </p:spPr>
        <p:txBody>
          <a:bodyPr>
            <a:normAutofit fontScale="85000" lnSpcReduction="10000"/>
          </a:bodyPr>
          <a:lstStyle/>
          <a:p>
            <a:r>
              <a:rPr lang="fr-FR" dirty="0"/>
              <a:t>La réponse VTP est reconnue comme </a:t>
            </a:r>
            <a:r>
              <a:rPr lang="fr-FR" u="sng" dirty="0"/>
              <a:t>faisant partie du système de santé au sens général </a:t>
            </a:r>
          </a:p>
          <a:p>
            <a:r>
              <a:rPr lang="fr-FR" dirty="0"/>
              <a:t>Les interventions ne sont pas pensées ou planifiées de manière isolée, elles sont plutôt </a:t>
            </a:r>
            <a:r>
              <a:rPr lang="fr-FR" u="sng" dirty="0"/>
              <a:t>intégrées efficacement au système de santé</a:t>
            </a:r>
            <a:endParaRPr lang="en-US" dirty="0"/>
          </a:p>
          <a:p>
            <a:r>
              <a:rPr lang="fr-FR" dirty="0"/>
              <a:t>Les investissements dans les services intégrés sont centrés et structurées </a:t>
            </a:r>
            <a:r>
              <a:rPr lang="fr-FR" u="sng" dirty="0"/>
              <a:t>autour des personnes </a:t>
            </a:r>
            <a:r>
              <a:rPr lang="fr-FR" dirty="0"/>
              <a:t>et </a:t>
            </a:r>
            <a:r>
              <a:rPr lang="fr-FR" u="sng" dirty="0"/>
              <a:t>pas autour des maladies</a:t>
            </a:r>
            <a:endParaRPr lang="en-US" u="sng" baseline="30000" dirty="0"/>
          </a:p>
          <a:p>
            <a:r>
              <a:rPr lang="fr-FR" dirty="0"/>
              <a:t>Les interventions ne consistent pas à fournir non seulement des </a:t>
            </a:r>
            <a:r>
              <a:rPr lang="fr-FR" u="sng" dirty="0"/>
              <a:t>intrants,</a:t>
            </a:r>
            <a:r>
              <a:rPr lang="fr-FR" dirty="0"/>
              <a:t> mais aussi à réviser </a:t>
            </a:r>
            <a:r>
              <a:rPr lang="fr-FR" u="sng" dirty="0"/>
              <a:t>les politiques et les relations institutionnelles </a:t>
            </a:r>
            <a:r>
              <a:rPr lang="fr-FR" dirty="0"/>
              <a:t>afin de modifier les comportements et l’utilisation des ressources pour faire face aux contraintes</a:t>
            </a:r>
          </a:p>
          <a:p>
            <a:r>
              <a:rPr lang="fr-FR" dirty="0"/>
              <a:t>Les investissements </a:t>
            </a:r>
            <a:r>
              <a:rPr lang="fr-FR" u="sng" dirty="0"/>
              <a:t>laissent une capacité sur le terrain </a:t>
            </a:r>
            <a:r>
              <a:rPr lang="fr-FR" dirty="0"/>
              <a:t>pour l’amélioration continue du système de santé, plutôt que des investissements ponctuels pour « régler un problème » -- </a:t>
            </a:r>
            <a:r>
              <a:rPr lang="fr-FR" b="1" dirty="0"/>
              <a:t>renforcement</a:t>
            </a:r>
            <a:r>
              <a:rPr lang="fr-FR" dirty="0"/>
              <a:t> au lieu d’</a:t>
            </a:r>
            <a:r>
              <a:rPr lang="fr-FR" b="1" dirty="0"/>
              <a:t>appui</a:t>
            </a:r>
            <a:r>
              <a:rPr lang="fr-FR" dirty="0"/>
              <a:t> au systeme</a:t>
            </a:r>
            <a:endParaRPr lang="en-US" dirty="0"/>
          </a:p>
          <a:p>
            <a:endParaRPr lang="fr-FR" dirty="0"/>
          </a:p>
          <a:p>
            <a:pPr marL="457200" lvl="1" indent="0">
              <a:buNone/>
            </a:pPr>
            <a:endParaRPr lang="en-US" dirty="0"/>
          </a:p>
        </p:txBody>
      </p:sp>
      <p:sp>
        <p:nvSpPr>
          <p:cNvPr id="4" name="Slide Number Placeholder 3">
            <a:extLst>
              <a:ext uri="{FF2B5EF4-FFF2-40B4-BE49-F238E27FC236}">
                <a16:creationId xmlns:a16="http://schemas.microsoft.com/office/drawing/2014/main" id="{107DA92A-32F6-A542-9848-AE9625A73CF2}"/>
              </a:ext>
            </a:extLst>
          </p:cNvPr>
          <p:cNvSpPr>
            <a:spLocks noGrp="1"/>
          </p:cNvSpPr>
          <p:nvPr>
            <p:ph type="sldNum" sz="quarter" idx="12"/>
          </p:nvPr>
        </p:nvSpPr>
        <p:spPr/>
        <p:txBody>
          <a:bodyPr/>
          <a:lstStyle/>
          <a:p>
            <a:fld id="{E1A4F390-C593-4B22-8A73-7EBE23838EA6}" type="slidenum">
              <a:rPr lang="en-US" smtClean="0"/>
              <a:t>7</a:t>
            </a:fld>
            <a:endParaRPr lang="en-US" dirty="0"/>
          </a:p>
        </p:txBody>
      </p:sp>
      <p:sp>
        <p:nvSpPr>
          <p:cNvPr id="5" name="TextBox 4">
            <a:extLst>
              <a:ext uri="{FF2B5EF4-FFF2-40B4-BE49-F238E27FC236}">
                <a16:creationId xmlns:a16="http://schemas.microsoft.com/office/drawing/2014/main" id="{CF3F32EE-4BBE-F10C-4FF3-BFE3FE63B26C}"/>
              </a:ext>
            </a:extLst>
          </p:cNvPr>
          <p:cNvSpPr txBox="1"/>
          <p:nvPr/>
        </p:nvSpPr>
        <p:spPr>
          <a:xfrm>
            <a:off x="6564482" y="90766"/>
            <a:ext cx="691215" cy="369332"/>
          </a:xfrm>
          <a:prstGeom prst="rect">
            <a:avLst/>
          </a:prstGeom>
          <a:solidFill>
            <a:srgbClr val="FFC000"/>
          </a:solidFill>
        </p:spPr>
        <p:txBody>
          <a:bodyPr wrap="none" rtlCol="0">
            <a:spAutoFit/>
          </a:bodyPr>
          <a:lstStyle/>
          <a:p>
            <a:r>
              <a:rPr lang="en-US" b="1" dirty="0"/>
              <a:t>Skip?</a:t>
            </a:r>
          </a:p>
        </p:txBody>
      </p:sp>
    </p:spTree>
    <p:extLst>
      <p:ext uri="{BB962C8B-B14F-4D97-AF65-F5344CB8AC3E}">
        <p14:creationId xmlns:p14="http://schemas.microsoft.com/office/powerpoint/2010/main" val="55989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6D5AD4E-4CF6-B3B7-5BA2-42A9FE002134}"/>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16D5AD4E-4CF6-B3B7-5BA2-42A9FE00213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99AEA6CC-1D48-7C4D-8CFE-75E02D9F6D7D}"/>
              </a:ext>
            </a:extLst>
          </p:cNvPr>
          <p:cNvSpPr>
            <a:spLocks noGrp="1"/>
          </p:cNvSpPr>
          <p:nvPr>
            <p:ph type="sldNum" sz="quarter" idx="12"/>
          </p:nvPr>
        </p:nvSpPr>
        <p:spPr/>
        <p:txBody>
          <a:bodyPr/>
          <a:lstStyle/>
          <a:p>
            <a:fld id="{E1A4F390-C593-4B22-8A73-7EBE23838EA6}" type="slidenum">
              <a:rPr lang="en-US" smtClean="0"/>
              <a:t>8</a:t>
            </a:fld>
            <a:endParaRPr lang="en-US" dirty="0"/>
          </a:p>
        </p:txBody>
      </p:sp>
      <p:graphicFrame>
        <p:nvGraphicFramePr>
          <p:cNvPr id="5" name="Group 40">
            <a:extLst>
              <a:ext uri="{FF2B5EF4-FFF2-40B4-BE49-F238E27FC236}">
                <a16:creationId xmlns:a16="http://schemas.microsoft.com/office/drawing/2014/main" id="{2A069EC4-3A5A-BC46-95F6-A9BA9249E2F7}"/>
              </a:ext>
            </a:extLst>
          </p:cNvPr>
          <p:cNvGraphicFramePr>
            <a:graphicFrameLocks noGrp="1"/>
          </p:cNvGraphicFramePr>
          <p:nvPr>
            <p:ph idx="1"/>
            <p:extLst>
              <p:ext uri="{D42A27DB-BD31-4B8C-83A1-F6EECF244321}">
                <p14:modId xmlns:p14="http://schemas.microsoft.com/office/powerpoint/2010/main" val="1677082153"/>
              </p:ext>
            </p:extLst>
          </p:nvPr>
        </p:nvGraphicFramePr>
        <p:xfrm>
          <a:off x="507387" y="905923"/>
          <a:ext cx="8129225" cy="4394719"/>
        </p:xfrm>
        <a:graphic>
          <a:graphicData uri="http://schemas.openxmlformats.org/drawingml/2006/table">
            <a:tbl>
              <a:tblPr>
                <a:tableStyleId>{125E5076-3810-47DD-B79F-674D7AD40C01}</a:tableStyleId>
              </a:tblPr>
              <a:tblGrid>
                <a:gridCol w="1138555">
                  <a:extLst>
                    <a:ext uri="{9D8B030D-6E8A-4147-A177-3AD203B41FA5}">
                      <a16:colId xmlns:a16="http://schemas.microsoft.com/office/drawing/2014/main" val="20000"/>
                    </a:ext>
                  </a:extLst>
                </a:gridCol>
                <a:gridCol w="3495335">
                  <a:extLst>
                    <a:ext uri="{9D8B030D-6E8A-4147-A177-3AD203B41FA5}">
                      <a16:colId xmlns:a16="http://schemas.microsoft.com/office/drawing/2014/main" val="20001"/>
                    </a:ext>
                  </a:extLst>
                </a:gridCol>
                <a:gridCol w="3495335">
                  <a:extLst>
                    <a:ext uri="{9D8B030D-6E8A-4147-A177-3AD203B41FA5}">
                      <a16:colId xmlns:a16="http://schemas.microsoft.com/office/drawing/2014/main" val="20002"/>
                    </a:ext>
                  </a:extLst>
                </a:gridCol>
              </a:tblGrid>
              <a:tr h="870656">
                <a:tc>
                  <a:txBody>
                    <a:bodyPr/>
                    <a:lstStyle/>
                    <a:p>
                      <a:pPr marL="0" marR="0" lvl="0" indent="0" algn="l" defTabSz="914400" rtl="0" eaLnBrk="1" fontAlgn="base" latinLnBrk="0" hangingPunct="1">
                        <a:lnSpc>
                          <a:spcPct val="100000"/>
                        </a:lnSpc>
                        <a:spcBef>
                          <a:spcPct val="120000"/>
                        </a:spcBef>
                        <a:spcAft>
                          <a:spcPct val="0"/>
                        </a:spcAft>
                        <a:buClr>
                          <a:schemeClr val="accent2"/>
                        </a:buClr>
                        <a:buSzPct val="120000"/>
                        <a:buFontTx/>
                        <a:buNone/>
                        <a:tabLst/>
                      </a:pPr>
                      <a:endParaRPr kumimoji="0" lang="en-US" sz="1800" b="1" i="0" u="none" strike="noStrike" cap="none" normalizeH="0" baseline="0" dirty="0">
                        <a:ln>
                          <a:noFill/>
                        </a:ln>
                        <a:solidFill>
                          <a:schemeClr val="tx1"/>
                        </a:solidFill>
                        <a:effectLst/>
                        <a:latin typeface="Arial" charset="0"/>
                      </a:endParaRPr>
                    </a:p>
                  </a:txBody>
                  <a:tcPr marT="45727" marB="45727" anchor="ctr" horzOverflow="overflow">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kumimoji="0" lang="fr-FR" sz="2000" b="1" u="none" strike="noStrike" kern="1200" cap="none" normalizeH="0" baseline="0" dirty="0">
                          <a:ln>
                            <a:noFill/>
                          </a:ln>
                          <a:solidFill>
                            <a:schemeClr val="lt1"/>
                          </a:solidFill>
                          <a:effectLst/>
                          <a:latin typeface="+mn-lt"/>
                          <a:ea typeface="+mn-ea"/>
                          <a:cs typeface="+mn-cs"/>
                        </a:rPr>
                        <a:t>L’appui au système de santé</a:t>
                      </a:r>
                    </a:p>
                  </a:txBody>
                  <a:tcPr marT="45727" marB="45727" anchor="ctr" horzOverflow="overflow">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kumimoji="0" lang="fr-FR" sz="2000" b="1" u="none" strike="noStrike" kern="1200" cap="none" normalizeH="0" baseline="0" dirty="0">
                          <a:ln>
                            <a:noFill/>
                          </a:ln>
                          <a:solidFill>
                            <a:schemeClr val="lt1"/>
                          </a:solidFill>
                          <a:effectLst/>
                          <a:latin typeface="+mn-lt"/>
                          <a:ea typeface="+mn-ea"/>
                          <a:cs typeface="+mn-cs"/>
                        </a:rPr>
                        <a:t>Le renforcement du système de santé</a:t>
                      </a:r>
                    </a:p>
                  </a:txBody>
                  <a:tcPr marT="45727" marB="45727" anchor="ctr" horzOverflow="overflow">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870656">
                <a:tc>
                  <a:txBody>
                    <a:bodyPr/>
                    <a:lstStyle/>
                    <a:p>
                      <a:pPr marL="0" marR="0" lvl="0" indent="0" algn="ctr" defTabSz="914400" rtl="0" eaLnBrk="1" fontAlgn="base" latinLnBrk="0" hangingPunct="1">
                        <a:lnSpc>
                          <a:spcPct val="100000"/>
                        </a:lnSpc>
                        <a:spcBef>
                          <a:spcPct val="120000"/>
                        </a:spcBef>
                        <a:spcAft>
                          <a:spcPct val="0"/>
                        </a:spcAft>
                        <a:buClr>
                          <a:schemeClr val="accent2"/>
                        </a:buClr>
                        <a:buSzPct val="120000"/>
                        <a:buFontTx/>
                        <a:buNone/>
                        <a:tabLst/>
                      </a:pPr>
                      <a:r>
                        <a:rPr kumimoji="0" lang="en-US" sz="1800" i="1" u="none" strike="noStrike" cap="none" normalizeH="0" baseline="0" dirty="0">
                          <a:ln>
                            <a:noFill/>
                          </a:ln>
                          <a:effectLst/>
                        </a:rPr>
                        <a:t>Etendue</a:t>
                      </a:r>
                      <a:endParaRPr kumimoji="0" lang="en-US" sz="1800" b="0" i="1" u="none" strike="noStrike" cap="none" normalizeH="0" baseline="0" dirty="0">
                        <a:ln>
                          <a:noFill/>
                        </a:ln>
                        <a:solidFill>
                          <a:schemeClr val="tx1"/>
                        </a:solidFill>
                        <a:effectLst/>
                        <a:latin typeface="Arial" charset="0"/>
                      </a:endParaRPr>
                    </a:p>
                  </a:txBody>
                  <a:tcPr marT="45727" marB="45727" anchor="ctr" horzOverflow="overflow">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75000"/>
                      </a:schemeClr>
                    </a:solidFill>
                  </a:tcPr>
                </a:tc>
                <a:tc>
                  <a:txBody>
                    <a:bodyPr/>
                    <a:lstStyle/>
                    <a:p>
                      <a:pPr marL="0" marR="0" lvl="0" indent="0" algn="ctr" defTabSz="914400" rtl="0" eaLnBrk="1" fontAlgn="base" latinLnBrk="0" hangingPunct="1">
                        <a:lnSpc>
                          <a:spcPct val="100000"/>
                        </a:lnSpc>
                        <a:spcBef>
                          <a:spcPct val="120000"/>
                        </a:spcBef>
                        <a:spcAft>
                          <a:spcPct val="0"/>
                        </a:spcAft>
                        <a:buClr>
                          <a:schemeClr val="accent2"/>
                        </a:buClr>
                        <a:buSzPct val="120000"/>
                        <a:buFontTx/>
                        <a:buNone/>
                        <a:tabLst/>
                      </a:pPr>
                      <a:r>
                        <a:rPr kumimoji="0" lang="fr-FR" sz="1800" u="none" strike="noStrike" cap="none" normalizeH="0" baseline="0" dirty="0">
                          <a:ln>
                            <a:noFill/>
                          </a:ln>
                          <a:effectLst/>
                        </a:rPr>
                        <a:t>Peut être axé sur une seule maladie ou intervention</a:t>
                      </a:r>
                    </a:p>
                  </a:txBody>
                  <a:tcPr marT="45727" marB="45727" anchor="ctr" horzOverflow="overflow">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120000"/>
                        </a:spcBef>
                        <a:spcAft>
                          <a:spcPct val="0"/>
                        </a:spcAft>
                        <a:buClr>
                          <a:schemeClr val="accent2"/>
                        </a:buClr>
                        <a:buSzPct val="120000"/>
                        <a:buFontTx/>
                        <a:buNone/>
                        <a:tabLst/>
                      </a:pPr>
                      <a:r>
                        <a:rPr kumimoji="0" lang="fr-FR" sz="1800" u="none" strike="noStrike" cap="none" normalizeH="0" baseline="0" dirty="0">
                          <a:ln>
                            <a:noFill/>
                          </a:ln>
                          <a:effectLst/>
                        </a:rPr>
                        <a:t>Les activités ont une incidence sur les services de santé et les résultats </a:t>
                      </a:r>
                    </a:p>
                  </a:txBody>
                  <a:tcPr marT="45727" marB="45727" anchor="ctr" horzOverflow="overflow">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870656">
                <a:tc>
                  <a:txBody>
                    <a:bodyPr/>
                    <a:lstStyle/>
                    <a:p>
                      <a:pPr marL="0" marR="0" lvl="0" indent="0" algn="ctr" defTabSz="914400" rtl="0" eaLnBrk="1" fontAlgn="base" latinLnBrk="0" hangingPunct="1">
                        <a:lnSpc>
                          <a:spcPct val="100000"/>
                        </a:lnSpc>
                        <a:spcBef>
                          <a:spcPct val="120000"/>
                        </a:spcBef>
                        <a:spcAft>
                          <a:spcPct val="0"/>
                        </a:spcAft>
                        <a:buClr>
                          <a:schemeClr val="accent2"/>
                        </a:buClr>
                        <a:buSzPct val="120000"/>
                        <a:buFontTx/>
                        <a:buNone/>
                        <a:tabLst/>
                      </a:pPr>
                      <a:r>
                        <a:rPr kumimoji="0" lang="en-US" sz="1800" i="1" u="none" strike="noStrike" cap="none" normalizeH="0" baseline="0" dirty="0">
                          <a:ln>
                            <a:noFill/>
                          </a:ln>
                          <a:effectLst/>
                        </a:rPr>
                        <a:t>Longévité</a:t>
                      </a:r>
                      <a:endParaRPr kumimoji="0" lang="en-US" sz="1800" b="0" i="1" u="none" strike="noStrike" cap="none" normalizeH="0" baseline="0" dirty="0">
                        <a:ln>
                          <a:noFill/>
                        </a:ln>
                        <a:solidFill>
                          <a:schemeClr val="tx1"/>
                        </a:solidFill>
                        <a:effectLst/>
                        <a:latin typeface="Arial" charset="0"/>
                      </a:endParaRPr>
                    </a:p>
                  </a:txBody>
                  <a:tcPr marT="45727" marB="45727" anchor="ctr" horzOverflow="overflow">
                    <a:lnR w="12700" cap="flat" cmpd="sng" algn="ctr">
                      <a:solidFill>
                        <a:schemeClr val="bg1"/>
                      </a:solidFill>
                      <a:prstDash val="solid"/>
                      <a:round/>
                      <a:headEnd type="none" w="med" len="med"/>
                      <a:tailEnd type="none" w="med" len="med"/>
                    </a:lnR>
                    <a:solidFill>
                      <a:schemeClr val="accent1">
                        <a:lumMod val="75000"/>
                      </a:schemeClr>
                    </a:solidFill>
                  </a:tcPr>
                </a:tc>
                <a:tc>
                  <a:txBody>
                    <a:bodyPr/>
                    <a:lstStyle/>
                    <a:p>
                      <a:pPr marL="0" marR="0" lvl="0" indent="0" algn="ctr" defTabSz="914400" rtl="0" eaLnBrk="1" fontAlgn="base" latinLnBrk="0" hangingPunct="1">
                        <a:lnSpc>
                          <a:spcPct val="100000"/>
                        </a:lnSpc>
                        <a:spcBef>
                          <a:spcPct val="120000"/>
                        </a:spcBef>
                        <a:spcAft>
                          <a:spcPct val="0"/>
                        </a:spcAft>
                        <a:buClr>
                          <a:schemeClr val="accent2"/>
                        </a:buClr>
                        <a:buSzPct val="120000"/>
                        <a:buFontTx/>
                        <a:buNone/>
                        <a:tabLst/>
                      </a:pPr>
                      <a:r>
                        <a:rPr kumimoji="0" lang="fr-FR" sz="1800" u="none" strike="noStrike" cap="none" normalizeH="0" baseline="0" dirty="0">
                          <a:ln>
                            <a:noFill/>
                          </a:ln>
                          <a:effectLst/>
                        </a:rPr>
                        <a:t>Les effets sont limités à la période d’activité</a:t>
                      </a:r>
                    </a:p>
                  </a:txBody>
                  <a:tcPr marT="45727" marB="45727" anchor="ctr" horzOverflow="overflow">
                    <a:lnL w="12700" cap="flat" cmpd="sng" algn="ctr">
                      <a:solidFill>
                        <a:schemeClr val="bg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120000"/>
                        </a:spcBef>
                        <a:spcAft>
                          <a:spcPct val="0"/>
                        </a:spcAft>
                        <a:buClr>
                          <a:schemeClr val="accent2"/>
                        </a:buClr>
                        <a:buSzPct val="120000"/>
                        <a:buFontTx/>
                        <a:buNone/>
                        <a:tabLst/>
                      </a:pPr>
                      <a:r>
                        <a:rPr kumimoji="0" lang="fr-FR" sz="1800" u="none" strike="noStrike" cap="none" normalizeH="0" baseline="0" dirty="0">
                          <a:ln>
                            <a:noFill/>
                          </a:ln>
                          <a:effectLst/>
                        </a:rPr>
                        <a:t>Les effets se poursuivront après la fin des activités </a:t>
                      </a:r>
                    </a:p>
                  </a:txBody>
                  <a:tcPr marT="45727" marB="45727" anchor="ctr" horzOverflow="overflow"/>
                </a:tc>
                <a:extLst>
                  <a:ext uri="{0D108BD9-81ED-4DB2-BD59-A6C34878D82A}">
                    <a16:rowId xmlns:a16="http://schemas.microsoft.com/office/drawing/2014/main" val="10002"/>
                  </a:ext>
                </a:extLst>
              </a:tr>
              <a:tr h="1782751">
                <a:tc>
                  <a:txBody>
                    <a:bodyPr/>
                    <a:lstStyle/>
                    <a:p>
                      <a:pPr marL="0" marR="0" lvl="0" indent="0" algn="ctr" defTabSz="914400" rtl="0" eaLnBrk="1" fontAlgn="base" latinLnBrk="0" hangingPunct="1">
                        <a:lnSpc>
                          <a:spcPct val="100000"/>
                        </a:lnSpc>
                        <a:spcBef>
                          <a:spcPct val="120000"/>
                        </a:spcBef>
                        <a:spcAft>
                          <a:spcPct val="0"/>
                        </a:spcAft>
                        <a:buClr>
                          <a:schemeClr val="accent2"/>
                        </a:buClr>
                        <a:buSzPct val="120000"/>
                        <a:buFontTx/>
                        <a:buNone/>
                        <a:tabLst/>
                      </a:pPr>
                      <a:r>
                        <a:rPr kumimoji="0" lang="en-US" sz="1800" i="1" u="none" strike="noStrike" cap="none" normalizeH="0" baseline="0" dirty="0">
                          <a:ln>
                            <a:noFill/>
                          </a:ln>
                          <a:effectLst/>
                        </a:rPr>
                        <a:t>Approche</a:t>
                      </a:r>
                      <a:endParaRPr kumimoji="0" lang="en-US" sz="1800" b="0" i="1" u="none" strike="noStrike" cap="none" normalizeH="0" baseline="0" dirty="0">
                        <a:ln>
                          <a:noFill/>
                        </a:ln>
                        <a:solidFill>
                          <a:schemeClr val="tx1"/>
                        </a:solidFill>
                        <a:effectLst/>
                        <a:latin typeface="Arial" charset="0"/>
                      </a:endParaRPr>
                    </a:p>
                  </a:txBody>
                  <a:tcPr marT="45727" marB="45727" anchor="ctr" horzOverflow="overflow">
                    <a:lnR w="12700" cap="flat" cmpd="sng" algn="ctr">
                      <a:solidFill>
                        <a:schemeClr val="bg1"/>
                      </a:solidFill>
                      <a:prstDash val="solid"/>
                      <a:round/>
                      <a:headEnd type="none" w="med" len="med"/>
                      <a:tailEnd type="none" w="med" len="med"/>
                    </a:lnR>
                    <a:solidFill>
                      <a:schemeClr val="accent1">
                        <a:lumMod val="75000"/>
                      </a:schemeClr>
                    </a:solidFill>
                  </a:tcPr>
                </a:tc>
                <a:tc>
                  <a:txBody>
                    <a:bodyPr/>
                    <a:lstStyle/>
                    <a:p>
                      <a:pPr marL="0" marR="0" lvl="0" indent="0" algn="ctr" defTabSz="914400" rtl="0" eaLnBrk="1" fontAlgn="base" latinLnBrk="0" hangingPunct="1">
                        <a:lnSpc>
                          <a:spcPct val="100000"/>
                        </a:lnSpc>
                        <a:spcBef>
                          <a:spcPct val="120000"/>
                        </a:spcBef>
                        <a:spcAft>
                          <a:spcPct val="0"/>
                        </a:spcAft>
                        <a:buClr>
                          <a:schemeClr val="accent2"/>
                        </a:buClr>
                        <a:buSzPct val="120000"/>
                        <a:buFontTx/>
                        <a:buNone/>
                        <a:tabLst/>
                      </a:pPr>
                      <a:r>
                        <a:rPr kumimoji="0" lang="fr-FR" sz="1800" u="none" strike="noStrike" cap="none" normalizeH="0" baseline="0" dirty="0">
                          <a:ln>
                            <a:noFill/>
                          </a:ln>
                          <a:effectLst/>
                        </a:rPr>
                        <a:t>Fournir des intrants pour combler les lacunes relevées dans le système</a:t>
                      </a:r>
                    </a:p>
                  </a:txBody>
                  <a:tcPr marT="45727" marB="45727" anchor="ctr" horzOverflow="overflow">
                    <a:lnL w="12700" cap="flat" cmpd="sng" algn="ctr">
                      <a:solidFill>
                        <a:schemeClr val="bg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120000"/>
                        </a:spcBef>
                        <a:spcAft>
                          <a:spcPct val="0"/>
                        </a:spcAft>
                        <a:buClr>
                          <a:schemeClr val="accent2"/>
                        </a:buClr>
                        <a:buSzPct val="120000"/>
                        <a:buFontTx/>
                        <a:buNone/>
                        <a:tabLst/>
                      </a:pPr>
                      <a:r>
                        <a:rPr kumimoji="0" lang="fr-FR" sz="1800" u="none" strike="noStrike" cap="none" normalizeH="0" baseline="0" dirty="0">
                          <a:ln>
                            <a:noFill/>
                          </a:ln>
                          <a:effectLst/>
                        </a:rPr>
                        <a:t>Réviser les politiques et les relations institutionnelles pour modifier les comportements et l’utilisation des ressources afin de tenir compte des contraintes cernées </a:t>
                      </a:r>
                    </a:p>
                  </a:txBody>
                  <a:tcPr marT="45727" marB="45727" anchor="ctr" horzOverflow="overflow"/>
                </a:tc>
                <a:extLst>
                  <a:ext uri="{0D108BD9-81ED-4DB2-BD59-A6C34878D82A}">
                    <a16:rowId xmlns:a16="http://schemas.microsoft.com/office/drawing/2014/main" val="200602457"/>
                  </a:ext>
                </a:extLst>
              </a:tr>
            </a:tbl>
          </a:graphicData>
        </a:graphic>
      </p:graphicFrame>
      <p:sp>
        <p:nvSpPr>
          <p:cNvPr id="14" name="TextBox 13">
            <a:extLst>
              <a:ext uri="{FF2B5EF4-FFF2-40B4-BE49-F238E27FC236}">
                <a16:creationId xmlns:a16="http://schemas.microsoft.com/office/drawing/2014/main" id="{53A98270-A466-A866-2E4B-A09A20B44504}"/>
              </a:ext>
            </a:extLst>
          </p:cNvPr>
          <p:cNvSpPr txBox="1"/>
          <p:nvPr/>
        </p:nvSpPr>
        <p:spPr>
          <a:xfrm>
            <a:off x="2557403" y="6356351"/>
            <a:ext cx="2687988" cy="246221"/>
          </a:xfrm>
          <a:prstGeom prst="rect">
            <a:avLst/>
          </a:prstGeom>
          <a:noFill/>
        </p:spPr>
        <p:txBody>
          <a:bodyPr wrap="square" rtlCol="0">
            <a:spAutoFit/>
          </a:bodyPr>
          <a:lstStyle/>
          <a:p>
            <a:r>
              <a:rPr lang="en-US" sz="1000" dirty="0"/>
              <a:t>Source:  Postma 2021 and WHO 4-S Framework</a:t>
            </a:r>
          </a:p>
        </p:txBody>
      </p:sp>
      <p:sp>
        <p:nvSpPr>
          <p:cNvPr id="2" name="TextBox 1">
            <a:extLst>
              <a:ext uri="{FF2B5EF4-FFF2-40B4-BE49-F238E27FC236}">
                <a16:creationId xmlns:a16="http://schemas.microsoft.com/office/drawing/2014/main" id="{F0EDC05C-E70B-C07D-473E-3DFA90242984}"/>
              </a:ext>
            </a:extLst>
          </p:cNvPr>
          <p:cNvSpPr txBox="1"/>
          <p:nvPr/>
        </p:nvSpPr>
        <p:spPr>
          <a:xfrm>
            <a:off x="6564482" y="90766"/>
            <a:ext cx="691215" cy="369332"/>
          </a:xfrm>
          <a:prstGeom prst="rect">
            <a:avLst/>
          </a:prstGeom>
          <a:solidFill>
            <a:srgbClr val="FFC000"/>
          </a:solidFill>
        </p:spPr>
        <p:txBody>
          <a:bodyPr wrap="none" rtlCol="0">
            <a:spAutoFit/>
          </a:bodyPr>
          <a:lstStyle/>
          <a:p>
            <a:r>
              <a:rPr lang="en-US" b="1" dirty="0"/>
              <a:t>Skip?</a:t>
            </a:r>
          </a:p>
        </p:txBody>
      </p:sp>
    </p:spTree>
    <p:extLst>
      <p:ext uri="{BB962C8B-B14F-4D97-AF65-F5344CB8AC3E}">
        <p14:creationId xmlns:p14="http://schemas.microsoft.com/office/powerpoint/2010/main" val="167816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590F54D-C1D4-9207-2F22-1D47CE5B4E4C}"/>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4590F54D-C1D4-9207-2F22-1D47CE5B4E4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C64643C-9C35-F5AB-E93A-0B8F05FD7EE1}"/>
              </a:ext>
            </a:extLst>
          </p:cNvPr>
          <p:cNvSpPr>
            <a:spLocks noGrp="1"/>
          </p:cNvSpPr>
          <p:nvPr>
            <p:ph type="title"/>
          </p:nvPr>
        </p:nvSpPr>
        <p:spPr>
          <a:xfrm>
            <a:off x="315427" y="111706"/>
            <a:ext cx="7886700" cy="1325563"/>
          </a:xfrm>
        </p:spPr>
        <p:txBody>
          <a:bodyPr vert="horz"/>
          <a:lstStyle/>
          <a:p>
            <a:r>
              <a:rPr lang="fr-FR" dirty="0"/>
              <a:t>Cadre conceptuel de l’étude régionale et de l’outil de priorisation : une approche intégrée</a:t>
            </a:r>
          </a:p>
        </p:txBody>
      </p:sp>
      <p:sp>
        <p:nvSpPr>
          <p:cNvPr id="4" name="Slide Number Placeholder 3">
            <a:extLst>
              <a:ext uri="{FF2B5EF4-FFF2-40B4-BE49-F238E27FC236}">
                <a16:creationId xmlns:a16="http://schemas.microsoft.com/office/drawing/2014/main" id="{328F5F36-1EE6-A84E-CADE-9948D7879B5C}"/>
              </a:ext>
            </a:extLst>
          </p:cNvPr>
          <p:cNvSpPr>
            <a:spLocks noGrp="1"/>
          </p:cNvSpPr>
          <p:nvPr>
            <p:ph type="sldNum" sz="quarter" idx="12"/>
          </p:nvPr>
        </p:nvSpPr>
        <p:spPr/>
        <p:txBody>
          <a:bodyPr/>
          <a:lstStyle/>
          <a:p>
            <a:fld id="{E1A4F390-C593-4B22-8A73-7EBE23838EA6}" type="slidenum">
              <a:rPr lang="en-US" smtClean="0"/>
              <a:t>9</a:t>
            </a:fld>
            <a:endParaRPr lang="en-US" dirty="0"/>
          </a:p>
        </p:txBody>
      </p:sp>
      <p:sp>
        <p:nvSpPr>
          <p:cNvPr id="16" name="Chevron 15">
            <a:extLst>
              <a:ext uri="{FF2B5EF4-FFF2-40B4-BE49-F238E27FC236}">
                <a16:creationId xmlns:a16="http://schemas.microsoft.com/office/drawing/2014/main" id="{C37CE2EF-BACA-5D44-2837-B77C84625134}"/>
              </a:ext>
            </a:extLst>
          </p:cNvPr>
          <p:cNvSpPr/>
          <p:nvPr/>
        </p:nvSpPr>
        <p:spPr>
          <a:xfrm>
            <a:off x="702635" y="1583092"/>
            <a:ext cx="2304894" cy="932819"/>
          </a:xfrm>
          <a:prstGeom prst="chevron">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Pilers constitutifs du SS</a:t>
            </a:r>
          </a:p>
        </p:txBody>
      </p:sp>
      <p:sp>
        <p:nvSpPr>
          <p:cNvPr id="17" name="Rounded Rectangle 16">
            <a:extLst>
              <a:ext uri="{FF2B5EF4-FFF2-40B4-BE49-F238E27FC236}">
                <a16:creationId xmlns:a16="http://schemas.microsoft.com/office/drawing/2014/main" id="{08183C54-4E11-9543-62C3-58CAE780957E}"/>
              </a:ext>
            </a:extLst>
          </p:cNvPr>
          <p:cNvSpPr/>
          <p:nvPr/>
        </p:nvSpPr>
        <p:spPr>
          <a:xfrm>
            <a:off x="634482" y="2661734"/>
            <a:ext cx="1971117" cy="3492168"/>
          </a:xfrm>
          <a:prstGeom prst="roundRect">
            <a:avLst>
              <a:gd name="adj" fmla="val 11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300" dirty="0">
              <a:solidFill>
                <a:schemeClr val="tx1"/>
              </a:solidFill>
            </a:endParaRPr>
          </a:p>
          <a:p>
            <a:pPr marL="285750" indent="-285750">
              <a:buFont typeface="Arial" panose="020B0604020202020204" pitchFamily="34" charset="0"/>
              <a:buChar char="•"/>
            </a:pPr>
            <a:r>
              <a:rPr lang="en-US" sz="1300" dirty="0">
                <a:solidFill>
                  <a:schemeClr val="tx1"/>
                </a:solidFill>
              </a:rPr>
              <a:t>Prestation des services</a:t>
            </a:r>
          </a:p>
          <a:p>
            <a:pPr marL="285750" indent="-285750">
              <a:buFont typeface="Arial" panose="020B0604020202020204" pitchFamily="34" charset="0"/>
              <a:buChar char="•"/>
            </a:pPr>
            <a:r>
              <a:rPr lang="fr-FR" sz="1300" dirty="0">
                <a:solidFill>
                  <a:schemeClr val="tx1"/>
                </a:solidFill>
              </a:rPr>
              <a:t>Ressources humaines pour la santé</a:t>
            </a:r>
            <a:endParaRPr lang="en-US" sz="1300" dirty="0">
              <a:solidFill>
                <a:schemeClr val="tx1"/>
              </a:solidFill>
            </a:endParaRPr>
          </a:p>
          <a:p>
            <a:pPr marL="285750" indent="-285750">
              <a:buFont typeface="Arial" panose="020B0604020202020204" pitchFamily="34" charset="0"/>
              <a:buChar char="•"/>
            </a:pPr>
            <a:r>
              <a:rPr lang="fr-FR" sz="1300" dirty="0">
                <a:solidFill>
                  <a:schemeClr val="tx1"/>
                </a:solidFill>
              </a:rPr>
              <a:t>Systèmes d'information sur la santé</a:t>
            </a:r>
          </a:p>
          <a:p>
            <a:pPr marL="285750" indent="-285750">
              <a:buFont typeface="Arial" panose="020B0604020202020204" pitchFamily="34" charset="0"/>
              <a:buChar char="•"/>
            </a:pPr>
            <a:r>
              <a:rPr lang="fr-FR" sz="1300" dirty="0">
                <a:solidFill>
                  <a:schemeClr val="tx1"/>
                </a:solidFill>
              </a:rPr>
              <a:t>Médicaments essentiels, vaccins et technologies</a:t>
            </a:r>
          </a:p>
          <a:p>
            <a:pPr marL="285750" indent="-285750">
              <a:buFont typeface="Arial" panose="020B0604020202020204" pitchFamily="34" charset="0"/>
              <a:buChar char="•"/>
            </a:pPr>
            <a:r>
              <a:rPr lang="en-US" sz="1300" dirty="0" err="1">
                <a:solidFill>
                  <a:schemeClr val="tx1"/>
                </a:solidFill>
              </a:rPr>
              <a:t>Financement</a:t>
            </a:r>
            <a:r>
              <a:rPr lang="en-US" sz="1300" dirty="0">
                <a:solidFill>
                  <a:schemeClr val="tx1"/>
                </a:solidFill>
              </a:rPr>
              <a:t> de la santé</a:t>
            </a:r>
          </a:p>
          <a:p>
            <a:pPr marL="285750" indent="-285750">
              <a:buFont typeface="Arial" panose="020B0604020202020204" pitchFamily="34" charset="0"/>
              <a:buChar char="•"/>
            </a:pPr>
            <a:r>
              <a:rPr lang="fr-FR" sz="1300" dirty="0">
                <a:solidFill>
                  <a:schemeClr val="tx1"/>
                </a:solidFill>
              </a:rPr>
              <a:t>Leadership, gouvernance et réglementation</a:t>
            </a:r>
          </a:p>
          <a:p>
            <a:endParaRPr lang="en-US" sz="1300" dirty="0">
              <a:solidFill>
                <a:schemeClr val="tx1"/>
              </a:solidFill>
            </a:endParaRPr>
          </a:p>
        </p:txBody>
      </p:sp>
      <p:sp>
        <p:nvSpPr>
          <p:cNvPr id="18" name="Chevron 17">
            <a:extLst>
              <a:ext uri="{FF2B5EF4-FFF2-40B4-BE49-F238E27FC236}">
                <a16:creationId xmlns:a16="http://schemas.microsoft.com/office/drawing/2014/main" id="{FF201BFF-637A-5D07-2CE0-A29901527B5C}"/>
              </a:ext>
            </a:extLst>
          </p:cNvPr>
          <p:cNvSpPr/>
          <p:nvPr/>
        </p:nvSpPr>
        <p:spPr>
          <a:xfrm>
            <a:off x="2716567" y="1583092"/>
            <a:ext cx="2490334" cy="932819"/>
          </a:xfrm>
          <a:prstGeom prst="chevron">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Leviers de la  politique de </a:t>
            </a:r>
            <a:r>
              <a:rPr lang="en-US" sz="1600" b="1" dirty="0" err="1">
                <a:solidFill>
                  <a:schemeClr val="tx1"/>
                </a:solidFill>
              </a:rPr>
              <a:t>reforme</a:t>
            </a:r>
            <a:r>
              <a:rPr lang="en-US" sz="1600" b="1" dirty="0">
                <a:solidFill>
                  <a:schemeClr val="tx1"/>
                </a:solidFill>
              </a:rPr>
              <a:t> de la </a:t>
            </a:r>
            <a:r>
              <a:rPr lang="en-US" sz="1600" b="1" dirty="0" err="1">
                <a:solidFill>
                  <a:schemeClr val="tx1"/>
                </a:solidFill>
              </a:rPr>
              <a:t>sante</a:t>
            </a:r>
            <a:endParaRPr lang="en-US" sz="1600" b="1" dirty="0">
              <a:solidFill>
                <a:schemeClr val="tx1"/>
              </a:solidFill>
            </a:endParaRPr>
          </a:p>
        </p:txBody>
      </p:sp>
      <p:sp>
        <p:nvSpPr>
          <p:cNvPr id="20" name="Rounded Rectangle 19">
            <a:extLst>
              <a:ext uri="{FF2B5EF4-FFF2-40B4-BE49-F238E27FC236}">
                <a16:creationId xmlns:a16="http://schemas.microsoft.com/office/drawing/2014/main" id="{0F35C18B-7FB7-F1F2-89A4-09FB1B1EC972}"/>
              </a:ext>
            </a:extLst>
          </p:cNvPr>
          <p:cNvSpPr/>
          <p:nvPr/>
        </p:nvSpPr>
        <p:spPr>
          <a:xfrm>
            <a:off x="2900431" y="2661734"/>
            <a:ext cx="1793718" cy="3346347"/>
          </a:xfrm>
          <a:prstGeom prst="roundRect">
            <a:avLst>
              <a:gd name="adj" fmla="val 11667"/>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err="1">
                <a:solidFill>
                  <a:schemeClr val="tx1"/>
                </a:solidFill>
              </a:rPr>
              <a:t>Financement</a:t>
            </a: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err="1">
                <a:solidFill>
                  <a:schemeClr val="tx1"/>
                </a:solidFill>
              </a:rPr>
              <a:t>Paiement</a:t>
            </a: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err="1">
                <a:solidFill>
                  <a:schemeClr val="tx1"/>
                </a:solidFill>
              </a:rPr>
              <a:t>Organisation</a:t>
            </a: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err="1">
                <a:solidFill>
                  <a:schemeClr val="tx1"/>
                </a:solidFill>
              </a:rPr>
              <a:t>Réglementation</a:t>
            </a: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Attitudes</a:t>
            </a:r>
          </a:p>
          <a:p>
            <a:pPr marL="285750" indent="-285750">
              <a:buFont typeface="Arial" panose="020B0604020202020204" pitchFamily="34" charset="0"/>
              <a:buChar char="•"/>
            </a:pPr>
            <a:endParaRPr lang="en-US" sz="1400" dirty="0">
              <a:solidFill>
                <a:schemeClr val="tx1"/>
              </a:solidFill>
            </a:endParaRPr>
          </a:p>
        </p:txBody>
      </p:sp>
      <p:sp>
        <p:nvSpPr>
          <p:cNvPr id="22" name="Chevron 21">
            <a:extLst>
              <a:ext uri="{FF2B5EF4-FFF2-40B4-BE49-F238E27FC236}">
                <a16:creationId xmlns:a16="http://schemas.microsoft.com/office/drawing/2014/main" id="{0EBB299B-936D-0A5A-5B09-02E5113EE690}"/>
              </a:ext>
            </a:extLst>
          </p:cNvPr>
          <p:cNvSpPr/>
          <p:nvPr/>
        </p:nvSpPr>
        <p:spPr>
          <a:xfrm>
            <a:off x="4970697" y="1575140"/>
            <a:ext cx="1978414" cy="932819"/>
          </a:xfrm>
          <a:prstGeom prst="chevron">
            <a:avLst/>
          </a:prstGeom>
          <a:solidFill>
            <a:schemeClr val="accent2">
              <a:lumMod val="90000"/>
              <a:lumOff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Modules éligibles du Fonds mondial</a:t>
            </a:r>
            <a:endParaRPr lang="en-US" sz="1400" b="1" dirty="0">
              <a:solidFill>
                <a:schemeClr val="bg1"/>
              </a:solidFill>
            </a:endParaRPr>
          </a:p>
        </p:txBody>
      </p:sp>
      <p:sp>
        <p:nvSpPr>
          <p:cNvPr id="23" name="Rounded Rectangle 22">
            <a:extLst>
              <a:ext uri="{FF2B5EF4-FFF2-40B4-BE49-F238E27FC236}">
                <a16:creationId xmlns:a16="http://schemas.microsoft.com/office/drawing/2014/main" id="{99F3B65D-2785-E697-4E78-B9C79011C505}"/>
              </a:ext>
            </a:extLst>
          </p:cNvPr>
          <p:cNvSpPr/>
          <p:nvPr/>
        </p:nvSpPr>
        <p:spPr>
          <a:xfrm>
            <a:off x="5124757" y="2675308"/>
            <a:ext cx="1611048" cy="3346345"/>
          </a:xfrm>
          <a:prstGeom prst="roundRect">
            <a:avLst>
              <a:gd name="adj" fmla="val 11667"/>
            </a:avLst>
          </a:prstGeom>
          <a:solidFill>
            <a:schemeClr val="accent2">
              <a:lumMod val="90000"/>
              <a:lumOff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9 modules</a:t>
            </a:r>
          </a:p>
          <a:p>
            <a:endParaRPr lang="en-US" sz="1400" dirty="0">
              <a:solidFill>
                <a:schemeClr val="bg1"/>
              </a:solidFill>
            </a:endParaRPr>
          </a:p>
          <a:p>
            <a:r>
              <a:rPr lang="fr-FR" sz="1400" dirty="0">
                <a:solidFill>
                  <a:schemeClr val="bg1"/>
                </a:solidFill>
              </a:rPr>
              <a:t>Approche différenciée en fonction de la continuum du développement</a:t>
            </a:r>
          </a:p>
        </p:txBody>
      </p:sp>
      <p:sp>
        <p:nvSpPr>
          <p:cNvPr id="24" name="Chevron 23">
            <a:extLst>
              <a:ext uri="{FF2B5EF4-FFF2-40B4-BE49-F238E27FC236}">
                <a16:creationId xmlns:a16="http://schemas.microsoft.com/office/drawing/2014/main" id="{5FC2BD79-4FD0-33FE-516A-ED04AF1DF5D1}"/>
              </a:ext>
            </a:extLst>
          </p:cNvPr>
          <p:cNvSpPr/>
          <p:nvPr/>
        </p:nvSpPr>
        <p:spPr>
          <a:xfrm>
            <a:off x="6735805" y="1583094"/>
            <a:ext cx="2304894" cy="932819"/>
          </a:xfrm>
          <a:prstGeom prst="chevron">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Investissements éligibles du Fonds mondial</a:t>
            </a:r>
            <a:endParaRPr lang="en-US" sz="1400" b="1" dirty="0">
              <a:solidFill>
                <a:schemeClr val="bg1"/>
              </a:solidFill>
            </a:endParaRPr>
          </a:p>
        </p:txBody>
      </p:sp>
      <p:sp>
        <p:nvSpPr>
          <p:cNvPr id="25" name="Rounded Rectangle 24">
            <a:extLst>
              <a:ext uri="{FF2B5EF4-FFF2-40B4-BE49-F238E27FC236}">
                <a16:creationId xmlns:a16="http://schemas.microsoft.com/office/drawing/2014/main" id="{E6F69170-4D14-6CCA-CABC-7F8EBC9266DE}"/>
              </a:ext>
            </a:extLst>
          </p:cNvPr>
          <p:cNvSpPr/>
          <p:nvPr/>
        </p:nvSpPr>
        <p:spPr>
          <a:xfrm>
            <a:off x="7030636" y="2675309"/>
            <a:ext cx="1693485" cy="3346344"/>
          </a:xfrm>
          <a:prstGeom prst="roundRect">
            <a:avLst>
              <a:gd name="adj" fmla="val 11667"/>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1"/>
                </a:solidFill>
              </a:rPr>
              <a:t>Accent sur les interventions de RSS qui améliorent les résultats VTP et les progrès vers l'élimination et qui préparent les pays pour les futures </a:t>
            </a:r>
            <a:r>
              <a:rPr lang="fr-FR" sz="1400" dirty="0" err="1">
                <a:solidFill>
                  <a:schemeClr val="bg1"/>
                </a:solidFill>
              </a:rPr>
              <a:t>pandemies</a:t>
            </a:r>
            <a:endParaRPr lang="en-US" sz="1400" dirty="0">
              <a:solidFill>
                <a:schemeClr val="bg1"/>
              </a:solidFill>
            </a:endParaRPr>
          </a:p>
        </p:txBody>
      </p:sp>
      <p:sp>
        <p:nvSpPr>
          <p:cNvPr id="3" name="TextBox 2">
            <a:extLst>
              <a:ext uri="{FF2B5EF4-FFF2-40B4-BE49-F238E27FC236}">
                <a16:creationId xmlns:a16="http://schemas.microsoft.com/office/drawing/2014/main" id="{8A4E8644-BE70-86F0-287C-DA00961101E7}"/>
              </a:ext>
            </a:extLst>
          </p:cNvPr>
          <p:cNvSpPr txBox="1"/>
          <p:nvPr/>
        </p:nvSpPr>
        <p:spPr>
          <a:xfrm>
            <a:off x="6564482" y="90766"/>
            <a:ext cx="691215" cy="369332"/>
          </a:xfrm>
          <a:prstGeom prst="rect">
            <a:avLst/>
          </a:prstGeom>
          <a:solidFill>
            <a:srgbClr val="FFC000"/>
          </a:solidFill>
        </p:spPr>
        <p:txBody>
          <a:bodyPr wrap="none" rtlCol="0">
            <a:spAutoFit/>
          </a:bodyPr>
          <a:lstStyle/>
          <a:p>
            <a:r>
              <a:rPr lang="en-US" b="1" dirty="0"/>
              <a:t>Skip?</a:t>
            </a:r>
          </a:p>
        </p:txBody>
      </p:sp>
    </p:spTree>
    <p:extLst>
      <p:ext uri="{BB962C8B-B14F-4D97-AF65-F5344CB8AC3E}">
        <p14:creationId xmlns:p14="http://schemas.microsoft.com/office/powerpoint/2010/main" val="39645981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9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2&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cYay4zEBLjuoYPktzdypZ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Yay4zEBLjuoYPktzdypZ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cYay4zEBLjuoYPktzdypZ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ukL0Gcybw41o9sAF8u.n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cYay4zEBLjuoYPktzdypZ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L3RZiVjSsyIPXU1MJnniw"/>
</p:tagLst>
</file>

<file path=ppt/theme/theme1.xml><?xml version="1.0" encoding="utf-8"?>
<a:theme xmlns:a="http://schemas.openxmlformats.org/drawingml/2006/main" name="Office Theme">
  <a:themeElements>
    <a:clrScheme name="Custom 1">
      <a:dk1>
        <a:srgbClr val="133445"/>
      </a:dk1>
      <a:lt1>
        <a:srgbClr val="FAFAFA"/>
      </a:lt1>
      <a:dk2>
        <a:srgbClr val="A2BFCC"/>
      </a:dk2>
      <a:lt2>
        <a:srgbClr val="FFFFFF"/>
      </a:lt2>
      <a:accent1>
        <a:srgbClr val="5B92A4"/>
      </a:accent1>
      <a:accent2>
        <a:srgbClr val="133445"/>
      </a:accent2>
      <a:accent3>
        <a:srgbClr val="ACD3E8"/>
      </a:accent3>
      <a:accent4>
        <a:srgbClr val="297297"/>
      </a:accent4>
      <a:accent5>
        <a:srgbClr val="A5A5A5"/>
      </a:accent5>
      <a:accent6>
        <a:srgbClr val="FAFAFA"/>
      </a:accent6>
      <a:hlink>
        <a:srgbClr val="133445"/>
      </a:hlink>
      <a:folHlink>
        <a:srgbClr val="133445"/>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SlideTemplateConfiguration><![CDATA[{"documentContentValidatorConfiguration":{"enableDocumentContentValidator":false,"documentContentValidatorVersion":0},"elementsMetadata":[],"slideId":"637583062410043406","enableDocumentContentUpdater":true,"version":"1.10"}]]></TemplafySlideTemplateConfiguration>
</file>

<file path=customXml/item2.xml><?xml version="1.0" encoding="utf-8"?>
<TemplafySlideFormConfiguration><![CDATA[{"formFields":[],"formDataEntries":[]}]]></TemplafySlideFormConfiguration>
</file>

<file path=customXml/item3.xml><?xml version="1.0" encoding="utf-8"?>
<TemplafySlideTemplateConfiguration><![CDATA[{"documentContentValidatorConfiguration":{"enableDocumentContentValidator":false,"documentContentValidatorVersion":0},"elementsMetadata":[],"slideId":"637583062410043406","enableDocumentContentUpdater":true,"version":"1.10"}]]></TemplafySlideTemplateConfiguration>
</file>

<file path=customXml/item4.xml><?xml version="1.0" encoding="utf-8"?>
<TemplafySlideFormConfiguration><![CDATA[{"formFields":[],"formDataEntries":[]}]]></TemplafySlideFormConfiguration>
</file>

<file path=customXml/itemProps1.xml><?xml version="1.0" encoding="utf-8"?>
<ds:datastoreItem xmlns:ds="http://schemas.openxmlformats.org/officeDocument/2006/customXml" ds:itemID="{E6BA3990-B436-46D6-B527-BFFCEB8C1667}">
  <ds:schemaRefs/>
</ds:datastoreItem>
</file>

<file path=customXml/itemProps2.xml><?xml version="1.0" encoding="utf-8"?>
<ds:datastoreItem xmlns:ds="http://schemas.openxmlformats.org/officeDocument/2006/customXml" ds:itemID="{26CA86B9-E492-4049-A87E-778378727E3A}">
  <ds:schemaRefs/>
</ds:datastoreItem>
</file>

<file path=customXml/itemProps3.xml><?xml version="1.0" encoding="utf-8"?>
<ds:datastoreItem xmlns:ds="http://schemas.openxmlformats.org/officeDocument/2006/customXml" ds:itemID="{817BEC3D-FD15-44CF-80A1-A33430DD0E44}">
  <ds:schemaRefs/>
</ds:datastoreItem>
</file>

<file path=customXml/itemProps4.xml><?xml version="1.0" encoding="utf-8"?>
<ds:datastoreItem xmlns:ds="http://schemas.openxmlformats.org/officeDocument/2006/customXml" ds:itemID="{69B95401-75F2-4D1A-9ABC-65006B01A1F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7984</Words>
  <Application>Microsoft Office PowerPoint</Application>
  <PresentationFormat>On-screen Show (4:3)</PresentationFormat>
  <Paragraphs>690</Paragraphs>
  <Slides>59</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8" baseType="lpstr">
      <vt:lpstr>Arial</vt:lpstr>
      <vt:lpstr>Arial Black</vt:lpstr>
      <vt:lpstr>Calibri</vt:lpstr>
      <vt:lpstr>Calibri Light</vt:lpstr>
      <vt:lpstr>Times New Roman</vt:lpstr>
      <vt:lpstr>Wingdings</vt:lpstr>
      <vt:lpstr>Office Theme</vt:lpstr>
      <vt:lpstr>think-cell Slide</vt:lpstr>
      <vt:lpstr>Worksheet</vt:lpstr>
      <vt:lpstr>Priorisation des Investissements SRPS en Afrique Centrale et de l’Ouest  Probert Hecht, President Pharos Global Health Advisors Dakar, 18-20 January 2023</vt:lpstr>
      <vt:lpstr>1. Le défi des SRPS – analyse régionale et outil de priorisation nationale: expérience récente de l’Amérique Latine (Rob)</vt:lpstr>
      <vt:lpstr>Pourquoi faut-il prioriser et accroître les investissements du SRPS dans le RP7?</vt:lpstr>
      <vt:lpstr>Malgré le besoin accru et la nécessité de mettre davantage l’accent sur le SRPS, les investissements RSS ont diminué de 37 % de 2014 à 2022</vt:lpstr>
      <vt:lpstr>La pondération des investissements SRPS dans la portefeuille régionale est aussi tombée</vt:lpstr>
      <vt:lpstr>Objectifs de la stratégie de priorisation SRPS (au niveaux regional et pays en Amérique Latine) </vt:lpstr>
      <vt:lpstr>L’étude et le développement des outils pratiques pour les SPRS en Amérique Latine 2023 adopte les principes suivants</vt:lpstr>
      <vt:lpstr>PowerPoint Presentation</vt:lpstr>
      <vt:lpstr>Cadre conceptuel de l’étude régionale et de l’outil de priorisation : une approche intégrée</vt:lpstr>
      <vt:lpstr>Amérique Latine: l’analyse regionale puise dans de nombreuses sources</vt:lpstr>
      <vt:lpstr>Résumé : Six principaux obstacles qui limitent les services de santé axés sur les personnes pour toutes les réponses VTP efficaces (documenté en grand détail)</vt:lpstr>
      <vt:lpstr>Classement des modules SRPS d’après les entrevues  -- correspondance importante entre les obstacles identifiés et les investissements </vt:lpstr>
      <vt:lpstr>Forte coincidence entre les principaux goulots d’ étranglement et les investisements prioritaires, selon la littérature et l’opinions des experts</vt:lpstr>
      <vt:lpstr>Recommandations à l’échelle régionale pour les investissements prioritaires du SRPS dans le RP7</vt:lpstr>
      <vt:lpstr>Dessin et montage de l’outil pour la priorisation des SRPS au niveau pays – structure et logique</vt:lpstr>
      <vt:lpstr>Dessin et pilotage de l’outil de  priorisation des SRPS – Excel et Guide PPT</vt:lpstr>
      <vt:lpstr>Pays pilotes -- Exemple du Paraguay VIH</vt:lpstr>
      <vt:lpstr>Vos Questions</vt:lpstr>
      <vt:lpstr>2. Le défi et opportunité SRPS en Afrique Centrale et Ouest en 2024-26 – priorisation (Rob)</vt:lpstr>
      <vt:lpstr>Overview of RSSH Investments* in WCA during NFM3 ($~145 m) – problématique de la priorisation</vt:lpstr>
      <vt:lpstr>PowerPoint Presentation</vt:lpstr>
      <vt:lpstr>Congo</vt:lpstr>
      <vt:lpstr>Chad</vt:lpstr>
      <vt:lpstr>Pour jeudi 19 – questions de reflexion  (votre petit devoir de nuit)</vt:lpstr>
      <vt:lpstr>Modules SRPS Changements entre les périodes d'allocation – 8 modules clés et éligibles </vt:lpstr>
      <vt:lpstr>Break – pause cafe</vt:lpstr>
      <vt:lpstr>3. L’Outil – Orientation et Application (Saran et Rob)</vt:lpstr>
      <vt:lpstr>Conformément aux capacités et à l’avantage comparatif du  Fonds Mondial, la priorité devrait également être accordée aux interventions qui ...</vt:lpstr>
      <vt:lpstr>Objectif de l’outil d’hiérarchisation</vt:lpstr>
      <vt:lpstr>Vue d’ensemble de l’outil</vt:lpstr>
      <vt:lpstr>Dessin et montage de l’outil pour la priorisation des SRPS – structure et logique (Parties 1 et 2)</vt:lpstr>
      <vt:lpstr>Séances d’équipe</vt:lpstr>
      <vt:lpstr>Comment utiliser l’outil d’hiérarchisation</vt:lpstr>
      <vt:lpstr>Outils priorisation SRPS    Etapes clés de la priorisation SRPS Outil de PRIORISATION DEVELOPPE PAR PHAROS  </vt:lpstr>
      <vt:lpstr>    Outils priorisation SRPS      </vt:lpstr>
      <vt:lpstr> Outils priorisation SRPS   </vt:lpstr>
      <vt:lpstr>Voir Fichier Excel</vt:lpstr>
      <vt:lpstr>Vos Questions</vt:lpstr>
      <vt:lpstr>Travail en petits groupes:  Voir Instructions</vt:lpstr>
      <vt:lpstr>Travail en groupes</vt:lpstr>
      <vt:lpstr>Annexe: Guide/conseils pour chaque étape d’utilisation de l’outil de priorisation</vt:lpstr>
      <vt:lpstr>Partie 1</vt:lpstr>
      <vt:lpstr>Étape 1. Priorités épidémiologiques</vt:lpstr>
      <vt:lpstr>Étape 2 : Goulets d’étranglement empêchant de progresser sur l’indicateur dont la performance est la plus faible</vt:lpstr>
      <vt:lpstr>Étape 3 : Interventions visant à remédier aux goulets d’étranglement identifiés</vt:lpstr>
      <vt:lpstr>PowerPoint Presentation</vt:lpstr>
      <vt:lpstr>PowerPoint Presentation</vt:lpstr>
      <vt:lpstr>Étape 4 : Éligibilité des interventions identifiées – différence  entre durabilité et le critère de longévité</vt:lpstr>
      <vt:lpstr>Partie 2</vt:lpstr>
      <vt:lpstr>Étape 5. Importance/capacité de s’attaquer aux  goulets d’étranglement du système de santé</vt:lpstr>
      <vt:lpstr>Étape 6. Harmonisation avec les priorités nationales en matière de santé/volonté politique actuelle</vt:lpstr>
      <vt:lpstr>Étape 7. Faisabilité technique</vt:lpstr>
      <vt:lpstr>Étape 8. Durabilité</vt:lpstr>
      <vt:lpstr>Étape 9. Accent mis sur le SIS, Gouvernance, RHS, SRC</vt:lpstr>
      <vt:lpstr>Étape 10. Faisabilité de sources de financement autres que le FM</vt:lpstr>
      <vt:lpstr>Étape 11. Sélection des priorités finales</vt:lpstr>
      <vt:lpstr>Partie 3</vt:lpstr>
      <vt:lpstr>Étape 12. Identification des activités et des décomptes</vt:lpstr>
      <vt:lpstr>Étape 13. Identification des besoins en ressources  pour RP7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Prioritization and Investment Strategy for LAC RSSH in NFM4  Pharos Global Health Advisors October 4, 2022</dc:title>
  <dc:creator/>
  <cp:lastModifiedBy/>
  <cp:revision>547</cp:revision>
  <dcterms:created xsi:type="dcterms:W3CDTF">2017-01-24T22:09:02Z</dcterms:created>
  <dcterms:modified xsi:type="dcterms:W3CDTF">2023-01-25T20:30:53Z</dcterms:modified>
</cp:coreProperties>
</file>